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8" r:id="rId4"/>
    <p:sldId id="265" r:id="rId5"/>
    <p:sldId id="258" r:id="rId6"/>
    <p:sldId id="266" r:id="rId7"/>
    <p:sldId id="259" r:id="rId8"/>
    <p:sldId id="279" r:id="rId9"/>
    <p:sldId id="260" r:id="rId10"/>
    <p:sldId id="261" r:id="rId11"/>
    <p:sldId id="280" r:id="rId12"/>
    <p:sldId id="281" r:id="rId13"/>
    <p:sldId id="282" r:id="rId14"/>
    <p:sldId id="283" r:id="rId15"/>
    <p:sldId id="284" r:id="rId16"/>
    <p:sldId id="285" r:id="rId17"/>
    <p:sldId id="262" r:id="rId18"/>
    <p:sldId id="263" r:id="rId19"/>
    <p:sldId id="286" r:id="rId20"/>
    <p:sldId id="267" r:id="rId21"/>
    <p:sldId id="287" r:id="rId22"/>
    <p:sldId id="264" r:id="rId23"/>
    <p:sldId id="272" r:id="rId24"/>
    <p:sldId id="288" r:id="rId25"/>
    <p:sldId id="269" r:id="rId26"/>
    <p:sldId id="270" r:id="rId27"/>
    <p:sldId id="271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3505D-3901-49BF-8DD7-6D9B00D1018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4ACD7-B152-45E6-8D48-1FFC13BB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68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9C44E-9D22-480E-89BB-3757171599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37" y="4343144"/>
            <a:ext cx="5486727" cy="41150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185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</p:spPr>
      </p:sp>
      <p:sp>
        <p:nvSpPr>
          <p:cNvPr id="12800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115019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0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6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7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2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4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4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0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6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4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9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B7BDB-35B1-4B10-93D0-7B11D1718AC5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1E3A-4228-484D-B344-0F209A5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2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Od </a:t>
            </a:r>
            <a:r>
              <a:rPr lang="en-US" dirty="0" err="1" smtClean="0"/>
              <a:t>teorie</a:t>
            </a:r>
            <a:r>
              <a:rPr lang="en-US" dirty="0" smtClean="0"/>
              <a:t> k </a:t>
            </a:r>
            <a:r>
              <a:rPr lang="en-US" dirty="0" err="1" smtClean="0"/>
              <a:t>empirii</a:t>
            </a:r>
            <a:r>
              <a:rPr lang="cs-CZ" dirty="0"/>
              <a:t>?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T</a:t>
            </a:r>
            <a:r>
              <a:rPr lang="en-US" dirty="0" err="1" smtClean="0"/>
              <a:t>vorba</a:t>
            </a:r>
            <a:r>
              <a:rPr lang="en-US" dirty="0" smtClean="0"/>
              <a:t> </a:t>
            </a:r>
            <a:r>
              <a:rPr lang="en-US" dirty="0" err="1" smtClean="0"/>
              <a:t>výzkumného</a:t>
            </a:r>
            <a:r>
              <a:rPr lang="en-US" dirty="0" smtClean="0"/>
              <a:t> </a:t>
            </a:r>
            <a:r>
              <a:rPr lang="en-US" dirty="0" err="1" smtClean="0"/>
              <a:t>problému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pPr algn="r"/>
            <a:r>
              <a:rPr lang="cs-CZ" dirty="0" smtClean="0"/>
              <a:t>Hedvika Novotná</a:t>
            </a:r>
          </a:p>
          <a:p>
            <a:pPr algn="r"/>
            <a:r>
              <a:rPr lang="cs-CZ" sz="1600" dirty="0" smtClean="0"/>
              <a:t>SKE – Strategie kvalitativního výzkumu </a:t>
            </a:r>
            <a:r>
              <a:rPr lang="cs-CZ" sz="1600" dirty="0" smtClean="0"/>
              <a:t>2020/21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9140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Význam studia odborné literatury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76475"/>
            <a:ext cx="7691438" cy="37226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1900" dirty="0"/>
              <a:t>Ukotvení zvolené oblasti zájmu v daném společenskovědním oboru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1900" dirty="0"/>
              <a:t>Paradigmatické ukotvení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2000" dirty="0"/>
              <a:t>Syntéza dosavadního vědění k danému </a:t>
            </a:r>
            <a:r>
              <a:rPr lang="cs-CZ" sz="2000" dirty="0" smtClean="0"/>
              <a:t>tématu </a:t>
            </a:r>
            <a:r>
              <a:rPr lang="cs-CZ" sz="1900" dirty="0" smtClean="0"/>
              <a:t>(teoretického </a:t>
            </a:r>
            <a:r>
              <a:rPr lang="cs-CZ" sz="1900" dirty="0"/>
              <a:t>i </a:t>
            </a:r>
            <a:r>
              <a:rPr lang="cs-CZ" sz="1900" dirty="0" smtClean="0"/>
              <a:t>empirického) </a:t>
            </a:r>
            <a:r>
              <a:rPr lang="cs-CZ" sz="1900" dirty="0"/>
              <a:t>– na co lze navázat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1900" dirty="0"/>
              <a:t>Terminologická opora (též odborné slovníky)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1900" dirty="0"/>
              <a:t>Metodologická </a:t>
            </a:r>
            <a:r>
              <a:rPr lang="cs-CZ" sz="1900" dirty="0" smtClean="0"/>
              <a:t>inspirace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2000" dirty="0" err="1"/>
              <a:t>Kontextualizace</a:t>
            </a:r>
            <a:r>
              <a:rPr lang="cs-CZ" sz="2000" dirty="0"/>
              <a:t> a komparace zjištěných faktů s dosavadním věděním, případně generalizace našich tvrzení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endParaRPr lang="cs-CZ" sz="1900" dirty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endParaRPr lang="cs-CZ" sz="1900" dirty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sz="1900" i="1" dirty="0"/>
              <a:t>Cílem je </a:t>
            </a:r>
            <a:r>
              <a:rPr lang="cs-CZ" sz="1900" i="1" dirty="0">
                <a:solidFill>
                  <a:schemeClr val="accent2"/>
                </a:solidFill>
              </a:rPr>
              <a:t>vědět, v jakém kontextu se </a:t>
            </a:r>
            <a:r>
              <a:rPr lang="cs-CZ" sz="1900" i="1" dirty="0" smtClean="0">
                <a:solidFill>
                  <a:schemeClr val="accent2"/>
                </a:solidFill>
              </a:rPr>
              <a:t>pohybuji</a:t>
            </a:r>
            <a:r>
              <a:rPr lang="cs-CZ" sz="1900" i="1" dirty="0" smtClean="0"/>
              <a:t>.</a:t>
            </a:r>
            <a:endParaRPr lang="cs-CZ" sz="1900" i="1" dirty="0"/>
          </a:p>
          <a:p>
            <a:pPr>
              <a:lnSpc>
                <a:spcPct val="80000"/>
              </a:lnSpc>
            </a:pPr>
            <a:r>
              <a:rPr lang="cs-CZ" sz="1900" i="1" dirty="0">
                <a:solidFill>
                  <a:schemeClr val="accent2"/>
                </a:solidFill>
                <a:cs typeface="Arial" charset="0"/>
              </a:rPr>
              <a:t>→</a:t>
            </a:r>
            <a:r>
              <a:rPr lang="cs-CZ" sz="1900" i="1" dirty="0">
                <a:cs typeface="Arial" charset="0"/>
              </a:rPr>
              <a:t>  </a:t>
            </a:r>
            <a:r>
              <a:rPr lang="cs-CZ" sz="1900" i="1" dirty="0"/>
              <a:t>Ideální je vyhledat několik odborných článků s podobnou oblastí zájmu, prostudovat je a pochopit, </a:t>
            </a:r>
            <a:r>
              <a:rPr lang="cs-CZ" sz="1900" i="1" dirty="0">
                <a:solidFill>
                  <a:schemeClr val="accent2"/>
                </a:solidFill>
              </a:rPr>
              <a:t>s jakými omezeními a překážkami (a proč) se museli autoři vypořádat</a:t>
            </a:r>
            <a:r>
              <a:rPr lang="cs-CZ" sz="1900" i="1" dirty="0"/>
              <a:t>.</a:t>
            </a:r>
            <a:r>
              <a:rPr lang="cs-CZ" sz="1900" dirty="0"/>
              <a:t> </a:t>
            </a:r>
          </a:p>
          <a:p>
            <a:pPr>
              <a:lnSpc>
                <a:spcPct val="80000"/>
              </a:lnSpc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99987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cs typeface="Arial" charset="0"/>
              </a:rPr>
              <a:t>Exkurz: paradigmatické ukotvení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Paradigmatické ukotvení aneb perspektiva výzkumu, která stojí v pozadí výzkumu</a:t>
            </a:r>
          </a:p>
          <a:p>
            <a:pPr marL="0" indent="0">
              <a:buNone/>
            </a:pPr>
            <a:r>
              <a:rPr lang="cs-CZ" b="1" dirty="0" smtClean="0"/>
              <a:t>Paradigma: </a:t>
            </a:r>
          </a:p>
          <a:p>
            <a:r>
              <a:rPr lang="cs-CZ" dirty="0" smtClean="0"/>
              <a:t>množina předpokladů o sociálním světě a o tom, co tvoří správné techniky a témata </a:t>
            </a:r>
          </a:p>
          <a:p>
            <a:r>
              <a:rPr lang="cs-CZ" dirty="0"/>
              <a:t>n</a:t>
            </a:r>
            <a:r>
              <a:rPr lang="cs-CZ" dirty="0" smtClean="0"/>
              <a:t>ázor, jak se má dělat věda: prvky epistemologie a metodologie </a:t>
            </a:r>
          </a:p>
          <a:p>
            <a:r>
              <a:rPr lang="cs-CZ" dirty="0" smtClean="0"/>
              <a:t>perspektivy kvalitativního výzkumu: např. </a:t>
            </a:r>
            <a:r>
              <a:rPr lang="cs-CZ" dirty="0" err="1" smtClean="0"/>
              <a:t>interpretativismus</a:t>
            </a:r>
            <a:r>
              <a:rPr lang="cs-CZ" dirty="0" smtClean="0"/>
              <a:t>, konstruktivismus, feminismus, postmodernismus, symbolický </a:t>
            </a:r>
            <a:r>
              <a:rPr lang="cs-CZ" dirty="0" err="1" smtClean="0"/>
              <a:t>interakcionalismus</a:t>
            </a:r>
            <a:r>
              <a:rPr lang="cs-CZ" dirty="0" smtClean="0"/>
              <a:t>, sémiotika, </a:t>
            </a:r>
            <a:r>
              <a:rPr lang="cs-CZ" dirty="0" err="1" smtClean="0"/>
              <a:t>etnometodologie</a:t>
            </a:r>
            <a:r>
              <a:rPr lang="cs-CZ" dirty="0" smtClean="0"/>
              <a:t>, analýza diskurzu, analýza konverzace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674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cs typeface="Arial" charset="0"/>
              </a:rPr>
              <a:t>Exkurz: paradigmatické ukotvení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Vliv zvolené perspektivy/perspektiv na výzkum:</a:t>
            </a:r>
          </a:p>
          <a:p>
            <a:r>
              <a:rPr lang="cs-CZ" dirty="0" smtClean="0"/>
              <a:t>Výzkumník přijme určitý systém názorů a odmítne jiné </a:t>
            </a:r>
            <a:r>
              <a:rPr lang="cs-CZ" dirty="0">
                <a:cs typeface="Arial" charset="0"/>
              </a:rPr>
              <a:t>→</a:t>
            </a:r>
            <a:r>
              <a:rPr lang="cs-CZ" dirty="0" smtClean="0"/>
              <a:t> vliv na to, na co se výzkumník zaměří, jaké otázky/problémy formuluje – jak o tématu/datech přemýšlí</a:t>
            </a:r>
          </a:p>
          <a:p>
            <a:r>
              <a:rPr lang="cs-CZ" dirty="0" smtClean="0"/>
              <a:t>Vliv na diskurz</a:t>
            </a:r>
          </a:p>
          <a:p>
            <a:r>
              <a:rPr lang="cs-CZ" dirty="0" smtClean="0"/>
              <a:t>Vliv na metody výzkumu</a:t>
            </a:r>
          </a:p>
          <a:p>
            <a:r>
              <a:rPr lang="cs-CZ" dirty="0" smtClean="0"/>
              <a:t>Vliv na podobu kladení výzkumných otázek </a:t>
            </a:r>
          </a:p>
          <a:p>
            <a:pPr marL="0" indent="0" algn="r">
              <a:buNone/>
            </a:pPr>
            <a:r>
              <a:rPr lang="cs-CZ" dirty="0" err="1" smtClean="0"/>
              <a:t>Punch</a:t>
            </a:r>
            <a:r>
              <a:rPr lang="cs-CZ" dirty="0" smtClean="0"/>
              <a:t> (2008:54)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19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Problém: k tématu není literatura…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i="1" dirty="0" smtClean="0"/>
              <a:t>Řešení</a:t>
            </a:r>
            <a:r>
              <a:rPr lang="cs-CZ" dirty="0" smtClean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zvyšte úroveň abstrakce </a:t>
            </a:r>
            <a:r>
              <a:rPr lang="cs-CZ" dirty="0" smtClean="0"/>
              <a:t>, např. od motivací hasičů k dobrovolné činnosti přejděte k motivaci volnočasových/tradičních dobrovolníků nebo k motivacím k dobrovolnictví obecně</a:t>
            </a:r>
          </a:p>
          <a:p>
            <a:pPr marL="0" indent="0">
              <a:buNone/>
            </a:pPr>
            <a:r>
              <a:rPr lang="cs-CZ" b="1" i="1" dirty="0" smtClean="0"/>
              <a:t>Řešení</a:t>
            </a:r>
            <a:r>
              <a:rPr lang="cs-CZ" dirty="0" smtClean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změňte kontext </a:t>
            </a:r>
            <a:r>
              <a:rPr lang="cs-CZ" dirty="0" smtClean="0"/>
              <a:t>, např. nemám teorii o vztahu mezi zaměstnáním seniorů a dobrovolnou činností v ČR → hledám ji ve studiích jinde v Evropě nebo v USA (avšak pozor na kulturní odlišnosti)</a:t>
            </a:r>
          </a:p>
          <a:p>
            <a:pPr marL="0" indent="0" algn="r">
              <a:buNone/>
            </a:pPr>
            <a:r>
              <a:rPr lang="cs-CZ" dirty="0" err="1"/>
              <a:t>Punch</a:t>
            </a:r>
            <a:r>
              <a:rPr lang="cs-CZ" dirty="0"/>
              <a:t> (</a:t>
            </a:r>
            <a:r>
              <a:rPr lang="cs-CZ" dirty="0" smtClean="0"/>
              <a:t>2008)</a:t>
            </a:r>
            <a:endParaRPr lang="cs-CZ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6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Problém: k tématu </a:t>
            </a:r>
            <a:r>
              <a:rPr lang="cs-CZ" sz="3200" dirty="0" smtClean="0"/>
              <a:t>je moc literatury…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Řešení</a:t>
            </a:r>
            <a:r>
              <a:rPr lang="cs-CZ" dirty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snižte úroveň </a:t>
            </a:r>
            <a:r>
              <a:rPr lang="cs-CZ" u="sng" dirty="0">
                <a:solidFill>
                  <a:srgbClr val="000000"/>
                </a:solidFill>
              </a:rPr>
              <a:t>abstrakce </a:t>
            </a:r>
            <a:r>
              <a:rPr lang="cs-CZ" dirty="0"/>
              <a:t>, </a:t>
            </a:r>
            <a:r>
              <a:rPr lang="cs-CZ" dirty="0" smtClean="0"/>
              <a:t>jděte ke specifickému, konkrétnímu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Řešení</a:t>
            </a:r>
            <a:r>
              <a:rPr lang="cs-CZ" dirty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začněte od autora (článku, knihy), na kterého ostatní autoři hodně odkazují </a:t>
            </a:r>
            <a:r>
              <a:rPr lang="cs-CZ" dirty="0" smtClean="0"/>
              <a:t>(nebo který vám osobně připadá nejvíc relevantní) a od něj pokračujte po odkazech, které používá…</a:t>
            </a:r>
          </a:p>
          <a:p>
            <a:pPr marL="0" indent="0" algn="r">
              <a:buNone/>
            </a:pPr>
            <a:r>
              <a:rPr lang="cs-CZ" dirty="0" err="1"/>
              <a:t>Punch</a:t>
            </a:r>
            <a:r>
              <a:rPr lang="cs-CZ" dirty="0"/>
              <a:t> (</a:t>
            </a:r>
            <a:r>
              <a:rPr lang="cs-CZ" dirty="0" smtClean="0"/>
              <a:t>2008)</a:t>
            </a:r>
            <a:endParaRPr lang="cs-CZ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3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Podoba prezentace studované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Nejde jen o přehled/shrnutí studované literatury</a:t>
            </a:r>
          </a:p>
          <a:p>
            <a:pPr marL="0" indent="0">
              <a:buNone/>
            </a:pPr>
            <a:r>
              <a:rPr lang="cs-CZ" dirty="0" smtClean="0"/>
              <a:t>Pozn. Přehled literatury není anotovaná bibliografie</a:t>
            </a:r>
          </a:p>
          <a:p>
            <a:r>
              <a:rPr lang="cs-CZ" dirty="0" smtClean="0"/>
              <a:t>Nejen přehled, ale i </a:t>
            </a:r>
            <a:r>
              <a:rPr lang="cs-CZ" u="sng" dirty="0" smtClean="0"/>
              <a:t>syntéza</a:t>
            </a:r>
            <a:r>
              <a:rPr lang="cs-CZ" dirty="0" smtClean="0"/>
              <a:t> literatury: provázanost a integrace souvislostí obsažených v textech na dané téma</a:t>
            </a:r>
          </a:p>
          <a:p>
            <a:r>
              <a:rPr lang="cs-CZ" u="sng" dirty="0" smtClean="0"/>
              <a:t>Kritický</a:t>
            </a:r>
            <a:r>
              <a:rPr lang="cs-CZ" dirty="0" smtClean="0"/>
              <a:t> přehled literatury: kritický přístup při organizaci literatury, tak aby byla úplná, koherentní a konzistentní </a:t>
            </a:r>
          </a:p>
          <a:p>
            <a:pPr marL="0" indent="0" algn="r">
              <a:buNone/>
            </a:pPr>
            <a:r>
              <a:rPr lang="cs-CZ" dirty="0" err="1" smtClean="0"/>
              <a:t>Punch</a:t>
            </a:r>
            <a:r>
              <a:rPr lang="cs-CZ" dirty="0" smtClean="0"/>
              <a:t> (2008:65-66)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962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Časté problémy při prezentaci studované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Časté nebo rozsáhlé citování textů</a:t>
            </a:r>
          </a:p>
          <a:p>
            <a:pPr marL="742950" lvl="2" indent="-342900"/>
            <a:r>
              <a:rPr lang="cs-CZ" dirty="0" smtClean="0"/>
              <a:t>Citujeme ty části, které mají specifický důsledek nebo jsou formulovány jedinečně</a:t>
            </a:r>
          </a:p>
          <a:p>
            <a:r>
              <a:rPr lang="cs-CZ" dirty="0" smtClean="0"/>
              <a:t>Spoléhání se na sekundární literaturu</a:t>
            </a:r>
          </a:p>
          <a:p>
            <a:pPr marL="742950" lvl="2" indent="-342900"/>
            <a:r>
              <a:rPr lang="cs-CZ" dirty="0" smtClean="0"/>
              <a:t>Sekundární zdroje jsou přijatelné, pokud primární zdroje nejsou k dispozici nebo pokud sekundární zdroje přispívají k diskusi</a:t>
            </a:r>
          </a:p>
          <a:p>
            <a:r>
              <a:rPr lang="cs-CZ" dirty="0" smtClean="0"/>
              <a:t>Rozhodnutí psát o všem přečteném</a:t>
            </a:r>
          </a:p>
          <a:p>
            <a:pPr marL="0" indent="0" algn="r">
              <a:buNone/>
            </a:pPr>
            <a:r>
              <a:rPr lang="cs-CZ" dirty="0" err="1" smtClean="0"/>
              <a:t>Punch</a:t>
            </a:r>
            <a:r>
              <a:rPr lang="cs-CZ" dirty="0" smtClean="0"/>
              <a:t> (2008:68-69)</a:t>
            </a:r>
          </a:p>
        </p:txBody>
      </p:sp>
    </p:spTree>
    <p:extLst>
      <p:ext uri="{BB962C8B-B14F-4D97-AF65-F5344CB8AC3E}">
        <p14:creationId xmlns:p14="http://schemas.microsoft.com/office/powerpoint/2010/main" val="1841390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→ formulace výzkumného problému</a:t>
            </a:r>
            <a:endParaRPr lang="cs-CZ" sz="3200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/>
              <a:t>Výzkumný problém lze formulovat POUZE na základě teoretického ukotvení tématu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1600" dirty="0"/>
              <a:t>Zajímá mě téma AAA. XY jej nahlížel tak a tak a zjistil, že… YZ se oproti tomu na základě svého výzkumu domnívá, že… ZX v této souvislosti upozorňuje na to, že… Na základě výše uvedeného si proto kladu otázku, zda</a:t>
            </a:r>
            <a:r>
              <a:rPr lang="cs-CZ" sz="1600" dirty="0" smtClean="0"/>
              <a:t>…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 smtClean="0"/>
              <a:t>NEBO na základě promýšlení terénu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1600" dirty="0" smtClean="0"/>
              <a:t>Plánuji dlouhodobý výzkumný pobyt tam a tam, vím, že o tomto terénu již psal ten a onen a že by bylo zajímavé zjistit, zda…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1600" dirty="0" smtClean="0"/>
              <a:t>XY v terénu AB zjistil, že… Kladu si otázku, zda lze sledovat tuto problematiku i v terénu MN </a:t>
            </a:r>
            <a:endParaRPr lang="cs-CZ" sz="1600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cs-CZ" sz="2000" dirty="0" smtClean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 smtClean="0"/>
              <a:t>Výzkumný </a:t>
            </a:r>
            <a:r>
              <a:rPr lang="cs-CZ" sz="2000" dirty="0"/>
              <a:t>problém musí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1) odpovídat tomu, jak o daném tématu uvažuje daný společenskovědní obor;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2) být dostatečně úzký, aby bylo možné jej v rámci výzkumu </a:t>
            </a:r>
            <a:r>
              <a:rPr lang="cs-CZ" sz="1800" dirty="0" smtClean="0"/>
              <a:t>vyřešit: </a:t>
            </a:r>
            <a:r>
              <a:rPr lang="cs-CZ" sz="1800" i="1" dirty="0" smtClean="0"/>
              <a:t>Cílem </a:t>
            </a:r>
            <a:r>
              <a:rPr lang="cs-CZ" sz="1800" i="1" dirty="0"/>
              <a:t>je říci „mnoho o malém </a:t>
            </a:r>
            <a:r>
              <a:rPr lang="cs-CZ" sz="1800" i="1" dirty="0" smtClean="0"/>
              <a:t>problému,“ </a:t>
            </a:r>
            <a:r>
              <a:rPr lang="cs-CZ" sz="1800" i="1" dirty="0"/>
              <a:t>ne „málo o mnoha věcech“ (</a:t>
            </a:r>
            <a:r>
              <a:rPr lang="cs-CZ" sz="1800" i="1" dirty="0" err="1"/>
              <a:t>Silverman</a:t>
            </a:r>
            <a:r>
              <a:rPr lang="cs-CZ" sz="1800" i="1" dirty="0"/>
              <a:t> 2005</a:t>
            </a:r>
            <a:r>
              <a:rPr lang="cs-CZ" sz="1800" i="1" dirty="0" smtClean="0"/>
              <a:t>)</a:t>
            </a:r>
            <a:r>
              <a:rPr lang="cs-CZ" sz="1800" dirty="0" smtClean="0"/>
              <a:t>;</a:t>
            </a:r>
            <a:endParaRPr lang="cs-CZ" sz="1800" dirty="0"/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3) ovšem na druhou stranu by neměl být banální a nehodný pozornosti</a:t>
            </a:r>
          </a:p>
        </p:txBody>
      </p:sp>
    </p:spTree>
    <p:extLst>
      <p:ext uri="{BB962C8B-B14F-4D97-AF65-F5344CB8AC3E}">
        <p14:creationId xmlns:p14="http://schemas.microsoft.com/office/powerpoint/2010/main" val="191881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Výzkumný problém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1900"/>
              <a:t>Formulace výzkumného problému už zřetelně vypovídá o volbě vhodné výzkumné strategie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cs-CZ" sz="200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/>
              <a:t>Formulace výzkumného problému by již měla zahrnovat SUBJEKT výzkumu, tj. třeba zvážit: 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/>
              <a:t>1) období, jež má být předmětem výzkumu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/>
              <a:t>2) terén, kde lze nalézt odpovědi na sledované otázky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/>
              <a:t>3) vzorek – tj. jaké typy pramenů obsahují hledaná data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cs-CZ" sz="190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1900"/>
              <a:t>Výzkumný problém – upřesněn výzkumnými otázkami / cíli výzkumu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endParaRPr lang="cs-CZ" sz="1900"/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93798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1900" dirty="0">
                <a:latin typeface="Wingdings"/>
              </a:rPr>
              <a:t>è</a:t>
            </a:r>
            <a:r>
              <a:rPr lang="en-US" sz="1900" dirty="0"/>
              <a:t> </a:t>
            </a:r>
            <a:r>
              <a:rPr lang="cs-CZ" sz="1900" dirty="0" smtClean="0"/>
              <a:t>  </a:t>
            </a:r>
            <a:r>
              <a:rPr lang="cs-CZ" dirty="0" smtClean="0"/>
              <a:t>Výzkumné otázky musí být v souladu s výzkumným problémem </a:t>
            </a:r>
          </a:p>
          <a:p>
            <a:r>
              <a:rPr lang="cs-CZ" dirty="0" smtClean="0"/>
              <a:t>Jedná se o zúžení a konkretizaci výzkumného problému </a:t>
            </a:r>
          </a:p>
          <a:p>
            <a:r>
              <a:rPr lang="cs-CZ" dirty="0" smtClean="0"/>
              <a:t>Podoba tázacích vět</a:t>
            </a:r>
          </a:p>
          <a:p>
            <a:r>
              <a:rPr lang="cs-CZ" dirty="0" smtClean="0"/>
              <a:t>Výzkumnou otázku je potřeba formulovat jasně 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x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Vzhledem k povaze kvalitativního výzkumu prověřujeme výzkumné otázky po vstupu do terénu, v průběhu tvorby dat i při samotné analýze </a:t>
            </a:r>
            <a:r>
              <a:rPr lang="cs-CZ" dirty="0" smtClean="0">
                <a:cs typeface="Arial" charset="0"/>
              </a:rPr>
              <a:t>→ </a:t>
            </a:r>
            <a:r>
              <a:rPr lang="cs-CZ" dirty="0" smtClean="0"/>
              <a:t>výzkumnou otázku je možno přeformulovat, aby byla v souladu s daty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09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100" dirty="0"/>
              <a:t>Schéma </a:t>
            </a:r>
            <a:r>
              <a:rPr lang="cs-CZ" sz="3100" dirty="0" err="1"/>
              <a:t>spol.věd</a:t>
            </a:r>
            <a:r>
              <a:rPr lang="cs-CZ" sz="3100" dirty="0"/>
              <a:t>. výzkumu dle </a:t>
            </a:r>
            <a:r>
              <a:rPr lang="cs-CZ" sz="3100" dirty="0" err="1"/>
              <a:t>Giddense</a:t>
            </a:r>
            <a:endParaRPr lang="cs-CZ" sz="310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700" dirty="0"/>
              <a:t>Přípravná fáze: </a:t>
            </a:r>
            <a:endParaRPr lang="cs-CZ" sz="2700" dirty="0" smtClean="0"/>
          </a:p>
          <a:p>
            <a:pPr marL="400050" lvl="1" indent="0">
              <a:buNone/>
            </a:pPr>
            <a:r>
              <a:rPr lang="cs-CZ" sz="1900" dirty="0" smtClean="0"/>
              <a:t>Definice </a:t>
            </a:r>
            <a:r>
              <a:rPr lang="cs-CZ" sz="1900" dirty="0"/>
              <a:t>problému </a:t>
            </a:r>
            <a:r>
              <a:rPr lang="cs-CZ" sz="1900" dirty="0">
                <a:cs typeface="Times New Roman" pitchFamily="18" charset="0"/>
              </a:rPr>
              <a:t>→ přehled dostupné literatury → formulace hypotézy → strategie, výběr metod </a:t>
            </a:r>
          </a:p>
          <a:p>
            <a:r>
              <a:rPr lang="cs-CZ" sz="2700" dirty="0"/>
              <a:t>Realizační fáze: </a:t>
            </a:r>
            <a:endParaRPr lang="cs-CZ" sz="2700" dirty="0" smtClean="0"/>
          </a:p>
          <a:p>
            <a:pPr marL="400050" lvl="1" indent="0">
              <a:buNone/>
            </a:pPr>
            <a:r>
              <a:rPr lang="cs-CZ" sz="1900" dirty="0" smtClean="0">
                <a:cs typeface="Times New Roman" pitchFamily="18" charset="0"/>
              </a:rPr>
              <a:t>→ </a:t>
            </a:r>
            <a:r>
              <a:rPr lang="cs-CZ" sz="1900" dirty="0">
                <a:cs typeface="Times New Roman" pitchFamily="18" charset="0"/>
              </a:rPr>
              <a:t>provedení výzkumu: sběr a záznam dat → interpretace získaných informací → zveřejnění závěrů → diskuse akademické obce</a:t>
            </a:r>
          </a:p>
        </p:txBody>
      </p:sp>
    </p:spTree>
    <p:extLst>
      <p:ext uri="{BB962C8B-B14F-4D97-AF65-F5344CB8AC3E}">
        <p14:creationId xmlns:p14="http://schemas.microsoft.com/office/powerpoint/2010/main" val="2200921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Výzkumné otázky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dirty="0"/>
              <a:t>Dostatečně široké</a:t>
            </a:r>
          </a:p>
          <a:p>
            <a:pPr>
              <a:buFont typeface="Times New Roman" pitchFamily="18" charset="0"/>
              <a:buChar char="•"/>
            </a:pPr>
            <a:r>
              <a:rPr lang="cs-CZ" dirty="0"/>
              <a:t>Obecné koncepty spíše než proměnné</a:t>
            </a:r>
          </a:p>
          <a:p>
            <a:pPr>
              <a:buFont typeface="Times New Roman" pitchFamily="18" charset="0"/>
              <a:buChar char="•"/>
            </a:pPr>
            <a:r>
              <a:rPr lang="cs-CZ" dirty="0"/>
              <a:t>Neptají se na četnost jevů ani sílu vztahu mezi proměnnými</a:t>
            </a:r>
          </a:p>
          <a:p>
            <a:pPr>
              <a:buFont typeface="Times New Roman" pitchFamily="18" charset="0"/>
              <a:buChar char="•"/>
            </a:pPr>
            <a:r>
              <a:rPr lang="cs-CZ" dirty="0"/>
              <a:t>Detailně zkoumají povahu jevu (často z perspektivy aktérů)</a:t>
            </a:r>
          </a:p>
          <a:p>
            <a:pPr>
              <a:buFont typeface="Times New Roman" pitchFamily="18" charset="0"/>
              <a:buChar char="•"/>
            </a:pPr>
            <a:r>
              <a:rPr lang="cs-CZ" dirty="0"/>
              <a:t>Vyhýbají se přijatým </a:t>
            </a:r>
            <a:r>
              <a:rPr lang="cs-CZ" dirty="0" smtClean="0"/>
              <a:t>předpokladům</a:t>
            </a:r>
          </a:p>
          <a:p>
            <a:pPr lvl="1">
              <a:buFont typeface="Times New Roman" pitchFamily="18" charset="0"/>
              <a:buChar char="•"/>
            </a:pPr>
            <a:r>
              <a:rPr lang="cs-CZ" dirty="0" smtClean="0"/>
              <a:t>(</a:t>
            </a:r>
            <a:r>
              <a:rPr lang="cs-CZ" dirty="0" err="1" smtClean="0"/>
              <a:t>předporozumění</a:t>
            </a:r>
            <a:r>
              <a:rPr lang="cs-CZ" dirty="0" smtClean="0"/>
              <a:t> tématu; situovanost badatele)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691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Role </a:t>
            </a:r>
            <a:r>
              <a:rPr lang="en-US" dirty="0" err="1" smtClean="0">
                <a:latin typeface="Lucida Grande" charset="0"/>
                <a:ea typeface="ヒラギノ角ゴ ProN W3" charset="0"/>
                <a:cs typeface="ヒラギノ角ゴ ProN W3" charset="0"/>
              </a:rPr>
              <a:t>výzkumné</a:t>
            </a:r>
            <a:r>
              <a:rPr lang="en-US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dirty="0" err="1" smtClean="0">
                <a:latin typeface="Lucida Grande" charset="0"/>
                <a:ea typeface="ヒラギノ角ゴ ProN W3" charset="0"/>
                <a:cs typeface="ヒラギノ角ゴ ProN W3" charset="0"/>
              </a:rPr>
              <a:t>otázky</a:t>
            </a:r>
            <a:r>
              <a:rPr lang="en-US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dirty="0" err="1" smtClean="0">
                <a:latin typeface="Lucida Grande" charset="0"/>
                <a:ea typeface="ヒラギノ角ゴ ProN W3" charset="0"/>
                <a:cs typeface="ヒラギノ角ゴ ProN W3" charset="0"/>
              </a:rPr>
              <a:t>ve</a:t>
            </a:r>
            <a:r>
              <a:rPr lang="en-US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dirty="0" err="1" smtClean="0">
                <a:latin typeface="Lucida Grande" charset="0"/>
                <a:ea typeface="ヒラギノ角ゴ ProN W3" charset="0"/>
                <a:cs typeface="ヒラギノ角ゴ ProN W3" charset="0"/>
              </a:rPr>
              <a:t>výzkumu</a:t>
            </a:r>
            <a:endParaRPr lang="en-US" dirty="0">
              <a:latin typeface="Lucida Grande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04800" indent="-304800" eaLnBrk="1" hangingPunct="1">
              <a:spcBef>
                <a:spcPct val="0"/>
              </a:spcBef>
              <a:defRPr/>
            </a:pP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Vymezuje výzkum a určuje jeho hranice</a:t>
            </a:r>
          </a:p>
          <a:p>
            <a:pPr marL="304800" indent="-304800" eaLnBrk="1" hangingPunct="1">
              <a:spcBef>
                <a:spcPct val="0"/>
              </a:spcBef>
              <a:defRPr/>
            </a:pP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Organizuje výzkum </a:t>
            </a:r>
            <a:r>
              <a:rPr lang="cs-CZ" sz="2800" dirty="0">
                <a:latin typeface="Lucida Grande" charset="0"/>
                <a:ea typeface="ヒラギノ角ゴ ProN W3" charset="0"/>
                <a:cs typeface="ヒラギノ角ゴ ProN W3" charset="0"/>
              </a:rPr>
              <a:t>a dává mu směr a </a:t>
            </a: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kohezi</a:t>
            </a:r>
            <a:endParaRPr lang="cs-CZ" dirty="0" smtClean="0">
              <a:latin typeface="Lucida Grande" charset="0"/>
              <a:ea typeface="ヒラギノ角ゴ ProN W3" charset="0"/>
              <a:cs typeface="ヒラギノ角ゴ ProN W3" charset="0"/>
            </a:endParaRPr>
          </a:p>
          <a:p>
            <a:pPr marL="304800" indent="-304800" eaLnBrk="1" hangingPunct="1">
              <a:spcBef>
                <a:spcPct val="0"/>
              </a:spcBef>
              <a:defRPr/>
            </a:pP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Udržuje </a:t>
            </a:r>
            <a:r>
              <a:rPr lang="cs-CZ" sz="2800" dirty="0">
                <a:latin typeface="Lucida Grande" charset="0"/>
                <a:ea typeface="ヒラギノ角ゴ ProN W3" charset="0"/>
                <a:cs typeface="ヒラギノ角ゴ ProN W3" charset="0"/>
              </a:rPr>
              <a:t>zaměření výzkumníka na </a:t>
            </a: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cíl během sběru dat </a:t>
            </a:r>
            <a:endParaRPr lang="cs-CZ" sz="2800" dirty="0">
              <a:latin typeface="Lucida Grande" charset="0"/>
              <a:ea typeface="ヒラギノ角ゴ ProN W3" charset="0"/>
              <a:cs typeface="ヒラギノ角ゴ ProN W3" charset="0"/>
            </a:endParaRPr>
          </a:p>
          <a:p>
            <a:pPr marL="304800" indent="-304800" eaLnBrk="1" hangingPunct="1">
              <a:spcBef>
                <a:spcPts val="700"/>
              </a:spcBef>
              <a:defRPr/>
            </a:pP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Poukazuje na data, která budou pro projekt zapotřebí</a:t>
            </a:r>
          </a:p>
          <a:p>
            <a:pPr marL="400050" lvl="1" indent="0">
              <a:spcBef>
                <a:spcPts val="700"/>
              </a:spcBef>
              <a:buNone/>
              <a:defRPr/>
            </a:pPr>
            <a:r>
              <a:rPr lang="cs-CZ" sz="1800" dirty="0">
                <a:latin typeface="Wingdings"/>
              </a:rPr>
              <a:t>è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cs-CZ" sz="1800" dirty="0" smtClean="0"/>
              <a:t> </a:t>
            </a:r>
            <a:r>
              <a:rPr lang="cs-CZ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Na základě povahy výzkumné otázky rozhodujeme o výzkumné strategii, technikách tvorby a analýzy dat </a:t>
            </a:r>
          </a:p>
          <a:p>
            <a:pPr marL="304800" indent="-304800">
              <a:spcBef>
                <a:spcPts val="700"/>
              </a:spcBef>
              <a:defRPr/>
            </a:pPr>
            <a:r>
              <a:rPr lang="cs-CZ" sz="2800" dirty="0" smtClean="0">
                <a:latin typeface="Lucida Grande" charset="0"/>
                <a:ea typeface="ヒラギノ角ゴ ProN W3" charset="0"/>
                <a:cs typeface="ヒラギノ角ゴ ProN W3" charset="0"/>
              </a:rPr>
              <a:t>Poskytuje rámec pro sepsání závěrečné zprávy </a:t>
            </a:r>
          </a:p>
          <a:p>
            <a:pPr marL="304800" indent="-304800" eaLnBrk="1" hangingPunct="1">
              <a:spcBef>
                <a:spcPts val="700"/>
              </a:spcBef>
              <a:buFont typeface="Arial" charset="0"/>
              <a:buNone/>
              <a:defRPr/>
            </a:pPr>
            <a:endParaRPr lang="cs-CZ" sz="2800" dirty="0">
              <a:latin typeface="Lucida Grande" charset="0"/>
              <a:ea typeface="ヒラギノ角ゴ ProN W3" charset="0"/>
              <a:cs typeface="ヒラギノ角ゴ ProN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46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Zvážení vhodné strategie výzkumu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dirty="0"/>
              <a:t>Tzn. jak by bylo možné výzkumný problém řešit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dirty="0"/>
              <a:t>Chci testovat nějakou teorii, či pochopit nějakou dosud nepříliš probádanou oblast?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dirty="0"/>
              <a:t>Jaká data mají vzhledem k mému výzkumnému problému nějakou vypovídací hodnotu?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dirty="0"/>
              <a:t>Lze se opřít o nějaké již existující prameny, nebo je potřeba data „</a:t>
            </a:r>
            <a:r>
              <a:rPr lang="cs-CZ" dirty="0" smtClean="0"/>
              <a:t>sebrat/vytvořit“?</a:t>
            </a:r>
            <a:endParaRPr lang="cs-CZ" dirty="0"/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5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Volba výzkumné strategie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dirty="0"/>
              <a:t>Výběr vzorku, </a:t>
            </a:r>
            <a:r>
              <a:rPr lang="cs-CZ" dirty="0" smtClean="0"/>
              <a:t>technik tvorby i </a:t>
            </a:r>
            <a:r>
              <a:rPr lang="cs-CZ" dirty="0"/>
              <a:t>analýzy dat musí být vždy v souladu v výzkumným problémem:</a:t>
            </a:r>
          </a:p>
          <a:p>
            <a:pPr marL="400050" lvl="1" indent="0">
              <a:buNone/>
            </a:pPr>
            <a:r>
              <a:rPr lang="cs-CZ" dirty="0"/>
              <a:t>VÝPOVĚDNÍ HODNOTA </a:t>
            </a:r>
            <a:r>
              <a:rPr lang="cs-CZ" dirty="0" smtClean="0"/>
              <a:t>vytvořených dat </a:t>
            </a:r>
            <a:r>
              <a:rPr lang="cs-CZ" dirty="0"/>
              <a:t>vzhledem k výzkumnému problému</a:t>
            </a:r>
          </a:p>
          <a:p>
            <a:pPr>
              <a:buFont typeface="Times New Roman" pitchFamily="18" charset="0"/>
              <a:buChar char="•"/>
            </a:pPr>
            <a:endParaRPr lang="cs-CZ" dirty="0"/>
          </a:p>
          <a:p>
            <a:pPr>
              <a:buFont typeface="Times New Roman" pitchFamily="18" charset="0"/>
              <a:buChar char="•"/>
            </a:pPr>
            <a:r>
              <a:rPr lang="cs-CZ" dirty="0"/>
              <a:t>Zvážit dostupnost, časovou náročnost atp.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30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Podoba a role projektu v kvalitativním výzkumu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Otázkou je míra </a:t>
            </a:r>
            <a:r>
              <a:rPr lang="cs-CZ" dirty="0" err="1" smtClean="0"/>
              <a:t>prestrukturovanosti</a:t>
            </a:r>
            <a:r>
              <a:rPr lang="cs-CZ" dirty="0" smtClean="0"/>
              <a:t> (projektu) výzkumu (</a:t>
            </a:r>
            <a:r>
              <a:rPr lang="cs-CZ" dirty="0" err="1" smtClean="0"/>
              <a:t>Punch</a:t>
            </a:r>
            <a:r>
              <a:rPr lang="cs-CZ" dirty="0" smtClean="0"/>
              <a:t> 2008:62) </a:t>
            </a:r>
          </a:p>
          <a:p>
            <a:r>
              <a:rPr lang="cs-CZ" dirty="0" smtClean="0"/>
              <a:t>V kvalitativním výzkumu se střídají fáze, kdy kdy se výzkumník drží předem daného plánu s fázemi, kdy hledá použitelná řešení problému a situací, které na počátku nepředpokládal (Švaříček, </a:t>
            </a:r>
            <a:r>
              <a:rPr lang="cs-CZ" dirty="0" err="1" smtClean="0"/>
              <a:t>Šeďová</a:t>
            </a:r>
            <a:r>
              <a:rPr lang="cs-CZ" dirty="0" smtClean="0"/>
              <a:t> 2007:53)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49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838200" y="260648"/>
            <a:ext cx="7780337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3600" dirty="0">
                <a:solidFill>
                  <a:schemeClr val="tx1"/>
                </a:solidFill>
              </a:rPr>
              <a:t>Triangulace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/>
          </p:nvPr>
        </p:nvSpPr>
        <p:spPr>
          <a:xfrm>
            <a:off x="838200" y="1844824"/>
            <a:ext cx="7693025" cy="4241651"/>
          </a:xfrm>
          <a:ln/>
        </p:spPr>
        <p:txBody>
          <a:bodyPr anchor="t"/>
          <a:lstStyle/>
          <a:p>
            <a:pPr marL="457200" indent="-457200" algn="l">
              <a:spcBef>
                <a:spcPts val="700"/>
              </a:spcBef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800" b="0" dirty="0"/>
              <a:t>Zeměměřičství: metoda určování polohy a </a:t>
            </a:r>
            <a:r>
              <a:rPr lang="cs-CZ" sz="1800" b="0" dirty="0" smtClean="0"/>
              <a:t>vzdálenosti:</a:t>
            </a:r>
          </a:p>
          <a:p>
            <a:pPr algn="l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800" b="0" dirty="0" smtClean="0">
                <a:cs typeface="Times New Roman" pitchFamily="18" charset="0"/>
              </a:rPr>
              <a:t>mám-li </a:t>
            </a:r>
            <a:r>
              <a:rPr lang="cs-CZ" sz="1800" b="0" dirty="0">
                <a:cs typeface="Times New Roman" pitchFamily="18" charset="0"/>
              </a:rPr>
              <a:t>k dispozici alespoň dva pevné body, tato relace (triangl, trojúhelník) mi pomůže zaměřit mé </a:t>
            </a:r>
            <a:r>
              <a:rPr lang="cs-CZ" sz="1800" b="0" dirty="0" smtClean="0">
                <a:cs typeface="Times New Roman" pitchFamily="18" charset="0"/>
              </a:rPr>
              <a:t>stanoviště</a:t>
            </a:r>
          </a:p>
          <a:p>
            <a:pPr algn="l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800" dirty="0"/>
          </a:p>
          <a:p>
            <a:pPr marL="457200" indent="-457200" algn="l">
              <a:spcBef>
                <a:spcPts val="700"/>
              </a:spcBef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cs typeface="Times New Roman" pitchFamily="18" charset="0"/>
              </a:rPr>
              <a:t>Metodologický nástroj spol. věd:               </a:t>
            </a:r>
            <a:endParaRPr lang="cs-CZ" sz="2800" dirty="0" smtClean="0">
              <a:cs typeface="Times New Roman" pitchFamily="18" charset="0"/>
            </a:endParaRPr>
          </a:p>
          <a:p>
            <a:pPr algn="l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0" dirty="0" smtClean="0">
                <a:cs typeface="Times New Roman" pitchFamily="18" charset="0"/>
              </a:rPr>
              <a:t>CÍL</a:t>
            </a:r>
            <a:r>
              <a:rPr lang="cs-CZ" sz="2800" b="0" dirty="0">
                <a:cs typeface="Times New Roman" pitchFamily="18" charset="0"/>
              </a:rPr>
              <a:t>: </a:t>
            </a:r>
            <a:r>
              <a:rPr lang="cs-CZ" sz="2800" b="0" dirty="0"/>
              <a:t>očistit spolehlivé informace od nespolehlivých, získat validní obraz studovaného </a:t>
            </a:r>
            <a:r>
              <a:rPr lang="cs-CZ" sz="2800" b="0" dirty="0" smtClean="0"/>
              <a:t>objektu/subjektu 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882226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Triangulace – Ronald J. Chenail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/>
              <a:t>„Pečlivá reflexe toho, jakých úhlů pohledu výzkumník používá pro triangulaci daného fenoménu, vypovídá </a:t>
            </a:r>
            <a:r>
              <a:rPr lang="cs-CZ" b="1"/>
              <a:t>o perspektivě výzkumníka </a:t>
            </a:r>
            <a:r>
              <a:rPr lang="cs-CZ"/>
              <a:t>stejně jako </a:t>
            </a:r>
            <a:r>
              <a:rPr lang="cs-CZ" b="1"/>
              <a:t>o samotném problému.“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b="1"/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b="1"/>
              <a:t>Jak srovnat kvalitativní výzkum do latě: „OLOVNICE“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63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Chenailova „olovnice“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dirty="0"/>
              <a:t>1. Oblast zájmu (= téma výzkumu)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dirty="0"/>
              <a:t>2. Výzkumná otázka (= výzkumný problém)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dirty="0"/>
              <a:t>3. Data, která mají být </a:t>
            </a:r>
            <a:r>
              <a:rPr lang="cs-CZ" dirty="0" smtClean="0"/>
              <a:t>sebrána/vytvořena</a:t>
            </a:r>
            <a:endParaRPr lang="cs-CZ" dirty="0"/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dirty="0"/>
              <a:t>4. Procedura analýzy dat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dirty="0"/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dirty="0"/>
              <a:t>Neustálá reflexe toho, zda jsou všechny tyto položky v souladu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593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Kritéria k evaluaci výzkumu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Je patrná jasná návaznost výzkumného problému na existující poznatky?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Jsou zvolené metodologické postupy adekvátní výzkumnému problému?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Jsou jasná kritéria výběru vzorku, sběru dat a jejich analýzy?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Byla data </a:t>
            </a:r>
            <a:r>
              <a:rPr lang="cs-CZ" sz="2100" dirty="0" smtClean="0"/>
              <a:t>sbírána/vytvářena </a:t>
            </a:r>
            <a:r>
              <a:rPr lang="cs-CZ" sz="2100" dirty="0"/>
              <a:t>systematicky a je o </a:t>
            </a:r>
            <a:r>
              <a:rPr lang="cs-CZ" sz="2100" dirty="0" smtClean="0"/>
              <a:t>tom proveden </a:t>
            </a:r>
            <a:r>
              <a:rPr lang="cs-CZ" sz="2100" dirty="0"/>
              <a:t>záznam?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Byla data systematicky analyzována?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 Je ve výsledné práci adekvátní diskuse k tématům, konceptům a kategoriím, které byly z dat odvozeny?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Je přítomna odpovídající diskuse pro a proti argumentům výzkumníka?</a:t>
            </a:r>
          </a:p>
          <a:p>
            <a:pPr marL="533400" indent="-533400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cs-CZ" sz="2100" dirty="0"/>
              <a:t>Je jasný rozdíl mezi daty jako takovými a jejich interpretacemi (</a:t>
            </a:r>
            <a:r>
              <a:rPr lang="cs-CZ" sz="2100" dirty="0" err="1"/>
              <a:t>emic</a:t>
            </a:r>
            <a:r>
              <a:rPr lang="cs-CZ" sz="2100" dirty="0"/>
              <a:t> x </a:t>
            </a:r>
            <a:r>
              <a:rPr lang="cs-CZ" sz="2100" dirty="0" err="1"/>
              <a:t>etic</a:t>
            </a:r>
            <a:r>
              <a:rPr lang="cs-CZ" sz="2100" dirty="0"/>
              <a:t>)?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cs-CZ" sz="1600" dirty="0"/>
              <a:t>									(</a:t>
            </a:r>
            <a:r>
              <a:rPr lang="cs-CZ" sz="1600" dirty="0" err="1"/>
              <a:t>Silverman</a:t>
            </a:r>
            <a:r>
              <a:rPr lang="cs-CZ" sz="1600" dirty="0"/>
              <a:t> 2000) 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2246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63" y="3128550"/>
            <a:ext cx="7773074" cy="146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131">
            <a:off x="652463" y="1568450"/>
            <a:ext cx="78390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Model výzkumu </a:t>
            </a:r>
            <a:r>
              <a:rPr lang="cs-CZ" sz="2800" dirty="0" smtClean="0"/>
              <a:t>(</a:t>
            </a:r>
            <a:r>
              <a:rPr lang="cs-CZ" sz="2800" dirty="0" err="1" smtClean="0"/>
              <a:t>Punch</a:t>
            </a:r>
            <a:r>
              <a:rPr lang="cs-CZ" sz="2800" dirty="0" smtClean="0"/>
              <a:t> 2006: 31)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36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/>
              <a:t>Postup kvalitativního výzkumu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88840"/>
            <a:ext cx="7693025" cy="4097635"/>
          </a:xfrm>
          <a:ln/>
        </p:spPr>
        <p:txBody>
          <a:bodyPr>
            <a:normAutofit fontScale="92500" lnSpcReduction="20000"/>
          </a:bodyPr>
          <a:lstStyle/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/>
              <a:t>Interaktivní charakter kvalitativního výzkumu</a:t>
            </a: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/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/>
              <a:t>VSTUP</a:t>
            </a:r>
            <a:r>
              <a:rPr lang="cs-CZ" sz="2400" dirty="0"/>
              <a:t>: problém</a:t>
            </a: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TERÉNNÍ VÝZKUM: </a:t>
            </a:r>
            <a:r>
              <a:rPr lang="cs-CZ" sz="2400" u="sng" dirty="0"/>
              <a:t>souběžné</a:t>
            </a:r>
            <a:r>
              <a:rPr lang="cs-CZ" sz="2400" dirty="0"/>
              <a:t> vytváření vzorku, </a:t>
            </a:r>
            <a:r>
              <a:rPr lang="cs-CZ" sz="2400" dirty="0" smtClean="0"/>
              <a:t>tvorba dat</a:t>
            </a:r>
            <a:r>
              <a:rPr lang="cs-CZ" sz="2400" dirty="0"/>
              <a:t>, </a:t>
            </a:r>
            <a:r>
              <a:rPr lang="cs-CZ" sz="2400" dirty="0" smtClean="0"/>
              <a:t>jejich analýza </a:t>
            </a:r>
            <a:r>
              <a:rPr lang="cs-CZ" sz="2400" dirty="0"/>
              <a:t>a interpretace</a:t>
            </a: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VÝSTUP: popis, interpretace, hypotézy, teorie</a:t>
            </a: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/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cs typeface="Arial" charset="0"/>
              </a:rPr>
              <a:t>→ samotná metodologie a technika </a:t>
            </a:r>
            <a:r>
              <a:rPr lang="cs-CZ" sz="2400" dirty="0" smtClean="0">
                <a:cs typeface="Arial" charset="0"/>
              </a:rPr>
              <a:t>tvorby dat </a:t>
            </a:r>
            <a:r>
              <a:rPr lang="cs-CZ" sz="2400" dirty="0">
                <a:cs typeface="Arial" charset="0"/>
              </a:rPr>
              <a:t>je vytvářena v rámci vlastního výzkumu a přizpůsobována zkoumanému </a:t>
            </a:r>
            <a:r>
              <a:rPr lang="cs-CZ" sz="2400" dirty="0" smtClean="0">
                <a:cs typeface="Arial" charset="0"/>
              </a:rPr>
              <a:t>tématu</a:t>
            </a: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cs typeface="Arial" charset="0"/>
            </a:endParaRPr>
          </a:p>
          <a:p>
            <a:pPr marL="341313" indent="-341313"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err="1" smtClean="0">
                <a:cs typeface="Arial" charset="0"/>
              </a:rPr>
              <a:t>Giddens</a:t>
            </a:r>
            <a:r>
              <a:rPr lang="cs-CZ" sz="2400" dirty="0" smtClean="0">
                <a:cs typeface="Arial" charset="0"/>
              </a:rPr>
              <a:t>, </a:t>
            </a:r>
            <a:r>
              <a:rPr lang="cs-CZ" sz="2400" dirty="0" err="1" smtClean="0">
                <a:cs typeface="Arial" charset="0"/>
              </a:rPr>
              <a:t>Punch</a:t>
            </a:r>
            <a:r>
              <a:rPr lang="cs-CZ" sz="2400" dirty="0" smtClean="0">
                <a:cs typeface="Arial" charset="0"/>
              </a:rPr>
              <a:t> x Nedbálková</a:t>
            </a:r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59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Přípravná (</a:t>
            </a:r>
            <a:r>
              <a:rPr lang="cs-CZ" dirty="0" err="1"/>
              <a:t>pre</a:t>
            </a:r>
            <a:r>
              <a:rPr lang="cs-CZ" dirty="0"/>
              <a:t>-empirická) fáze </a:t>
            </a:r>
            <a:r>
              <a:rPr lang="cs-CZ" dirty="0" err="1"/>
              <a:t>spol.věd</a:t>
            </a:r>
            <a:r>
              <a:rPr lang="cs-CZ" dirty="0"/>
              <a:t>. výzkumu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Přípravná (</a:t>
            </a:r>
            <a:r>
              <a:rPr lang="cs-CZ" sz="1800" dirty="0" err="1"/>
              <a:t>pre</a:t>
            </a:r>
            <a:r>
              <a:rPr lang="cs-CZ" sz="1800" dirty="0"/>
              <a:t>-empirická) fáze </a:t>
            </a:r>
            <a:r>
              <a:rPr lang="cs-CZ" sz="1800" dirty="0" err="1"/>
              <a:t>spol.věd</a:t>
            </a:r>
            <a:r>
              <a:rPr lang="cs-CZ" sz="1800" dirty="0"/>
              <a:t>. výzkumu: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      </a:t>
            </a:r>
            <a:r>
              <a:rPr lang="cs-CZ" sz="1600" i="1" dirty="0"/>
              <a:t>Téma výzkumu</a:t>
            </a:r>
            <a:r>
              <a:rPr lang="cs-CZ" sz="1600" dirty="0"/>
              <a:t> </a:t>
            </a:r>
            <a:r>
              <a:rPr lang="cs-CZ" sz="1600" dirty="0">
                <a:cs typeface="Times New Roman" pitchFamily="18" charset="0"/>
              </a:rPr>
              <a:t>→ rešerše literatury: teoretické zázemí → </a:t>
            </a:r>
            <a:r>
              <a:rPr lang="cs-CZ" sz="1600" i="1" dirty="0">
                <a:cs typeface="Times New Roman" pitchFamily="18" charset="0"/>
              </a:rPr>
              <a:t>výzkumný problém</a:t>
            </a:r>
            <a:r>
              <a:rPr lang="cs-CZ" sz="1600" dirty="0">
                <a:cs typeface="Times New Roman" pitchFamily="18" charset="0"/>
              </a:rPr>
              <a:t> → indikátory, na nichž lze problém sledovat → </a:t>
            </a:r>
            <a:r>
              <a:rPr lang="cs-CZ" sz="1600" i="1" dirty="0">
                <a:cs typeface="Times New Roman" pitchFamily="18" charset="0"/>
              </a:rPr>
              <a:t>výzkumné otázky</a:t>
            </a:r>
          </a:p>
          <a:p>
            <a:pPr>
              <a:lnSpc>
                <a:spcPct val="80000"/>
              </a:lnSpc>
            </a:pPr>
            <a:r>
              <a:rPr lang="cs-CZ" sz="1600" dirty="0">
                <a:solidFill>
                  <a:schemeClr val="accent2"/>
                </a:solidFill>
                <a:cs typeface="Times New Roman" pitchFamily="18" charset="0"/>
              </a:rPr>
              <a:t>	→ návrh způsobu řešení (metod výzkumu)</a:t>
            </a:r>
          </a:p>
          <a:p>
            <a:pPr>
              <a:lnSpc>
                <a:spcPct val="80000"/>
              </a:lnSpc>
            </a:pPr>
            <a:endParaRPr lang="cs-CZ" sz="1600" dirty="0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900" dirty="0">
                <a:solidFill>
                  <a:schemeClr val="accent2"/>
                </a:solidFill>
              </a:rPr>
              <a:t>Co</a:t>
            </a:r>
            <a:r>
              <a:rPr lang="cs-CZ" sz="1900" dirty="0"/>
              <a:t> chci studovat? </a:t>
            </a:r>
          </a:p>
          <a:p>
            <a:pPr lvl="1">
              <a:lnSpc>
                <a:spcPct val="80000"/>
              </a:lnSpc>
            </a:pPr>
            <a:r>
              <a:rPr lang="cs-CZ" sz="1700" dirty="0"/>
              <a:t>Téma</a:t>
            </a:r>
          </a:p>
          <a:p>
            <a:pPr>
              <a:lnSpc>
                <a:spcPct val="80000"/>
              </a:lnSpc>
            </a:pPr>
            <a:r>
              <a:rPr lang="cs-CZ" sz="1900" dirty="0">
                <a:solidFill>
                  <a:schemeClr val="accent2"/>
                </a:solidFill>
              </a:rPr>
              <a:t>Proč</a:t>
            </a:r>
            <a:r>
              <a:rPr lang="cs-CZ" sz="1900" dirty="0"/>
              <a:t> to chci studovat?</a:t>
            </a:r>
          </a:p>
          <a:p>
            <a:pPr lvl="1">
              <a:lnSpc>
                <a:spcPct val="80000"/>
              </a:lnSpc>
            </a:pPr>
            <a:r>
              <a:rPr lang="cs-CZ" sz="1700" dirty="0"/>
              <a:t>Teoretické ukotvení</a:t>
            </a:r>
            <a:r>
              <a:rPr lang="cs-CZ" sz="15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sz="1900" dirty="0">
                <a:solidFill>
                  <a:schemeClr val="accent2"/>
                </a:solidFill>
              </a:rPr>
              <a:t>Kde</a:t>
            </a:r>
            <a:r>
              <a:rPr lang="cs-CZ" sz="1900" dirty="0"/>
              <a:t> to chci studovat?</a:t>
            </a:r>
            <a:r>
              <a:rPr lang="cs-CZ" sz="1700" dirty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700" dirty="0"/>
              <a:t>Objekt/subjekt, terén, čas</a:t>
            </a:r>
          </a:p>
          <a:p>
            <a:pPr>
              <a:lnSpc>
                <a:spcPct val="80000"/>
              </a:lnSpc>
            </a:pPr>
            <a:r>
              <a:rPr lang="cs-CZ" sz="1900" dirty="0">
                <a:solidFill>
                  <a:schemeClr val="accent2"/>
                </a:solidFill>
              </a:rPr>
              <a:t>Jak</a:t>
            </a:r>
            <a:r>
              <a:rPr lang="cs-CZ" sz="1900" dirty="0"/>
              <a:t>ým způsobem to chci studovat?</a:t>
            </a:r>
          </a:p>
          <a:p>
            <a:pPr lvl="1">
              <a:lnSpc>
                <a:spcPct val="80000"/>
              </a:lnSpc>
            </a:pPr>
            <a:r>
              <a:rPr lang="cs-CZ" sz="1700" dirty="0"/>
              <a:t>Metoda</a:t>
            </a:r>
            <a:endParaRPr lang="cs-CZ" sz="18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1600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2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sz="2400" dirty="0"/>
              <a:t>Na počátku není stanovená proměnná </a:t>
            </a:r>
            <a:r>
              <a:rPr lang="cs-CZ" sz="2400" dirty="0" smtClean="0"/>
              <a:t> -  výzkumný </a:t>
            </a:r>
            <a:r>
              <a:rPr lang="cs-CZ" sz="2400" dirty="0"/>
              <a:t>projekt není závislý na teorii </a:t>
            </a:r>
          </a:p>
          <a:p>
            <a:r>
              <a:rPr lang="cs-CZ" sz="2400" dirty="0"/>
              <a:t>→ stanovení cílů výzkumu, vytvoření konceptuálního rámce, definování výzkumných otázek </a:t>
            </a:r>
          </a:p>
          <a:p>
            <a:r>
              <a:rPr lang="cs-CZ" sz="2400" dirty="0"/>
              <a:t>= OBLAST ZÁJMU → VÝZKUMNÝ PROBLÉM → VÝZKUMNÉ OTÁZKY </a:t>
            </a:r>
          </a:p>
          <a:p>
            <a:pPr>
              <a:buFont typeface="Times New Roman" pitchFamily="18" charset="0"/>
              <a:buChar char="•"/>
            </a:pPr>
            <a:r>
              <a:rPr lang="cs-CZ" sz="2400" dirty="0"/>
              <a:t>Základní otázky jsou upravovány a doplňovány v průběhu výzkumu během získávání informací a jejich analýzy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407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9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cs-CZ"/>
              <a:t>První rozhodnutí: TÉMA</a:t>
            </a:r>
          </a:p>
        </p:txBody>
      </p:sp>
      <p:sp>
        <p:nvSpPr>
          <p:cNvPr id="116739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001000" cy="5105400"/>
          </a:xfrm>
        </p:spPr>
        <p:txBody>
          <a:bodyPr lIns="91440" tIns="45720" rIns="91440" bIns="45720"/>
          <a:lstStyle/>
          <a:p>
            <a:pPr marL="469900" indent="-469900" defTabSz="914400">
              <a:buFont typeface="Times New Roman" pitchFamily="18" charset="0"/>
              <a:buChar char="•"/>
            </a:pPr>
            <a:r>
              <a:rPr lang="cs-CZ" sz="3000" dirty="0" smtClean="0"/>
              <a:t>Téma </a:t>
            </a:r>
            <a:r>
              <a:rPr lang="cs-CZ" sz="3000" dirty="0"/>
              <a:t>relevantní pro sociální vědy</a:t>
            </a:r>
          </a:p>
          <a:p>
            <a:pPr marL="908050" lvl="1" indent="-436563" defTabSz="914400">
              <a:buFont typeface="Times New Roman" pitchFamily="18" charset="0"/>
              <a:buChar char="–"/>
            </a:pPr>
            <a:r>
              <a:rPr lang="cs-CZ" dirty="0"/>
              <a:t>Navázat na znalosti z dosavadního studia</a:t>
            </a:r>
          </a:p>
          <a:p>
            <a:pPr marL="908050" lvl="1" indent="-436563" defTabSz="914400">
              <a:buFont typeface="Times New Roman" pitchFamily="18" charset="0"/>
              <a:buChar char="–"/>
            </a:pPr>
            <a:r>
              <a:rPr lang="cs-CZ" dirty="0"/>
              <a:t>Vlastní zkušenost / obeznámenost s tématem (</a:t>
            </a:r>
            <a:r>
              <a:rPr lang="cs-CZ" dirty="0">
                <a:solidFill>
                  <a:schemeClr val="accent2"/>
                </a:solidFill>
              </a:rPr>
              <a:t>oblast zájmu</a:t>
            </a:r>
            <a:r>
              <a:rPr lang="cs-CZ" dirty="0"/>
              <a:t>) </a:t>
            </a:r>
          </a:p>
          <a:p>
            <a:pPr marL="908050" lvl="1" indent="-436563" defTabSz="914400">
              <a:buFont typeface="Times New Roman" pitchFamily="18" charset="0"/>
              <a:buChar char="–"/>
            </a:pPr>
            <a:endParaRPr lang="cs-CZ" dirty="0"/>
          </a:p>
          <a:p>
            <a:pPr marL="469900" indent="-469900" defTabSz="914400">
              <a:buFont typeface="Times New Roman" pitchFamily="18" charset="0"/>
              <a:buChar char="•"/>
            </a:pPr>
            <a:r>
              <a:rPr lang="cs-CZ" b="1" dirty="0"/>
              <a:t>Cíle výzkumu</a:t>
            </a:r>
          </a:p>
          <a:p>
            <a:pPr marL="908050" lvl="1" indent="-436563" defTabSz="914400">
              <a:buFont typeface="Times New Roman" pitchFamily="18" charset="0"/>
              <a:buChar char="–"/>
            </a:pPr>
            <a:r>
              <a:rPr lang="cs-CZ" dirty="0">
                <a:solidFill>
                  <a:schemeClr val="accent2"/>
                </a:solidFill>
              </a:rPr>
              <a:t>Popis</a:t>
            </a:r>
            <a:r>
              <a:rPr lang="cs-CZ" dirty="0"/>
              <a:t> situací a událostí (co, kde, kdy, kdo)</a:t>
            </a:r>
          </a:p>
          <a:p>
            <a:pPr marL="908050" lvl="1" indent="-436563" defTabSz="914400">
              <a:buFont typeface="Times New Roman" pitchFamily="18" charset="0"/>
              <a:buChar char="–"/>
            </a:pPr>
            <a:r>
              <a:rPr lang="cs-CZ" dirty="0">
                <a:solidFill>
                  <a:schemeClr val="accent2"/>
                </a:solidFill>
              </a:rPr>
              <a:t>Vysvětlení (</a:t>
            </a:r>
            <a:r>
              <a:rPr lang="cs-CZ" dirty="0"/>
              <a:t>proč</a:t>
            </a:r>
            <a:r>
              <a:rPr lang="cs-CZ" dirty="0" smtClean="0"/>
              <a:t>) = explanace</a:t>
            </a:r>
            <a:endParaRPr lang="cs-CZ" dirty="0"/>
          </a:p>
          <a:p>
            <a:pPr marL="908050" lvl="1" indent="-436563" defTabSz="914400">
              <a:buFont typeface="Times New Roman" pitchFamily="18" charset="0"/>
              <a:buChar char="–"/>
            </a:pPr>
            <a:endParaRPr lang="cs-CZ" dirty="0"/>
          </a:p>
          <a:p>
            <a:pPr marL="469900" indent="-469900" defTabSz="914400"/>
            <a:endParaRPr lang="cs-CZ" sz="3200" dirty="0"/>
          </a:p>
        </p:txBody>
      </p:sp>
      <p:sp>
        <p:nvSpPr>
          <p:cNvPr id="116740" name="Text Box 33"/>
          <p:cNvSpPr txBox="1">
            <a:spLocks noChangeArrowheads="1"/>
          </p:cNvSpPr>
          <p:nvPr/>
        </p:nvSpPr>
        <p:spPr bwMode="auto">
          <a:xfrm>
            <a:off x="971550" y="1484313"/>
            <a:ext cx="6121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020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Výběr oblasti zájmu/tématu </a:t>
            </a:r>
            <a:br>
              <a:rPr lang="cs-CZ" dirty="0" smtClean="0"/>
            </a:br>
            <a:r>
              <a:rPr lang="cs-CZ" dirty="0" smtClean="0">
                <a:cs typeface="Arial" charset="0"/>
              </a:rPr>
              <a:t>→ s</a:t>
            </a:r>
            <a:r>
              <a:rPr lang="cs-CZ" dirty="0" smtClean="0"/>
              <a:t>tudium odborné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9933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/>
              <a:t>„</a:t>
            </a:r>
            <a:r>
              <a:rPr lang="cs-CZ" dirty="0"/>
              <a:t>První nebezpečí výzkumu spočívá v pokušení vydat se všemi směry, ztratit orientaci ...“ </a:t>
            </a:r>
            <a:r>
              <a:rPr lang="cs-CZ" dirty="0" smtClean="0"/>
              <a:t>		           Kaufmann </a:t>
            </a:r>
            <a:r>
              <a:rPr lang="cs-CZ" dirty="0"/>
              <a:t>(2010:41)</a:t>
            </a:r>
          </a:p>
          <a:p>
            <a:pPr marL="0" indent="0">
              <a:buNone/>
            </a:pPr>
            <a:r>
              <a:rPr lang="cs-CZ" dirty="0" smtClean="0"/>
              <a:t>„Žádný výzkum se neobejde bez četby“</a:t>
            </a:r>
          </a:p>
          <a:p>
            <a:pPr marL="0" indent="0" algn="r">
              <a:buNone/>
            </a:pPr>
            <a:r>
              <a:rPr lang="cs-CZ" dirty="0" smtClean="0"/>
              <a:t> Kaufmann (2010:44)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Žádné téma není radikálně nové</a:t>
            </a:r>
          </a:p>
          <a:p>
            <a:pPr>
              <a:buFontTx/>
              <a:buChar char="-"/>
            </a:pPr>
            <a:r>
              <a:rPr lang="cs-CZ" dirty="0" smtClean="0"/>
              <a:t>Řádný výzkumník si nemůže myslet, že se obejde bez vědění, kterého již bylo v daném tématu dosaženo</a:t>
            </a:r>
          </a:p>
          <a:p>
            <a:pPr>
              <a:buFontTx/>
              <a:buChar char="-"/>
            </a:pPr>
            <a:r>
              <a:rPr lang="cs-CZ" dirty="0" smtClean="0"/>
              <a:t>Bez konceptuálních nástrojů bude mít jakýkoli výzkum jen velice chabé výstupy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467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Výběr oblasti zájmu </a:t>
            </a:r>
            <a:br>
              <a:rPr lang="cs-CZ" sz="3200"/>
            </a:br>
            <a:r>
              <a:rPr lang="cs-CZ" sz="3200">
                <a:cs typeface="Arial" charset="0"/>
              </a:rPr>
              <a:t>→ s</a:t>
            </a:r>
            <a:r>
              <a:rPr lang="cs-CZ" sz="3200"/>
              <a:t>tudium odborné literatury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691438" cy="3722688"/>
          </a:xfrm>
        </p:spPr>
        <p:txBody>
          <a:bodyPr/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/>
              <a:t>Učebnice 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základní teoretická a terminologická opora, pojetí tématu v kontextu daného oboru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/>
              <a:t>Doporučená literatura ke kursům 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 smtClean="0"/>
              <a:t>Obhájené </a:t>
            </a:r>
            <a:r>
              <a:rPr lang="cs-CZ" sz="2000" dirty="0"/>
              <a:t>bakalářské / diplomové / disertační </a:t>
            </a:r>
            <a:r>
              <a:rPr lang="cs-CZ" sz="2000" dirty="0" smtClean="0"/>
              <a:t>práce (theses.cz)</a:t>
            </a:r>
            <a:endParaRPr lang="cs-CZ" sz="2000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cs-CZ" sz="2000" dirty="0"/>
              <a:t>Dohledání další konkrétní pramenné literatury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literatura, na kterou výše uvedené zdroje odkazují 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odborné knihovny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/>
              <a:t>web (! „odborné“ zdroje</a:t>
            </a:r>
            <a:r>
              <a:rPr lang="cs-CZ" sz="1800" dirty="0" smtClean="0"/>
              <a:t>) - </a:t>
            </a:r>
            <a:r>
              <a:rPr lang="cs-CZ" sz="1800" dirty="0" err="1" smtClean="0"/>
              <a:t>google</a:t>
            </a:r>
            <a:r>
              <a:rPr lang="cs-CZ" sz="1800" dirty="0" smtClean="0"/>
              <a:t> </a:t>
            </a:r>
            <a:r>
              <a:rPr lang="cs-CZ" sz="1800" dirty="0" err="1" smtClean="0"/>
              <a:t>scholar</a:t>
            </a:r>
            <a:r>
              <a:rPr lang="cs-CZ" sz="1800" dirty="0" smtClean="0"/>
              <a:t>, 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800" dirty="0" smtClean="0"/>
              <a:t>On-line </a:t>
            </a:r>
            <a:r>
              <a:rPr lang="cs-CZ" sz="1800" dirty="0"/>
              <a:t>vyhledávače </a:t>
            </a:r>
            <a:r>
              <a:rPr lang="cs-CZ" sz="1800" dirty="0" smtClean="0"/>
              <a:t>typu JSTOR</a:t>
            </a:r>
            <a:r>
              <a:rPr lang="cs-CZ" sz="1800" dirty="0"/>
              <a:t>, EBSCO, </a:t>
            </a:r>
            <a:r>
              <a:rPr lang="cs-CZ" sz="1800" dirty="0" err="1"/>
              <a:t>Proquest</a:t>
            </a:r>
            <a:r>
              <a:rPr lang="cs-CZ" sz="1800" dirty="0"/>
              <a:t>, EZB…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 lvl="1">
              <a:lnSpc>
                <a:spcPct val="9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51124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444429765B74CACB6AB6FF5A0222A" ma:contentTypeVersion="3" ma:contentTypeDescription="Vytvoří nový dokument" ma:contentTypeScope="" ma:versionID="a1a4728eb544e94f39a1ef9c0da24e62">
  <xsd:schema xmlns:xsd="http://www.w3.org/2001/XMLSchema" xmlns:xs="http://www.w3.org/2001/XMLSchema" xmlns:p="http://schemas.microsoft.com/office/2006/metadata/properties" xmlns:ns2="a0009098-83f0-46c4-a3f7-a0c3768645ea" targetNamespace="http://schemas.microsoft.com/office/2006/metadata/properties" ma:root="true" ma:fieldsID="dcd30df1da55ea2752780b8e6ee72a0b" ns2:_="">
    <xsd:import namespace="a0009098-83f0-46c4-a3f7-a0c3768645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09098-83f0-46c4-a3f7-a0c3768645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3C292A-1489-4490-A4C1-57555EF29A3A}"/>
</file>

<file path=customXml/itemProps2.xml><?xml version="1.0" encoding="utf-8"?>
<ds:datastoreItem xmlns:ds="http://schemas.openxmlformats.org/officeDocument/2006/customXml" ds:itemID="{D205AD1C-19A4-460A-B3F3-A4D1E4178C83}"/>
</file>

<file path=customXml/itemProps3.xml><?xml version="1.0" encoding="utf-8"?>
<ds:datastoreItem xmlns:ds="http://schemas.openxmlformats.org/officeDocument/2006/customXml" ds:itemID="{B1EEEEA2-A159-4A6F-BCCF-CAB4B10FC477}"/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1512</Words>
  <Application>Microsoft Office PowerPoint</Application>
  <PresentationFormat>Předvádění na obrazovce (4:3)</PresentationFormat>
  <Paragraphs>193</Paragraphs>
  <Slides>28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Lucida Grande</vt:lpstr>
      <vt:lpstr>Times New Roman</vt:lpstr>
      <vt:lpstr>Wingdings</vt:lpstr>
      <vt:lpstr>ヒラギノ角ゴ ProN W3</vt:lpstr>
      <vt:lpstr>Motiv systému Office</vt:lpstr>
      <vt:lpstr>Od teorie k empirii?  Tvorba výzkumného problému  </vt:lpstr>
      <vt:lpstr>Schéma spol.věd. výzkumu dle Giddense</vt:lpstr>
      <vt:lpstr>Model výzkumu (Punch 2006: 31)</vt:lpstr>
      <vt:lpstr>Postup kvalitativního výzkumu</vt:lpstr>
      <vt:lpstr>Přípravná (pre-empirická) fáze spol.věd. výzkumu</vt:lpstr>
      <vt:lpstr>Vstup</vt:lpstr>
      <vt:lpstr>První rozhodnutí: TÉMA</vt:lpstr>
      <vt:lpstr>Výběr oblasti zájmu/tématu  → studium odborné literatury</vt:lpstr>
      <vt:lpstr>Výběr oblasti zájmu  → studium odborné literatury</vt:lpstr>
      <vt:lpstr>Význam studia odborné literatury</vt:lpstr>
      <vt:lpstr>Exkurz: paradigmatické ukotvení</vt:lpstr>
      <vt:lpstr>Exkurz: paradigmatické ukotvení</vt:lpstr>
      <vt:lpstr>Problém: k tématu není literatura…</vt:lpstr>
      <vt:lpstr>Problém: k tématu je moc literatury…</vt:lpstr>
      <vt:lpstr>Podoba prezentace studované literatury</vt:lpstr>
      <vt:lpstr>Časté problémy při prezentaci studované literatury</vt:lpstr>
      <vt:lpstr>→ formulace výzkumného problému</vt:lpstr>
      <vt:lpstr>Výzkumný problém</vt:lpstr>
      <vt:lpstr>Výzkumné otázky</vt:lpstr>
      <vt:lpstr>Výzkumné otázky</vt:lpstr>
      <vt:lpstr>Role výzkumné otázky ve výzkumu</vt:lpstr>
      <vt:lpstr>Zvážení vhodné strategie výzkumu</vt:lpstr>
      <vt:lpstr>Volba výzkumné strategie</vt:lpstr>
      <vt:lpstr>Podoba a role projektu v kvalitativním výzkumu</vt:lpstr>
      <vt:lpstr>Prezentace aplikace PowerPoint</vt:lpstr>
      <vt:lpstr>Triangulace – Ronald J. Chenail</vt:lpstr>
      <vt:lpstr>Chenailova „olovnice“</vt:lpstr>
      <vt:lpstr>Kritéria k evaluaci výzkumu </vt:lpstr>
    </vt:vector>
  </TitlesOfParts>
  <Company>UK FHS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teorie k empirii:  tvorba výzkumného problému</dc:title>
  <dc:creator>Hedvika Novotná</dc:creator>
  <cp:lastModifiedBy>Uživatel systému Windows</cp:lastModifiedBy>
  <cp:revision>17</cp:revision>
  <dcterms:created xsi:type="dcterms:W3CDTF">2013-02-27T14:40:34Z</dcterms:created>
  <dcterms:modified xsi:type="dcterms:W3CDTF">2021-03-03T09:42:12Z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0x01010031B444429765B74CACB6AB6FF5A0222A</vt:lpwstr>
  </property>
</Properties>
</file>