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46"/>
  </p:notesMasterIdLst>
  <p:handoutMasterIdLst>
    <p:handoutMasterId r:id="rId47"/>
  </p:handoutMasterIdLst>
  <p:sldIdLst>
    <p:sldId id="256" r:id="rId2"/>
    <p:sldId id="259" r:id="rId3"/>
    <p:sldId id="280" r:id="rId4"/>
    <p:sldId id="302" r:id="rId5"/>
    <p:sldId id="292" r:id="rId6"/>
    <p:sldId id="293" r:id="rId7"/>
    <p:sldId id="294" r:id="rId8"/>
    <p:sldId id="298" r:id="rId9"/>
    <p:sldId id="297" r:id="rId10"/>
    <p:sldId id="290" r:id="rId11"/>
    <p:sldId id="295" r:id="rId12"/>
    <p:sldId id="296" r:id="rId13"/>
    <p:sldId id="301" r:id="rId14"/>
    <p:sldId id="263" r:id="rId15"/>
    <p:sldId id="281" r:id="rId16"/>
    <p:sldId id="282" r:id="rId17"/>
    <p:sldId id="284" r:id="rId18"/>
    <p:sldId id="285" r:id="rId19"/>
    <p:sldId id="286" r:id="rId20"/>
    <p:sldId id="299" r:id="rId21"/>
    <p:sldId id="261" r:id="rId22"/>
    <p:sldId id="287" r:id="rId23"/>
    <p:sldId id="257" r:id="rId24"/>
    <p:sldId id="262" r:id="rId25"/>
    <p:sldId id="264" r:id="rId26"/>
    <p:sldId id="260" r:id="rId27"/>
    <p:sldId id="288" r:id="rId28"/>
    <p:sldId id="289" r:id="rId29"/>
    <p:sldId id="265" r:id="rId30"/>
    <p:sldId id="266" r:id="rId31"/>
    <p:sldId id="267" r:id="rId32"/>
    <p:sldId id="268" r:id="rId33"/>
    <p:sldId id="269" r:id="rId34"/>
    <p:sldId id="270" r:id="rId35"/>
    <p:sldId id="271" r:id="rId36"/>
    <p:sldId id="272" r:id="rId37"/>
    <p:sldId id="273" r:id="rId38"/>
    <p:sldId id="274" r:id="rId39"/>
    <p:sldId id="275" r:id="rId40"/>
    <p:sldId id="276" r:id="rId41"/>
    <p:sldId id="277" r:id="rId42"/>
    <p:sldId id="300" r:id="rId43"/>
    <p:sldId id="278" r:id="rId44"/>
    <p:sldId id="279" r:id="rId45"/>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82284" autoAdjust="0"/>
  </p:normalViewPr>
  <p:slideViewPr>
    <p:cSldViewPr>
      <p:cViewPr varScale="1">
        <p:scale>
          <a:sx n="66" d="100"/>
          <a:sy n="66" d="100"/>
        </p:scale>
        <p:origin x="153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D467B78-A246-4515-AFDF-FBD19EC350FB}" type="datetimeFigureOut">
              <a:rPr lang="cs-CZ" smtClean="0"/>
              <a:pPr/>
              <a:t>5.12.2014</a:t>
            </a:fld>
            <a:endParaRPr lang="cs-CZ"/>
          </a:p>
        </p:txBody>
      </p:sp>
      <p:sp>
        <p:nvSpPr>
          <p:cNvPr id="4" name="Zástupný symbol pro zápatí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2179ED-23E2-460C-81F2-B01DE91FFCF0}" type="slidenum">
              <a:rPr lang="cs-CZ" smtClean="0"/>
              <a:pPr/>
              <a:t>‹#›</a:t>
            </a:fld>
            <a:endParaRPr lang="cs-CZ"/>
          </a:p>
        </p:txBody>
      </p:sp>
    </p:spTree>
    <p:extLst>
      <p:ext uri="{BB962C8B-B14F-4D97-AF65-F5344CB8AC3E}">
        <p14:creationId xmlns:p14="http://schemas.microsoft.com/office/powerpoint/2010/main" val="41622020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3CB562-5DF6-41EF-8CCD-89E744F1952E}" type="datetimeFigureOut">
              <a:rPr lang="cs-CZ" smtClean="0"/>
              <a:pPr/>
              <a:t>5.12.2014</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2EFBD1-3ADA-4FCE-83D9-9777F58C2594}" type="slidenum">
              <a:rPr lang="cs-CZ" smtClean="0"/>
              <a:pPr/>
              <a:t>‹#›</a:t>
            </a:fld>
            <a:endParaRPr lang="cs-CZ"/>
          </a:p>
        </p:txBody>
      </p:sp>
    </p:spTree>
    <p:extLst>
      <p:ext uri="{BB962C8B-B14F-4D97-AF65-F5344CB8AC3E}">
        <p14:creationId xmlns:p14="http://schemas.microsoft.com/office/powerpoint/2010/main" val="1693646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biograf.org/clanky/clanek.php?clanek=v5401"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knihovna.jinonice.cuni.cz/KSV-52.htm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smtClean="0"/>
              <a:t>	</a:t>
            </a:r>
            <a:endParaRPr lang="cs-CZ" dirty="0"/>
          </a:p>
        </p:txBody>
      </p:sp>
      <p:sp>
        <p:nvSpPr>
          <p:cNvPr id="4" name="Zástupný symbol pro číslo snímku 3"/>
          <p:cNvSpPr>
            <a:spLocks noGrp="1"/>
          </p:cNvSpPr>
          <p:nvPr>
            <p:ph type="sldNum" sz="quarter" idx="10"/>
          </p:nvPr>
        </p:nvSpPr>
        <p:spPr/>
        <p:txBody>
          <a:bodyPr/>
          <a:lstStyle/>
          <a:p>
            <a:fld id="{602EFBD1-3ADA-4FCE-83D9-9777F58C2594}" type="slidenum">
              <a:rPr lang="cs-CZ" smtClean="0"/>
              <a:pPr/>
              <a:t>1</a:t>
            </a:fld>
            <a:endParaRPr lang="cs-CZ"/>
          </a:p>
        </p:txBody>
      </p:sp>
    </p:spTree>
    <p:extLst>
      <p:ext uri="{BB962C8B-B14F-4D97-AF65-F5344CB8AC3E}">
        <p14:creationId xmlns:p14="http://schemas.microsoft.com/office/powerpoint/2010/main" val="12419351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smtClean="0"/>
              <a:t>Síta - (něco zachytí, ale vydají to stejné, jako to bylo, jen zašpiněné)</a:t>
            </a:r>
          </a:p>
          <a:p>
            <a:r>
              <a:rPr lang="cs-CZ" smtClean="0"/>
              <a:t>Diamanty - (mají ze čteného prospěch, odrážejíce, lomíce myšlenky textu umožňují mít z něj prospěch i jiným)</a:t>
            </a:r>
          </a:p>
          <a:p>
            <a:endParaRPr lang="cs-CZ" smtClean="0"/>
          </a:p>
          <a:p>
            <a:pPr marL="0" marR="0" lvl="1" indent="0" algn="l" defTabSz="914400" rtl="0" eaLnBrk="1" fontAlgn="auto" latinLnBrk="0" hangingPunct="1">
              <a:lnSpc>
                <a:spcPct val="100000"/>
              </a:lnSpc>
              <a:spcBef>
                <a:spcPts val="0"/>
              </a:spcBef>
              <a:spcAft>
                <a:spcPts val="0"/>
              </a:spcAft>
              <a:buClrTx/>
              <a:buSzTx/>
              <a:buFontTx/>
              <a:buNone/>
              <a:tabLst/>
              <a:defRPr/>
            </a:pPr>
            <a:r>
              <a:rPr lang="cs-CZ" sz="2400" b="1" smtClean="0"/>
              <a:t>Aktivně číst – srozumitelně psát – kriticky myslet </a:t>
            </a:r>
            <a:r>
              <a:rPr lang="cs-CZ" sz="2400" smtClean="0"/>
              <a:t>(vzájemně se posiluje a rozvíjí)</a:t>
            </a:r>
          </a:p>
          <a:p>
            <a:endParaRPr lang="cs-CZ" smtClean="0"/>
          </a:p>
          <a:p>
            <a:pPr lvl="0"/>
            <a:r>
              <a:rPr lang="cs-CZ" sz="1200" b="1" kern="1200" smtClean="0">
                <a:solidFill>
                  <a:schemeClr val="tx1"/>
                </a:solidFill>
                <a:latin typeface="+mn-lt"/>
                <a:ea typeface="+mn-ea"/>
                <a:cs typeface="+mn-cs"/>
              </a:rPr>
              <a:t>Jak číst efektivně</a:t>
            </a:r>
            <a:r>
              <a:rPr lang="cs-CZ" sz="1200" kern="1200" smtClean="0">
                <a:solidFill>
                  <a:schemeClr val="tx1"/>
                </a:solidFill>
                <a:latin typeface="+mn-lt"/>
                <a:ea typeface="+mn-ea"/>
                <a:cs typeface="+mn-cs"/>
              </a:rPr>
              <a:t> – důkladně čteme jen, to, co má význam pro bádání. Čtení letmé (100-150 stran za hodinu), čtení normální (30-40 stran za hodinu)</a:t>
            </a:r>
          </a:p>
          <a:p>
            <a:pPr lvl="0"/>
            <a:r>
              <a:rPr lang="cs-CZ" sz="1200" kern="1200" smtClean="0">
                <a:solidFill>
                  <a:schemeClr val="tx1"/>
                </a:solidFill>
                <a:latin typeface="+mn-lt"/>
                <a:ea typeface="+mn-ea"/>
                <a:cs typeface="+mn-cs"/>
              </a:rPr>
              <a:t>Nelze přečíst vše, ale je třeba mít rámcový přehled</a:t>
            </a:r>
          </a:p>
          <a:p>
            <a:endParaRPr lang="cs-CZ" dirty="0"/>
          </a:p>
        </p:txBody>
      </p:sp>
      <p:sp>
        <p:nvSpPr>
          <p:cNvPr id="4" name="Zástupný symbol pro číslo snímku 3"/>
          <p:cNvSpPr>
            <a:spLocks noGrp="1"/>
          </p:cNvSpPr>
          <p:nvPr>
            <p:ph type="sldNum" sz="quarter" idx="10"/>
          </p:nvPr>
        </p:nvSpPr>
        <p:spPr/>
        <p:txBody>
          <a:bodyPr/>
          <a:lstStyle/>
          <a:p>
            <a:fld id="{602EFBD1-3ADA-4FCE-83D9-9777F58C2594}" type="slidenum">
              <a:rPr lang="cs-CZ" smtClean="0"/>
              <a:pPr/>
              <a:t>16</a:t>
            </a:fld>
            <a:endParaRPr lang="cs-CZ"/>
          </a:p>
        </p:txBody>
      </p:sp>
    </p:spTree>
    <p:extLst>
      <p:ext uri="{BB962C8B-B14F-4D97-AF65-F5344CB8AC3E}">
        <p14:creationId xmlns:p14="http://schemas.microsoft.com/office/powerpoint/2010/main" val="40643598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lnSpcReduction="10000"/>
          </a:bodyPr>
          <a:lstStyle/>
          <a:p>
            <a:r>
              <a:rPr lang="cs-CZ" dirty="0" smtClean="0"/>
              <a:t>Zpráva o bádání</a:t>
            </a:r>
          </a:p>
          <a:p>
            <a:endParaRPr lang="cs-CZ" dirty="0" smtClean="0"/>
          </a:p>
          <a:p>
            <a:pPr>
              <a:buNone/>
            </a:pPr>
            <a:r>
              <a:rPr lang="cs-CZ" dirty="0" smtClean="0"/>
              <a:t>Stať:</a:t>
            </a:r>
          </a:p>
          <a:p>
            <a:pPr marL="228600" lvl="0" indent="-228600">
              <a:buFont typeface="+mj-lt"/>
              <a:buAutoNum type="arabicPeriod"/>
            </a:pPr>
            <a:r>
              <a:rPr lang="cs-CZ" dirty="0" smtClean="0"/>
              <a:t>úvod</a:t>
            </a:r>
          </a:p>
          <a:p>
            <a:pPr marL="228600" lvl="0" indent="-228600">
              <a:buFont typeface="+mj-lt"/>
              <a:buAutoNum type="arabicPeriod"/>
            </a:pPr>
            <a:r>
              <a:rPr lang="cs-CZ" dirty="0" smtClean="0"/>
              <a:t>hypotézy a data</a:t>
            </a:r>
          </a:p>
          <a:p>
            <a:pPr marL="228600" lvl="0" indent="-228600">
              <a:buFont typeface="+mj-lt"/>
              <a:buAutoNum type="arabicPeriod"/>
            </a:pPr>
            <a:r>
              <a:rPr lang="cs-CZ" dirty="0" smtClean="0"/>
              <a:t>analýza a výsledky</a:t>
            </a:r>
          </a:p>
          <a:p>
            <a:pPr marL="228600" lvl="0" indent="-228600">
              <a:buFont typeface="+mj-lt"/>
              <a:buAutoNum type="arabicPeriod"/>
            </a:pPr>
            <a:r>
              <a:rPr lang="cs-CZ" dirty="0" smtClean="0"/>
              <a:t>diskuse a interpretace zjištění</a:t>
            </a:r>
          </a:p>
          <a:p>
            <a:endParaRPr lang="cs-CZ" dirty="0" smtClean="0"/>
          </a:p>
          <a:p>
            <a:r>
              <a:rPr lang="cs-CZ" sz="1200" b="1" kern="1200" dirty="0" smtClean="0">
                <a:solidFill>
                  <a:schemeClr val="tx1"/>
                </a:solidFill>
                <a:latin typeface="+mn-lt"/>
                <a:ea typeface="+mn-ea"/>
                <a:cs typeface="+mn-cs"/>
              </a:rPr>
              <a:t>úvod</a:t>
            </a:r>
          </a:p>
          <a:p>
            <a:pPr lvl="0"/>
            <a:r>
              <a:rPr lang="cs-CZ" sz="1200" kern="1200" dirty="0" smtClean="0">
                <a:solidFill>
                  <a:schemeClr val="tx1"/>
                </a:solidFill>
                <a:latin typeface="+mn-lt"/>
                <a:ea typeface="+mn-ea"/>
                <a:cs typeface="+mn-cs"/>
              </a:rPr>
              <a:t>problém, stav bádání, zorný úhel autora, teoretická a metodologická perspektiva, škola, návaznost na autory</a:t>
            </a:r>
          </a:p>
          <a:p>
            <a:pPr lvl="0"/>
            <a:r>
              <a:rPr lang="cs-CZ" sz="1200" kern="1200" dirty="0" smtClean="0">
                <a:solidFill>
                  <a:schemeClr val="tx1"/>
                </a:solidFill>
                <a:latin typeface="+mn-lt"/>
                <a:ea typeface="+mn-ea"/>
                <a:cs typeface="+mn-cs"/>
              </a:rPr>
              <a:t>informace o logice výkladu, náznak závěru – odborný text není detektivka! – je třeba zohledňovat čtenáře, který nemá pátrat, ale má mít jasno</a:t>
            </a:r>
          </a:p>
          <a:p>
            <a:pPr lvl="0"/>
            <a:r>
              <a:rPr lang="cs-CZ" sz="1200" kern="1200" dirty="0" smtClean="0">
                <a:solidFill>
                  <a:schemeClr val="tx1"/>
                </a:solidFill>
                <a:latin typeface="+mn-lt"/>
                <a:ea typeface="+mn-ea"/>
                <a:cs typeface="+mn-cs"/>
              </a:rPr>
              <a:t>dobrá strukturace textu – vždy se orientovat, kde jsem, co bylo, co bude</a:t>
            </a:r>
          </a:p>
          <a:p>
            <a:r>
              <a:rPr lang="cs-CZ" sz="1200" b="1" kern="1200" dirty="0" smtClean="0">
                <a:solidFill>
                  <a:schemeClr val="tx1"/>
                </a:solidFill>
                <a:latin typeface="+mn-lt"/>
                <a:ea typeface="+mn-ea"/>
                <a:cs typeface="+mn-cs"/>
              </a:rPr>
              <a:t>jádro</a:t>
            </a:r>
          </a:p>
          <a:p>
            <a:pPr lvl="0"/>
            <a:r>
              <a:rPr lang="cs-CZ" sz="1200" kern="1200" dirty="0" smtClean="0">
                <a:solidFill>
                  <a:schemeClr val="tx1"/>
                </a:solidFill>
                <a:latin typeface="+mn-lt"/>
                <a:ea typeface="+mn-ea"/>
                <a:cs typeface="+mn-cs"/>
              </a:rPr>
              <a:t>ideálně píšeme o objevu, zjištění x reálně píšeme z povinnosti</a:t>
            </a:r>
          </a:p>
          <a:p>
            <a:pPr lvl="0"/>
            <a:r>
              <a:rPr lang="cs-CZ" sz="1200" kern="1200" dirty="0" smtClean="0">
                <a:solidFill>
                  <a:schemeClr val="tx1"/>
                </a:solidFill>
                <a:latin typeface="+mn-lt"/>
                <a:ea typeface="+mn-ea"/>
                <a:cs typeface="+mn-cs"/>
              </a:rPr>
              <a:t>argumenty, metoda – volba, vysvětlení, platnost závěrů</a:t>
            </a:r>
          </a:p>
          <a:p>
            <a:pPr lvl="0"/>
            <a:r>
              <a:rPr lang="cs-CZ" sz="1200" kern="1200" dirty="0" smtClean="0">
                <a:solidFill>
                  <a:schemeClr val="tx1"/>
                </a:solidFill>
                <a:latin typeface="+mn-lt"/>
                <a:ea typeface="+mn-ea"/>
                <a:cs typeface="+mn-cs"/>
              </a:rPr>
              <a:t>data – výběr, reprezentativitu</a:t>
            </a:r>
          </a:p>
          <a:p>
            <a:r>
              <a:rPr lang="cs-CZ" sz="1200" b="1" kern="1200" dirty="0" smtClean="0">
                <a:solidFill>
                  <a:schemeClr val="tx1"/>
                </a:solidFill>
                <a:latin typeface="+mn-lt"/>
                <a:ea typeface="+mn-ea"/>
                <a:cs typeface="+mn-cs"/>
              </a:rPr>
              <a:t>závěr = vrchol textu</a:t>
            </a:r>
          </a:p>
          <a:p>
            <a:pPr lvl="0"/>
            <a:r>
              <a:rPr lang="cs-CZ" sz="1200" kern="1200" dirty="0" smtClean="0">
                <a:solidFill>
                  <a:schemeClr val="tx1"/>
                </a:solidFill>
                <a:latin typeface="+mn-lt"/>
                <a:ea typeface="+mn-ea"/>
                <a:cs typeface="+mn-cs"/>
              </a:rPr>
              <a:t>impuls pro vědeckou diskusi</a:t>
            </a:r>
          </a:p>
          <a:p>
            <a:pPr lvl="0"/>
            <a:r>
              <a:rPr lang="cs-CZ" sz="1200" kern="1200" dirty="0" smtClean="0">
                <a:solidFill>
                  <a:schemeClr val="tx1"/>
                </a:solidFill>
                <a:latin typeface="+mn-lt"/>
                <a:ea typeface="+mn-ea"/>
                <a:cs typeface="+mn-cs"/>
              </a:rPr>
              <a:t>zhodnocení sebe sama</a:t>
            </a:r>
          </a:p>
          <a:p>
            <a:pPr lvl="0"/>
            <a:r>
              <a:rPr lang="cs-CZ" sz="1200" kern="1200" dirty="0" smtClean="0">
                <a:solidFill>
                  <a:schemeClr val="tx1"/>
                </a:solidFill>
                <a:latin typeface="+mn-lt"/>
                <a:ea typeface="+mn-ea"/>
                <a:cs typeface="+mn-cs"/>
              </a:rPr>
              <a:t>diskuse = skutečné vyvrcholení bádání</a:t>
            </a:r>
          </a:p>
          <a:p>
            <a:pPr lvl="0"/>
            <a:r>
              <a:rPr lang="cs-CZ" sz="1200" kern="1200" dirty="0" smtClean="0">
                <a:solidFill>
                  <a:schemeClr val="tx1"/>
                </a:solidFill>
                <a:latin typeface="+mn-lt"/>
                <a:ea typeface="+mn-ea"/>
                <a:cs typeface="+mn-cs"/>
              </a:rPr>
              <a:t>chyba: otevřít zcela nový problém, který na analýzu nenavazuje</a:t>
            </a:r>
          </a:p>
          <a:p>
            <a:endParaRPr lang="cs-CZ" dirty="0"/>
          </a:p>
        </p:txBody>
      </p:sp>
      <p:sp>
        <p:nvSpPr>
          <p:cNvPr id="4" name="Zástupný symbol pro číslo snímku 3"/>
          <p:cNvSpPr>
            <a:spLocks noGrp="1"/>
          </p:cNvSpPr>
          <p:nvPr>
            <p:ph type="sldNum" sz="quarter" idx="10"/>
          </p:nvPr>
        </p:nvSpPr>
        <p:spPr/>
        <p:txBody>
          <a:bodyPr/>
          <a:lstStyle/>
          <a:p>
            <a:fld id="{602EFBD1-3ADA-4FCE-83D9-9777F58C2594}" type="slidenum">
              <a:rPr lang="cs-CZ" smtClean="0"/>
              <a:pPr/>
              <a:t>17</a:t>
            </a:fld>
            <a:endParaRPr lang="cs-CZ"/>
          </a:p>
        </p:txBody>
      </p:sp>
    </p:spTree>
    <p:extLst>
      <p:ext uri="{BB962C8B-B14F-4D97-AF65-F5344CB8AC3E}">
        <p14:creationId xmlns:p14="http://schemas.microsoft.com/office/powerpoint/2010/main" val="3272012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(různé cíle, různé nároky na autory). O čistotu stylu/žánru nejde především, hlavní je srozumitelnost, původnost, přínos.</a:t>
            </a:r>
          </a:p>
          <a:p>
            <a:pPr marL="0" marR="0" indent="0" algn="l" defTabSz="914400" rtl="0" eaLnBrk="1" fontAlgn="auto" latinLnBrk="0" hangingPunct="1">
              <a:lnSpc>
                <a:spcPct val="100000"/>
              </a:lnSpc>
              <a:spcBef>
                <a:spcPts val="0"/>
              </a:spcBef>
              <a:spcAft>
                <a:spcPts val="0"/>
              </a:spcAft>
              <a:buClrTx/>
              <a:buSzTx/>
              <a:buFontTx/>
              <a:buNone/>
              <a:tabLst/>
              <a:defRPr/>
            </a:pPr>
            <a:endParaRPr lang="cs-CZ" sz="1200" b="1"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cs-CZ" sz="1200" b="1" kern="1200" dirty="0" smtClean="0">
                <a:solidFill>
                  <a:schemeClr val="tx1"/>
                </a:solidFill>
                <a:latin typeface="+mn-lt"/>
                <a:ea typeface="+mn-ea"/>
                <a:cs typeface="+mn-cs"/>
              </a:rPr>
              <a:t>kompilace</a:t>
            </a:r>
          </a:p>
          <a:p>
            <a:r>
              <a:rPr lang="cs-CZ" sz="1200" kern="1200" dirty="0" err="1" smtClean="0">
                <a:solidFill>
                  <a:schemeClr val="tx1"/>
                </a:solidFill>
                <a:latin typeface="+mn-lt"/>
                <a:ea typeface="+mn-ea"/>
                <a:cs typeface="+mn-cs"/>
              </a:rPr>
              <a:t>compilare</a:t>
            </a:r>
            <a:r>
              <a:rPr lang="cs-CZ" sz="1200" kern="1200" dirty="0" smtClean="0">
                <a:solidFill>
                  <a:schemeClr val="tx1"/>
                </a:solidFill>
                <a:latin typeface="+mn-lt"/>
                <a:ea typeface="+mn-ea"/>
                <a:cs typeface="+mn-cs"/>
              </a:rPr>
              <a:t> = nakořistit si, vykrást</a:t>
            </a:r>
          </a:p>
          <a:p>
            <a:r>
              <a:rPr lang="cs-CZ" sz="1200" kern="1200" dirty="0" smtClean="0">
                <a:solidFill>
                  <a:schemeClr val="tx1"/>
                </a:solidFill>
                <a:latin typeface="+mn-lt"/>
                <a:ea typeface="+mn-ea"/>
                <a:cs typeface="+mn-cs"/>
              </a:rPr>
              <a:t>může být výsledkem „netvůrčí až parazitní činnosti“ – výpis, co kdy kdo napsal, bez logické návaznosti a bez vyjádření vlastního stanoviska studenta – to je pak ale nekvalitní kompilace. A my cílíme na kvalitní = </a:t>
            </a:r>
            <a:r>
              <a:rPr lang="cs-CZ" sz="1200" b="1" kern="1200" dirty="0" smtClean="0">
                <a:solidFill>
                  <a:schemeClr val="tx1"/>
                </a:solidFill>
                <a:latin typeface="+mn-lt"/>
                <a:ea typeface="+mn-ea"/>
                <a:cs typeface="+mn-cs"/>
              </a:rPr>
              <a:t>promyšlená syntéza různých názorů na určitý problém, výklad nějakého problému s využitím různých zdrojů</a:t>
            </a:r>
            <a:r>
              <a:rPr lang="cs-CZ" sz="1200" kern="1200" dirty="0" smtClean="0">
                <a:solidFill>
                  <a:schemeClr val="tx1"/>
                </a:solidFill>
                <a:latin typeface="+mn-lt"/>
                <a:ea typeface="+mn-ea"/>
                <a:cs typeface="+mn-cs"/>
              </a:rPr>
              <a:t>. Systematické, nikoliv netvůrčí uspořádání. Většina učebnic jsou kompilace. Dobrý přehled o stavu řešení určité problematiky.</a:t>
            </a:r>
          </a:p>
          <a:p>
            <a:r>
              <a:rPr lang="cs-CZ" sz="1200" kern="1200" dirty="0" smtClean="0">
                <a:solidFill>
                  <a:schemeClr val="tx1"/>
                </a:solidFill>
                <a:latin typeface="+mn-lt"/>
                <a:ea typeface="+mn-ea"/>
                <a:cs typeface="+mn-cs"/>
              </a:rPr>
              <a:t>Na počátku autor odůvodní, proč text píše, a položí otázku, na kterou odpovídá. Pak argumentuje, proč něco vybírá a něco ne. Kompilace obsahuje nejen citace, ale i interpretace citovaných autorů. Na závěr shrnutí, k čemu autor došel.</a:t>
            </a:r>
          </a:p>
          <a:p>
            <a:r>
              <a:rPr lang="cs-CZ" sz="1200" kern="1200" dirty="0" smtClean="0">
                <a:solidFill>
                  <a:schemeClr val="tx1"/>
                </a:solidFill>
                <a:latin typeface="+mn-lt"/>
                <a:ea typeface="+mn-ea"/>
                <a:cs typeface="+mn-cs"/>
              </a:rPr>
              <a:t>Konglomerát výpisků propojených oslími můstky není odborným textem. Chceme spíše koláž, která vytvoří nové, originální dílo. Nejde o mechanické spojení cizích myšlenek, ale o jejich tvůrčí syntézu.</a:t>
            </a:r>
          </a:p>
          <a:p>
            <a:endParaRPr lang="cs-CZ" sz="1200" kern="1200" dirty="0" smtClean="0">
              <a:solidFill>
                <a:schemeClr val="tx1"/>
              </a:solidFill>
              <a:latin typeface="+mn-lt"/>
              <a:ea typeface="+mn-ea"/>
              <a:cs typeface="+mn-cs"/>
            </a:endParaRPr>
          </a:p>
          <a:p>
            <a:pPr lvl="3"/>
            <a:r>
              <a:rPr lang="cs-CZ" sz="1200" b="1" kern="1200" dirty="0" smtClean="0">
                <a:solidFill>
                  <a:schemeClr val="tx1"/>
                </a:solidFill>
                <a:latin typeface="+mn-lt"/>
                <a:ea typeface="+mn-ea"/>
                <a:cs typeface="+mn-cs"/>
              </a:rPr>
              <a:t>Komparace</a:t>
            </a:r>
          </a:p>
          <a:p>
            <a:r>
              <a:rPr lang="cs-CZ" sz="1200" kern="1200" dirty="0" smtClean="0">
                <a:solidFill>
                  <a:schemeClr val="tx1"/>
                </a:solidFill>
                <a:latin typeface="+mn-lt"/>
                <a:ea typeface="+mn-ea"/>
                <a:cs typeface="+mn-cs"/>
              </a:rPr>
              <a:t>Komparujeme nejen texty, ale i metody, přístupy, řešení problému, výzkumy</a:t>
            </a:r>
          </a:p>
          <a:p>
            <a:r>
              <a:rPr lang="cs-CZ" sz="1200" kern="1200" dirty="0" smtClean="0">
                <a:solidFill>
                  <a:schemeClr val="tx1"/>
                </a:solidFill>
                <a:latin typeface="+mn-lt"/>
                <a:ea typeface="+mn-ea"/>
                <a:cs typeface="+mn-cs"/>
              </a:rPr>
              <a:t>Lze komparovat pomocí zvolených kritérií, nebo srovnáváním s ideálním typem (myšleným, ne tím žádoucím)</a:t>
            </a:r>
          </a:p>
          <a:p>
            <a:r>
              <a:rPr lang="cs-CZ" sz="1200" kern="1200" dirty="0" smtClean="0">
                <a:solidFill>
                  <a:schemeClr val="tx1"/>
                </a:solidFill>
                <a:latin typeface="+mn-lt"/>
                <a:ea typeface="+mn-ea"/>
                <a:cs typeface="+mn-cs"/>
              </a:rPr>
              <a:t>Charakteristika problému – dílčí otázky (díky nim stanovíme kritéria komparace a vlastně i objasníme metodu, kterou se postupuje, a navíc tím text už aspoň nějak strukturujeme, odůvodnit výběr kritérií) – výsledky, většinou typologie – zhodnocení, výsledky, jejich limity</a:t>
            </a:r>
          </a:p>
          <a:p>
            <a:r>
              <a:rPr lang="cs-CZ" sz="1200" kern="1200" dirty="0" smtClean="0">
                <a:solidFill>
                  <a:schemeClr val="tx1"/>
                </a:solidFill>
                <a:latin typeface="+mn-lt"/>
                <a:ea typeface="+mn-ea"/>
                <a:cs typeface="+mn-cs"/>
              </a:rPr>
              <a:t>Stati se obvykle pohybují na pomezí kompilace a komparace</a:t>
            </a:r>
          </a:p>
          <a:p>
            <a:endParaRPr lang="cs-CZ"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smtClean="0"/>
          </a:p>
        </p:txBody>
      </p:sp>
      <p:sp>
        <p:nvSpPr>
          <p:cNvPr id="4" name="Zástupný symbol pro číslo snímku 3"/>
          <p:cNvSpPr>
            <a:spLocks noGrp="1"/>
          </p:cNvSpPr>
          <p:nvPr>
            <p:ph type="sldNum" sz="quarter" idx="10"/>
          </p:nvPr>
        </p:nvSpPr>
        <p:spPr/>
        <p:txBody>
          <a:bodyPr/>
          <a:lstStyle/>
          <a:p>
            <a:fld id="{602EFBD1-3ADA-4FCE-83D9-9777F58C2594}" type="slidenum">
              <a:rPr lang="cs-CZ" smtClean="0"/>
              <a:pPr/>
              <a:t>18</a:t>
            </a:fld>
            <a:endParaRPr lang="cs-CZ"/>
          </a:p>
        </p:txBody>
      </p:sp>
    </p:spTree>
    <p:extLst>
      <p:ext uri="{BB962C8B-B14F-4D97-AF65-F5344CB8AC3E}">
        <p14:creationId xmlns:p14="http://schemas.microsoft.com/office/powerpoint/2010/main" val="15480936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sz="1200" kern="1200" dirty="0" smtClean="0">
                <a:solidFill>
                  <a:schemeClr val="tx1"/>
                </a:solidFill>
                <a:latin typeface="+mn-lt"/>
                <a:ea typeface="+mn-ea"/>
                <a:cs typeface="+mn-cs"/>
              </a:rPr>
              <a:t>Základní kroky:</a:t>
            </a:r>
          </a:p>
          <a:p>
            <a:r>
              <a:rPr lang="cs-CZ" sz="1200" kern="1200" dirty="0" smtClean="0">
                <a:solidFill>
                  <a:schemeClr val="tx1"/>
                </a:solidFill>
                <a:latin typeface="+mn-lt"/>
                <a:ea typeface="+mn-ea"/>
                <a:cs typeface="+mn-cs"/>
              </a:rPr>
              <a:t>Text musí být předem v základních bodech dobře promyšlen. Jinak hrozí, že až při psaní se zjistí, co vše je ještě třeba udělat, dopracovat, vybádat. A že původní záměr byl velmi mlhavý</a:t>
            </a:r>
          </a:p>
          <a:p>
            <a:endParaRPr lang="cs-CZ" dirty="0"/>
          </a:p>
        </p:txBody>
      </p:sp>
      <p:sp>
        <p:nvSpPr>
          <p:cNvPr id="4" name="Zástupný symbol pro číslo snímku 3"/>
          <p:cNvSpPr>
            <a:spLocks noGrp="1"/>
          </p:cNvSpPr>
          <p:nvPr>
            <p:ph type="sldNum" sz="quarter" idx="10"/>
          </p:nvPr>
        </p:nvSpPr>
        <p:spPr/>
        <p:txBody>
          <a:bodyPr/>
          <a:lstStyle/>
          <a:p>
            <a:fld id="{602EFBD1-3ADA-4FCE-83D9-9777F58C2594}" type="slidenum">
              <a:rPr lang="cs-CZ" smtClean="0"/>
              <a:pPr/>
              <a:t>19</a:t>
            </a:fld>
            <a:endParaRPr lang="cs-CZ"/>
          </a:p>
        </p:txBody>
      </p:sp>
    </p:spTree>
    <p:extLst>
      <p:ext uri="{BB962C8B-B14F-4D97-AF65-F5344CB8AC3E}">
        <p14:creationId xmlns:p14="http://schemas.microsoft.com/office/powerpoint/2010/main" val="26031763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602EFBD1-3ADA-4FCE-83D9-9777F58C2594}" type="slidenum">
              <a:rPr lang="cs-CZ" smtClean="0"/>
              <a:pPr/>
              <a:t>20</a:t>
            </a:fld>
            <a:endParaRPr lang="cs-CZ"/>
          </a:p>
        </p:txBody>
      </p:sp>
    </p:spTree>
    <p:extLst>
      <p:ext uri="{BB962C8B-B14F-4D97-AF65-F5344CB8AC3E}">
        <p14:creationId xmlns:p14="http://schemas.microsoft.com/office/powerpoint/2010/main" val="19313758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602EFBD1-3ADA-4FCE-83D9-9777F58C2594}" type="slidenum">
              <a:rPr lang="cs-CZ" smtClean="0"/>
              <a:pPr/>
              <a:t>21</a:t>
            </a:fld>
            <a:endParaRPr lang="cs-CZ"/>
          </a:p>
        </p:txBody>
      </p:sp>
    </p:spTree>
    <p:extLst>
      <p:ext uri="{BB962C8B-B14F-4D97-AF65-F5344CB8AC3E}">
        <p14:creationId xmlns:p14="http://schemas.microsoft.com/office/powerpoint/2010/main" val="28120369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602EFBD1-3ADA-4FCE-83D9-9777F58C2594}" type="slidenum">
              <a:rPr lang="cs-CZ" smtClean="0"/>
              <a:pPr/>
              <a:t>22</a:t>
            </a:fld>
            <a:endParaRPr lang="cs-CZ"/>
          </a:p>
        </p:txBody>
      </p:sp>
    </p:spTree>
    <p:extLst>
      <p:ext uri="{BB962C8B-B14F-4D97-AF65-F5344CB8AC3E}">
        <p14:creationId xmlns:p14="http://schemas.microsoft.com/office/powerpoint/2010/main" val="6816458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85000" lnSpcReduction="20000"/>
          </a:bodyPr>
          <a:lstStyle/>
          <a:p>
            <a:r>
              <a:rPr lang="cs-CZ" sz="1200" kern="1200" dirty="0" smtClean="0">
                <a:solidFill>
                  <a:schemeClr val="tx1"/>
                </a:solidFill>
                <a:latin typeface="+mn-lt"/>
                <a:ea typeface="+mn-ea"/>
                <a:cs typeface="+mn-cs"/>
              </a:rPr>
              <a:t>Vědecká a odborná práce je kolektivní – i v tom, že jde o diskusi v čase, prostřednictvím publikací. Při každém psaní se opíráme o to, co již bylo napsáno – čteme klasiky i žhavé novinky.</a:t>
            </a:r>
          </a:p>
          <a:p>
            <a:r>
              <a:rPr lang="cs-CZ" sz="1200" kern="1200" dirty="0" smtClean="0">
                <a:solidFill>
                  <a:schemeClr val="tx1"/>
                </a:solidFill>
                <a:latin typeface="+mn-lt"/>
                <a:ea typeface="+mn-ea"/>
                <a:cs typeface="+mn-cs"/>
              </a:rPr>
              <a:t>Odborný text musí vyhovět 3 požadavkům:</a:t>
            </a:r>
          </a:p>
          <a:p>
            <a:r>
              <a:rPr lang="cs-CZ" sz="1200" kern="1200" baseline="0" dirty="0" smtClean="0">
                <a:solidFill>
                  <a:schemeClr val="tx1"/>
                </a:solidFill>
                <a:latin typeface="+mn-lt"/>
                <a:ea typeface="+mn-ea"/>
                <a:cs typeface="+mn-cs"/>
              </a:rPr>
              <a:t>  - </a:t>
            </a:r>
            <a:r>
              <a:rPr lang="cs-CZ" sz="1200" kern="1200" dirty="0" smtClean="0">
                <a:solidFill>
                  <a:schemeClr val="tx1"/>
                </a:solidFill>
                <a:latin typeface="+mn-lt"/>
                <a:ea typeface="+mn-ea"/>
                <a:cs typeface="+mn-cs"/>
              </a:rPr>
              <a:t>Podat úplné a konzistentní informace o všech využitých zdrojích – musíme mít patřičné údaje k dispozici</a:t>
            </a:r>
          </a:p>
          <a:p>
            <a:r>
              <a:rPr lang="cs-CZ" sz="1200" kern="1200" baseline="0" dirty="0" smtClean="0">
                <a:solidFill>
                  <a:schemeClr val="tx1"/>
                </a:solidFill>
                <a:latin typeface="+mn-lt"/>
                <a:ea typeface="+mn-ea"/>
                <a:cs typeface="+mn-cs"/>
              </a:rPr>
              <a:t>  - </a:t>
            </a:r>
            <a:r>
              <a:rPr lang="cs-CZ" sz="1200" kern="1200" dirty="0" smtClean="0">
                <a:solidFill>
                  <a:schemeClr val="tx1"/>
                </a:solidFill>
                <a:latin typeface="+mn-lt"/>
                <a:ea typeface="+mn-ea"/>
                <a:cs typeface="+mn-cs"/>
              </a:rPr>
              <a:t>Jasně odlišit vlastní myšlenky a formulace od převzatých – nesmíme vydávat cizí myšlenky za naše vlastní</a:t>
            </a:r>
          </a:p>
          <a:p>
            <a:r>
              <a:rPr lang="cs-CZ" sz="1200" kern="1200" baseline="0" dirty="0" smtClean="0">
                <a:solidFill>
                  <a:schemeClr val="tx1"/>
                </a:solidFill>
                <a:latin typeface="+mn-lt"/>
                <a:ea typeface="+mn-ea"/>
                <a:cs typeface="+mn-cs"/>
              </a:rPr>
              <a:t>  - </a:t>
            </a:r>
            <a:r>
              <a:rPr lang="cs-CZ" sz="1200" kern="1200" dirty="0" smtClean="0">
                <a:solidFill>
                  <a:schemeClr val="tx1"/>
                </a:solidFill>
                <a:latin typeface="+mn-lt"/>
                <a:ea typeface="+mn-ea"/>
                <a:cs typeface="+mn-cs"/>
              </a:rPr>
              <a:t>Co nejpřesněji reprodukovat použité texty – nesmíme jiným podsouvat něco, co nenapsali</a:t>
            </a:r>
          </a:p>
          <a:p>
            <a:endParaRPr lang="cs-CZ" sz="1200" kern="1200" dirty="0" smtClean="0">
              <a:solidFill>
                <a:schemeClr val="tx1"/>
              </a:solidFill>
              <a:latin typeface="+mn-lt"/>
              <a:ea typeface="+mn-ea"/>
              <a:cs typeface="+mn-cs"/>
            </a:endParaRPr>
          </a:p>
          <a:p>
            <a:r>
              <a:rPr lang="cs-CZ" sz="1200" kern="1200" dirty="0" smtClean="0">
                <a:solidFill>
                  <a:schemeClr val="tx1"/>
                </a:solidFill>
                <a:latin typeface="+mn-lt"/>
                <a:ea typeface="+mn-ea"/>
                <a:cs typeface="+mn-cs"/>
              </a:rPr>
              <a:t>Odkazujeme nejen přesné citace, ale také parafráze nebo data, která vytvořil někdo jiný. Necitujeme jen knihy, ale také přednášky, diskuse, korespondenci. Povinnost citovat se týká všech faktických informací kromě všeobecně známých fakt.</a:t>
            </a:r>
          </a:p>
          <a:p>
            <a:endParaRPr lang="cs-CZ" dirty="0" smtClean="0"/>
          </a:p>
          <a:p>
            <a:pPr lvl="2"/>
            <a:r>
              <a:rPr lang="cs-CZ" sz="1200" b="1" kern="1200" dirty="0" smtClean="0">
                <a:solidFill>
                  <a:schemeClr val="tx1"/>
                </a:solidFill>
                <a:latin typeface="+mn-lt"/>
                <a:ea typeface="+mn-ea"/>
                <a:cs typeface="+mn-cs"/>
              </a:rPr>
              <a:t>Co jsou všeobecně známá fakta?</a:t>
            </a:r>
          </a:p>
          <a:p>
            <a:r>
              <a:rPr lang="cs-CZ" sz="1200" kern="1200" dirty="0" smtClean="0">
                <a:solidFill>
                  <a:schemeClr val="tx1"/>
                </a:solidFill>
                <a:latin typeface="+mn-lt"/>
                <a:ea typeface="+mn-ea"/>
                <a:cs typeface="+mn-cs"/>
              </a:rPr>
              <a:t>Ledabylost v odkazování vs. odkazování každé triviality nebo převzatého slova</a:t>
            </a:r>
          </a:p>
          <a:p>
            <a:pPr lvl="6"/>
            <a:r>
              <a:rPr lang="cs-CZ" sz="1200" kern="1200" dirty="0" smtClean="0">
                <a:solidFill>
                  <a:schemeClr val="tx1"/>
                </a:solidFill>
                <a:latin typeface="+mn-lt"/>
                <a:ea typeface="+mn-ea"/>
                <a:cs typeface="+mn-cs"/>
              </a:rPr>
              <a:t>-Neoddiskutovatelné události</a:t>
            </a:r>
          </a:p>
          <a:p>
            <a:pPr lvl="6"/>
            <a:r>
              <a:rPr lang="cs-CZ" sz="1200" kern="1200" dirty="0" smtClean="0">
                <a:solidFill>
                  <a:schemeClr val="tx1"/>
                </a:solidFill>
                <a:latin typeface="+mn-lt"/>
                <a:ea typeface="+mn-ea"/>
                <a:cs typeface="+mn-cs"/>
              </a:rPr>
              <a:t>-Součást všeobecného vzdělání</a:t>
            </a:r>
          </a:p>
          <a:p>
            <a:pPr lvl="6"/>
            <a:r>
              <a:rPr lang="cs-CZ" sz="1200" kern="1200" dirty="0" smtClean="0">
                <a:solidFill>
                  <a:schemeClr val="tx1"/>
                </a:solidFill>
                <a:latin typeface="+mn-lt"/>
                <a:ea typeface="+mn-ea"/>
                <a:cs typeface="+mn-cs"/>
              </a:rPr>
              <a:t>-Základní poznatky daného oboru</a:t>
            </a:r>
          </a:p>
          <a:p>
            <a:pPr lvl="2"/>
            <a:r>
              <a:rPr lang="cs-CZ" sz="1200" b="1" kern="1200" dirty="0" smtClean="0">
                <a:solidFill>
                  <a:schemeClr val="tx1"/>
                </a:solidFill>
                <a:latin typeface="+mn-lt"/>
                <a:ea typeface="+mn-ea"/>
                <a:cs typeface="+mn-cs"/>
              </a:rPr>
              <a:t>Co je původní myšlenka?</a:t>
            </a:r>
          </a:p>
          <a:p>
            <a:r>
              <a:rPr lang="cs-CZ" sz="1200" kern="1200" dirty="0" smtClean="0">
                <a:solidFill>
                  <a:schemeClr val="tx1"/>
                </a:solidFill>
                <a:latin typeface="+mn-lt"/>
                <a:ea typeface="+mn-ea"/>
                <a:cs typeface="+mn-cs"/>
              </a:rPr>
              <a:t>Někdy si nepamatujeme, kde jsme věc slyšeli, četli, co nás na úvahu přivedlo</a:t>
            </a:r>
          </a:p>
          <a:p>
            <a:r>
              <a:rPr lang="cs-CZ" sz="1200" kern="1200" dirty="0" smtClean="0">
                <a:solidFill>
                  <a:schemeClr val="tx1"/>
                </a:solidFill>
                <a:latin typeface="+mn-lt"/>
                <a:ea typeface="+mn-ea"/>
                <a:cs typeface="+mn-cs"/>
              </a:rPr>
              <a:t>Důsledně citovat, nebo důsledně zametat stopy</a:t>
            </a:r>
          </a:p>
          <a:p>
            <a:r>
              <a:rPr lang="cs-CZ" sz="1200" b="1" kern="1200" dirty="0" smtClean="0">
                <a:solidFill>
                  <a:schemeClr val="tx1"/>
                </a:solidFill>
                <a:latin typeface="+mn-lt"/>
                <a:ea typeface="+mn-ea"/>
                <a:cs typeface="+mn-cs"/>
              </a:rPr>
              <a:t>V čem spočívá přesnost citace?</a:t>
            </a:r>
          </a:p>
          <a:p>
            <a:r>
              <a:rPr lang="cs-CZ" sz="1200" kern="1200" dirty="0" smtClean="0">
                <a:solidFill>
                  <a:schemeClr val="tx1"/>
                </a:solidFill>
                <a:latin typeface="+mn-lt"/>
                <a:ea typeface="+mn-ea"/>
                <a:cs typeface="+mn-cs"/>
              </a:rPr>
              <a:t>Převzaté myšlenky: </a:t>
            </a:r>
          </a:p>
          <a:p>
            <a:pPr lvl="0"/>
            <a:r>
              <a:rPr lang="cs-CZ" sz="1200" kern="1200" dirty="0" smtClean="0">
                <a:solidFill>
                  <a:schemeClr val="tx1"/>
                </a:solidFill>
                <a:latin typeface="+mn-lt"/>
                <a:ea typeface="+mn-ea"/>
                <a:cs typeface="+mn-cs"/>
              </a:rPr>
              <a:t>Doslova opsat – citace – v uvozovkách a s vyznačením všech zvláštností textu, následuje odkaz; nebo odsazená a jiným písmem, pak nemusí být uvozovky. Dlouhé citace, pokud nejsou nějak odůvodněné text spíš narušují, případně ukazují nejistotu autora. Cituje se vždy z původního díla, nikoliv z citací z jiných prací. </a:t>
            </a:r>
          </a:p>
          <a:p>
            <a:pPr lvl="0"/>
            <a:r>
              <a:rPr lang="cs-CZ" sz="1200" b="1" kern="1200" dirty="0" smtClean="0">
                <a:solidFill>
                  <a:schemeClr val="tx1"/>
                </a:solidFill>
                <a:latin typeface="+mn-lt"/>
                <a:ea typeface="+mn-ea"/>
                <a:cs typeface="+mn-cs"/>
              </a:rPr>
              <a:t>Citace cizojazyčných textů</a:t>
            </a:r>
          </a:p>
          <a:p>
            <a:pPr lvl="0"/>
            <a:r>
              <a:rPr lang="cs-CZ" sz="1200" kern="1200" dirty="0" smtClean="0">
                <a:solidFill>
                  <a:schemeClr val="tx1"/>
                </a:solidFill>
                <a:latin typeface="+mn-lt"/>
                <a:ea typeface="+mn-ea"/>
                <a:cs typeface="+mn-cs"/>
              </a:rPr>
              <a:t>Přeformulovat – parafráze </a:t>
            </a:r>
          </a:p>
          <a:p>
            <a:r>
              <a:rPr lang="cs-CZ" sz="1200" kern="1200" dirty="0" smtClean="0">
                <a:solidFill>
                  <a:schemeClr val="tx1"/>
                </a:solidFill>
                <a:latin typeface="+mn-lt"/>
                <a:ea typeface="+mn-ea"/>
                <a:cs typeface="+mn-cs"/>
              </a:rPr>
              <a:t>Je vždy nutno zachovat původní smysl, každý zásah musí být důsledně označen</a:t>
            </a:r>
          </a:p>
          <a:p>
            <a:endParaRPr lang="cs-CZ" dirty="0"/>
          </a:p>
        </p:txBody>
      </p:sp>
      <p:sp>
        <p:nvSpPr>
          <p:cNvPr id="4" name="Zástupný symbol pro číslo snímku 3"/>
          <p:cNvSpPr>
            <a:spLocks noGrp="1"/>
          </p:cNvSpPr>
          <p:nvPr>
            <p:ph type="sldNum" sz="quarter" idx="10"/>
          </p:nvPr>
        </p:nvSpPr>
        <p:spPr/>
        <p:txBody>
          <a:bodyPr/>
          <a:lstStyle/>
          <a:p>
            <a:fld id="{602EFBD1-3ADA-4FCE-83D9-9777F58C2594}" type="slidenum">
              <a:rPr lang="cs-CZ" smtClean="0"/>
              <a:pPr/>
              <a:t>23</a:t>
            </a:fld>
            <a:endParaRPr lang="cs-CZ"/>
          </a:p>
        </p:txBody>
      </p:sp>
    </p:spTree>
    <p:extLst>
      <p:ext uri="{BB962C8B-B14F-4D97-AF65-F5344CB8AC3E}">
        <p14:creationId xmlns:p14="http://schemas.microsoft.com/office/powerpoint/2010/main" val="36609114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602EFBD1-3ADA-4FCE-83D9-9777F58C2594}" type="slidenum">
              <a:rPr lang="cs-CZ" smtClean="0"/>
              <a:pPr/>
              <a:t>24</a:t>
            </a:fld>
            <a:endParaRPr lang="cs-CZ"/>
          </a:p>
        </p:txBody>
      </p:sp>
    </p:spTree>
    <p:extLst>
      <p:ext uri="{BB962C8B-B14F-4D97-AF65-F5344CB8AC3E}">
        <p14:creationId xmlns:p14="http://schemas.microsoft.com/office/powerpoint/2010/main" val="13123334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sz="1200" kern="1200" dirty="0" smtClean="0">
                <a:solidFill>
                  <a:schemeClr val="tx1"/>
                </a:solidFill>
                <a:latin typeface="+mn-lt"/>
                <a:ea typeface="+mn-ea"/>
                <a:cs typeface="+mn-cs"/>
              </a:rPr>
              <a:t>citační systém, který patří k </a:t>
            </a:r>
            <a:r>
              <a:rPr lang="cs-CZ" sz="1200" b="1" kern="1200" dirty="0" smtClean="0">
                <a:solidFill>
                  <a:schemeClr val="tx1"/>
                </a:solidFill>
                <a:latin typeface="+mn-lt"/>
                <a:ea typeface="+mn-ea"/>
                <a:cs typeface="+mn-cs"/>
              </a:rPr>
              <a:t>tzv. harvardskému typu</a:t>
            </a:r>
            <a:r>
              <a:rPr lang="cs-CZ" sz="1200" kern="1200" dirty="0" smtClean="0">
                <a:solidFill>
                  <a:schemeClr val="tx1"/>
                </a:solidFill>
                <a:latin typeface="+mn-lt"/>
                <a:ea typeface="+mn-ea"/>
                <a:cs typeface="+mn-cs"/>
              </a:rPr>
              <a:t>. Jeho principem je odkazování pomocí </a:t>
            </a:r>
            <a:r>
              <a:rPr lang="cs-CZ" sz="1200" b="1" kern="1200" dirty="0" smtClean="0">
                <a:solidFill>
                  <a:schemeClr val="tx1"/>
                </a:solidFill>
                <a:latin typeface="+mn-lt"/>
                <a:ea typeface="+mn-ea"/>
                <a:cs typeface="+mn-cs"/>
              </a:rPr>
              <a:t>závorek umístěných přímo v textu  </a:t>
            </a:r>
            <a:r>
              <a:rPr lang="cs-CZ" sz="1200" kern="1200" dirty="0" smtClean="0">
                <a:solidFill>
                  <a:schemeClr val="tx1"/>
                </a:solidFill>
                <a:latin typeface="+mn-lt"/>
                <a:ea typeface="+mn-ea"/>
                <a:cs typeface="+mn-cs"/>
              </a:rPr>
              <a:t>na </a:t>
            </a:r>
            <a:r>
              <a:rPr lang="cs-CZ" sz="1200" b="1" kern="1200" dirty="0" smtClean="0">
                <a:solidFill>
                  <a:schemeClr val="tx1"/>
                </a:solidFill>
                <a:latin typeface="+mn-lt"/>
                <a:ea typeface="+mn-ea"/>
                <a:cs typeface="+mn-cs"/>
              </a:rPr>
              <a:t>položky uvedené v seznamu literatury na konci textu</a:t>
            </a:r>
            <a:r>
              <a:rPr lang="cs-CZ" sz="1200" kern="1200" dirty="0" smtClean="0">
                <a:solidFill>
                  <a:schemeClr val="tx1"/>
                </a:solidFill>
                <a:latin typeface="+mn-lt"/>
                <a:ea typeface="+mn-ea"/>
                <a:cs typeface="+mn-cs"/>
              </a:rPr>
              <a:t>, který se zpravidla objevuje na konci příslušné publikace. </a:t>
            </a:r>
          </a:p>
          <a:p>
            <a:r>
              <a:rPr lang="cs-CZ" sz="1200" kern="1200" dirty="0" smtClean="0">
                <a:solidFill>
                  <a:schemeClr val="tx1"/>
                </a:solidFill>
                <a:latin typeface="+mn-lt"/>
                <a:ea typeface="+mn-ea"/>
                <a:cs typeface="+mn-cs"/>
              </a:rPr>
              <a:t>- Položky v seznamu literatury obsahují </a:t>
            </a:r>
            <a:r>
              <a:rPr lang="cs-CZ" sz="1200" b="1" kern="1200" dirty="0" smtClean="0">
                <a:solidFill>
                  <a:schemeClr val="tx1"/>
                </a:solidFill>
                <a:latin typeface="+mn-lt"/>
                <a:ea typeface="+mn-ea"/>
                <a:cs typeface="+mn-cs"/>
              </a:rPr>
              <a:t>všechny údaje potřebné ke spolehlivé identifikaci citovaného dokumentu</a:t>
            </a:r>
            <a:r>
              <a:rPr lang="cs-CZ" sz="1200" kern="1200" dirty="0" smtClean="0">
                <a:solidFill>
                  <a:schemeClr val="tx1"/>
                </a:solidFill>
                <a:latin typeface="+mn-lt"/>
                <a:ea typeface="+mn-ea"/>
                <a:cs typeface="+mn-cs"/>
              </a:rPr>
              <a:t>. Odkazovací závorky v textu zase obsahují minimální součást položky ze seznamu literatury potřebnou pro její identifikaci a rychlé vyhledání.</a:t>
            </a:r>
          </a:p>
          <a:p>
            <a:pPr>
              <a:buFontTx/>
              <a:buChar char="-"/>
            </a:pPr>
            <a:r>
              <a:rPr lang="cs-CZ" sz="1200" kern="1200" dirty="0" smtClean="0">
                <a:solidFill>
                  <a:schemeClr val="tx1"/>
                </a:solidFill>
                <a:latin typeface="+mn-lt"/>
                <a:ea typeface="+mn-ea"/>
                <a:cs typeface="+mn-cs"/>
              </a:rPr>
              <a:t>závorky v textu jsou kulaté ( ), ale stejně tak dobře mohou být hranaté [ ]</a:t>
            </a:r>
          </a:p>
          <a:p>
            <a:pPr>
              <a:buFontTx/>
              <a:buChar char="-"/>
            </a:pPr>
            <a:r>
              <a:rPr lang="cs-CZ" sz="1200" kern="1200" dirty="0" smtClean="0">
                <a:solidFill>
                  <a:schemeClr val="tx1"/>
                </a:solidFill>
                <a:latin typeface="+mn-lt"/>
                <a:ea typeface="+mn-ea"/>
                <a:cs typeface="+mn-cs"/>
              </a:rPr>
              <a:t>celá křestní jména autorů, systém však funguje stejně dobře, uvádějí-li se jenom iniciály křestních jmen autorů</a:t>
            </a:r>
          </a:p>
          <a:p>
            <a:pPr>
              <a:buFontTx/>
              <a:buChar char="-"/>
            </a:pPr>
            <a:r>
              <a:rPr lang="cs-CZ" sz="1200" kern="1200" dirty="0" smtClean="0">
                <a:solidFill>
                  <a:schemeClr val="tx1"/>
                </a:solidFill>
                <a:latin typeface="+mn-lt"/>
                <a:ea typeface="+mn-ea"/>
                <a:cs typeface="+mn-cs"/>
              </a:rPr>
              <a:t>Je nutné, aby </a:t>
            </a:r>
            <a:r>
              <a:rPr lang="cs-CZ" sz="1200" b="1" kern="1200" dirty="0" smtClean="0">
                <a:solidFill>
                  <a:schemeClr val="tx1"/>
                </a:solidFill>
                <a:latin typeface="+mn-lt"/>
                <a:ea typeface="+mn-ea"/>
                <a:cs typeface="+mn-cs"/>
              </a:rPr>
              <a:t>citační styl byl konzistentní</a:t>
            </a:r>
          </a:p>
          <a:p>
            <a:endParaRPr lang="cs-CZ" dirty="0"/>
          </a:p>
        </p:txBody>
      </p:sp>
      <p:sp>
        <p:nvSpPr>
          <p:cNvPr id="4" name="Zástupný symbol pro číslo snímku 3"/>
          <p:cNvSpPr>
            <a:spLocks noGrp="1"/>
          </p:cNvSpPr>
          <p:nvPr>
            <p:ph type="sldNum" sz="quarter" idx="10"/>
          </p:nvPr>
        </p:nvSpPr>
        <p:spPr/>
        <p:txBody>
          <a:bodyPr/>
          <a:lstStyle/>
          <a:p>
            <a:fld id="{602EFBD1-3ADA-4FCE-83D9-9777F58C2594}" type="slidenum">
              <a:rPr lang="cs-CZ" smtClean="0"/>
              <a:pPr/>
              <a:t>25</a:t>
            </a:fld>
            <a:endParaRPr lang="cs-CZ"/>
          </a:p>
        </p:txBody>
      </p:sp>
    </p:spTree>
    <p:extLst>
      <p:ext uri="{BB962C8B-B14F-4D97-AF65-F5344CB8AC3E}">
        <p14:creationId xmlns:p14="http://schemas.microsoft.com/office/powerpoint/2010/main" val="558921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smtClean="0"/>
              <a:t>Vytvoření vlastního specifického stylu</a:t>
            </a:r>
          </a:p>
          <a:p>
            <a:endParaRPr lang="cs-CZ" dirty="0" smtClean="0"/>
          </a:p>
          <a:p>
            <a:r>
              <a:rPr lang="cs-CZ" dirty="0" smtClean="0"/>
              <a:t>Sledování</a:t>
            </a:r>
            <a:r>
              <a:rPr lang="cs-CZ" baseline="0" dirty="0" smtClean="0"/>
              <a:t> odborných časopisů a knih – systematické </a:t>
            </a:r>
            <a:endParaRPr lang="cs-CZ" dirty="0"/>
          </a:p>
        </p:txBody>
      </p:sp>
      <p:sp>
        <p:nvSpPr>
          <p:cNvPr id="4" name="Zástupný symbol pro číslo snímku 3"/>
          <p:cNvSpPr>
            <a:spLocks noGrp="1"/>
          </p:cNvSpPr>
          <p:nvPr>
            <p:ph type="sldNum" sz="quarter" idx="10"/>
          </p:nvPr>
        </p:nvSpPr>
        <p:spPr/>
        <p:txBody>
          <a:bodyPr/>
          <a:lstStyle/>
          <a:p>
            <a:fld id="{602EFBD1-3ADA-4FCE-83D9-9777F58C2594}" type="slidenum">
              <a:rPr lang="cs-CZ" smtClean="0"/>
              <a:pPr/>
              <a:t>2</a:t>
            </a:fld>
            <a:endParaRPr lang="cs-CZ"/>
          </a:p>
        </p:txBody>
      </p:sp>
    </p:spTree>
    <p:extLst>
      <p:ext uri="{BB962C8B-B14F-4D97-AF65-F5344CB8AC3E}">
        <p14:creationId xmlns:p14="http://schemas.microsoft.com/office/powerpoint/2010/main" val="41194565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602EFBD1-3ADA-4FCE-83D9-9777F58C2594}" type="slidenum">
              <a:rPr lang="cs-CZ" smtClean="0"/>
              <a:pPr/>
              <a:t>26</a:t>
            </a:fld>
            <a:endParaRPr lang="cs-CZ"/>
          </a:p>
        </p:txBody>
      </p:sp>
    </p:spTree>
    <p:extLst>
      <p:ext uri="{BB962C8B-B14F-4D97-AF65-F5344CB8AC3E}">
        <p14:creationId xmlns:p14="http://schemas.microsoft.com/office/powerpoint/2010/main" val="12769961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sz="1200" b="0" i="0" kern="1200" dirty="0" smtClean="0">
                <a:solidFill>
                  <a:schemeClr val="tx1"/>
                </a:solidFill>
                <a:latin typeface="+mn-lt"/>
                <a:ea typeface="+mn-ea"/>
                <a:cs typeface="+mn-cs"/>
              </a:rPr>
              <a:t>HOLPUCH, P. (2011): Bezdomovectví jako přístup k životu. </a:t>
            </a:r>
            <a:r>
              <a:rPr lang="cs-CZ" sz="1200" b="0" i="1" kern="1200" dirty="0" smtClean="0">
                <a:solidFill>
                  <a:schemeClr val="tx1"/>
                </a:solidFill>
                <a:latin typeface="+mn-lt"/>
                <a:ea typeface="+mn-ea"/>
                <a:cs typeface="+mn-cs"/>
              </a:rPr>
              <a:t>Biograf </a:t>
            </a:r>
            <a:r>
              <a:rPr lang="cs-CZ" sz="1200" b="0" i="0" kern="1200" dirty="0" smtClean="0">
                <a:solidFill>
                  <a:schemeClr val="tx1"/>
                </a:solidFill>
                <a:latin typeface="+mn-lt"/>
                <a:ea typeface="+mn-ea"/>
                <a:cs typeface="+mn-cs"/>
              </a:rPr>
              <a:t>(54): 112 odst. Dostupné na </a:t>
            </a:r>
            <a:r>
              <a:rPr lang="cs-CZ" sz="1200" b="0" i="0" kern="1200" dirty="0" err="1" smtClean="0">
                <a:solidFill>
                  <a:schemeClr val="tx1"/>
                </a:solidFill>
                <a:latin typeface="+mn-lt"/>
                <a:ea typeface="+mn-ea"/>
                <a:cs typeface="+mn-cs"/>
              </a:rPr>
              <a:t>adrese</a:t>
            </a:r>
            <a:r>
              <a:rPr lang="cs-CZ" sz="1200" b="0" i="0" u="none" strike="noStrike" kern="1200" dirty="0" err="1" smtClean="0">
                <a:solidFill>
                  <a:schemeClr val="tx1"/>
                </a:solidFill>
                <a:latin typeface="+mn-lt"/>
                <a:ea typeface="+mn-ea"/>
                <a:cs typeface="+mn-cs"/>
                <a:hlinkClick r:id="rId3"/>
              </a:rPr>
              <a:t>http</a:t>
            </a:r>
            <a:r>
              <a:rPr lang="cs-CZ" sz="1200" b="0" i="0" u="none" strike="noStrike" kern="1200" dirty="0" smtClean="0">
                <a:solidFill>
                  <a:schemeClr val="tx1"/>
                </a:solidFill>
                <a:latin typeface="+mn-lt"/>
                <a:ea typeface="+mn-ea"/>
                <a:cs typeface="+mn-cs"/>
                <a:hlinkClick r:id="rId3"/>
              </a:rPr>
              <a:t>://www.biograf.</a:t>
            </a:r>
            <a:r>
              <a:rPr lang="cs-CZ" sz="1200" b="0" i="0" u="none" strike="noStrike" kern="1200" dirty="0" err="1" smtClean="0">
                <a:solidFill>
                  <a:schemeClr val="tx1"/>
                </a:solidFill>
                <a:latin typeface="+mn-lt"/>
                <a:ea typeface="+mn-ea"/>
                <a:cs typeface="+mn-cs"/>
                <a:hlinkClick r:id="rId3"/>
              </a:rPr>
              <a:t>org</a:t>
            </a:r>
            <a:r>
              <a:rPr lang="cs-CZ" sz="1200" b="0" i="0" u="none" strike="noStrike" kern="1200" dirty="0" smtClean="0">
                <a:solidFill>
                  <a:schemeClr val="tx1"/>
                </a:solidFill>
                <a:latin typeface="+mn-lt"/>
                <a:ea typeface="+mn-ea"/>
                <a:cs typeface="+mn-cs"/>
                <a:hlinkClick r:id="rId3"/>
              </a:rPr>
              <a:t>/</a:t>
            </a:r>
            <a:r>
              <a:rPr lang="cs-CZ" sz="1200" b="0" i="0" u="none" strike="noStrike" kern="1200" dirty="0" err="1" smtClean="0">
                <a:solidFill>
                  <a:schemeClr val="tx1"/>
                </a:solidFill>
                <a:latin typeface="+mn-lt"/>
                <a:ea typeface="+mn-ea"/>
                <a:cs typeface="+mn-cs"/>
                <a:hlinkClick r:id="rId3"/>
              </a:rPr>
              <a:t>clanky</a:t>
            </a:r>
            <a:r>
              <a:rPr lang="cs-CZ" sz="1200" b="0" i="0" u="none" strike="noStrike" kern="1200" dirty="0" smtClean="0">
                <a:solidFill>
                  <a:schemeClr val="tx1"/>
                </a:solidFill>
                <a:latin typeface="+mn-lt"/>
                <a:ea typeface="+mn-ea"/>
                <a:cs typeface="+mn-cs"/>
                <a:hlinkClick r:id="rId3"/>
              </a:rPr>
              <a:t>/</a:t>
            </a:r>
            <a:r>
              <a:rPr lang="cs-CZ" sz="1200" b="0" i="0" u="none" strike="noStrike" kern="1200" dirty="0" err="1" smtClean="0">
                <a:solidFill>
                  <a:schemeClr val="tx1"/>
                </a:solidFill>
                <a:latin typeface="+mn-lt"/>
                <a:ea typeface="+mn-ea"/>
                <a:cs typeface="+mn-cs"/>
                <a:hlinkClick r:id="rId3"/>
              </a:rPr>
              <a:t>clanek.php</a:t>
            </a:r>
            <a:r>
              <a:rPr lang="cs-CZ" sz="1200" b="0" i="0" u="none" strike="noStrike" kern="1200" dirty="0" smtClean="0">
                <a:solidFill>
                  <a:schemeClr val="tx1"/>
                </a:solidFill>
                <a:latin typeface="+mn-lt"/>
                <a:ea typeface="+mn-ea"/>
                <a:cs typeface="+mn-cs"/>
                <a:hlinkClick r:id="rId3"/>
              </a:rPr>
              <a:t>?</a:t>
            </a:r>
            <a:r>
              <a:rPr lang="cs-CZ" sz="1200" b="0" i="0" u="none" strike="noStrike" kern="1200" dirty="0" err="1" smtClean="0">
                <a:solidFill>
                  <a:schemeClr val="tx1"/>
                </a:solidFill>
                <a:latin typeface="+mn-lt"/>
                <a:ea typeface="+mn-ea"/>
                <a:cs typeface="+mn-cs"/>
                <a:hlinkClick r:id="rId3"/>
              </a:rPr>
              <a:t>clanek</a:t>
            </a:r>
            <a:r>
              <a:rPr lang="cs-CZ" sz="1200" b="0" i="0" u="none" strike="noStrike" kern="1200" dirty="0" smtClean="0">
                <a:solidFill>
                  <a:schemeClr val="tx1"/>
                </a:solidFill>
                <a:latin typeface="+mn-lt"/>
                <a:ea typeface="+mn-ea"/>
                <a:cs typeface="+mn-cs"/>
                <a:hlinkClick r:id="rId3"/>
              </a:rPr>
              <a:t>=v5401</a:t>
            </a:r>
            <a:endParaRPr lang="cs-CZ" dirty="0"/>
          </a:p>
        </p:txBody>
      </p:sp>
      <p:sp>
        <p:nvSpPr>
          <p:cNvPr id="4" name="Zástupný symbol pro číslo snímku 3"/>
          <p:cNvSpPr>
            <a:spLocks noGrp="1"/>
          </p:cNvSpPr>
          <p:nvPr>
            <p:ph type="sldNum" sz="quarter" idx="10"/>
          </p:nvPr>
        </p:nvSpPr>
        <p:spPr/>
        <p:txBody>
          <a:bodyPr/>
          <a:lstStyle/>
          <a:p>
            <a:fld id="{602EFBD1-3ADA-4FCE-83D9-9777F58C2594}" type="slidenum">
              <a:rPr lang="cs-CZ" smtClean="0"/>
              <a:pPr/>
              <a:t>27</a:t>
            </a:fld>
            <a:endParaRPr lang="cs-CZ"/>
          </a:p>
        </p:txBody>
      </p:sp>
    </p:spTree>
    <p:extLst>
      <p:ext uri="{BB962C8B-B14F-4D97-AF65-F5344CB8AC3E}">
        <p14:creationId xmlns:p14="http://schemas.microsoft.com/office/powerpoint/2010/main" val="6693141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602EFBD1-3ADA-4FCE-83D9-9777F58C2594}" type="slidenum">
              <a:rPr lang="cs-CZ" smtClean="0"/>
              <a:pPr/>
              <a:t>29</a:t>
            </a:fld>
            <a:endParaRPr lang="cs-CZ"/>
          </a:p>
        </p:txBody>
      </p:sp>
    </p:spTree>
    <p:extLst>
      <p:ext uri="{BB962C8B-B14F-4D97-AF65-F5344CB8AC3E}">
        <p14:creationId xmlns:p14="http://schemas.microsoft.com/office/powerpoint/2010/main" val="8330968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sz="1200" b="1" kern="1200" dirty="0" smtClean="0">
                <a:solidFill>
                  <a:schemeClr val="tx1"/>
                </a:solidFill>
                <a:latin typeface="+mn-lt"/>
                <a:ea typeface="+mn-ea"/>
                <a:cs typeface="+mn-cs"/>
              </a:rPr>
              <a:t>obrací se křestní jméno a příjmení pouze prvního autora, </a:t>
            </a:r>
          </a:p>
          <a:p>
            <a:r>
              <a:rPr lang="cs-CZ" sz="1200" b="1" kern="1200" dirty="0" smtClean="0">
                <a:solidFill>
                  <a:schemeClr val="tx1"/>
                </a:solidFill>
                <a:latin typeface="+mn-lt"/>
                <a:ea typeface="+mn-ea"/>
                <a:cs typeface="+mn-cs"/>
              </a:rPr>
              <a:t>autoři se obvykle uvádějí v tom pořadí, v jakém jsou uvedeni ve zdrojové publikaci. </a:t>
            </a:r>
          </a:p>
          <a:p>
            <a:r>
              <a:rPr lang="cs-CZ" sz="1200" b="1" kern="1200" dirty="0" smtClean="0">
                <a:solidFill>
                  <a:schemeClr val="tx1"/>
                </a:solidFill>
                <a:latin typeface="+mn-lt"/>
                <a:ea typeface="+mn-ea"/>
                <a:cs typeface="+mn-cs"/>
              </a:rPr>
              <a:t>Pokud se stane, že na obálce jsou autoři knihy uvedeni jinak než v abecedním pořadí, zřejmě to vyjadřuje rozdílnou velikost jejich autorského podílu, a toto pořadí je dobré zachovat</a:t>
            </a:r>
            <a:endParaRPr lang="cs-CZ" dirty="0"/>
          </a:p>
        </p:txBody>
      </p:sp>
      <p:sp>
        <p:nvSpPr>
          <p:cNvPr id="4" name="Zástupný symbol pro číslo snímku 3"/>
          <p:cNvSpPr>
            <a:spLocks noGrp="1"/>
          </p:cNvSpPr>
          <p:nvPr>
            <p:ph type="sldNum" sz="quarter" idx="10"/>
          </p:nvPr>
        </p:nvSpPr>
        <p:spPr/>
        <p:txBody>
          <a:bodyPr/>
          <a:lstStyle/>
          <a:p>
            <a:fld id="{602EFBD1-3ADA-4FCE-83D9-9777F58C2594}" type="slidenum">
              <a:rPr lang="cs-CZ" smtClean="0"/>
              <a:pPr/>
              <a:t>31</a:t>
            </a:fld>
            <a:endParaRPr lang="cs-CZ"/>
          </a:p>
        </p:txBody>
      </p:sp>
    </p:spTree>
    <p:extLst>
      <p:ext uri="{BB962C8B-B14F-4D97-AF65-F5344CB8AC3E}">
        <p14:creationId xmlns:p14="http://schemas.microsoft.com/office/powerpoint/2010/main" val="1589434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kern="1200" dirty="0" smtClean="0">
                <a:solidFill>
                  <a:schemeClr val="tx1"/>
                </a:solidFill>
                <a:latin typeface="+mn-lt"/>
                <a:ea typeface="+mn-ea"/>
                <a:cs typeface="+mn-cs"/>
              </a:rPr>
              <a:t>Někdy je uveden na titulní straně knihy jen jeden nebo více hlavních autorů, zatímco ostatní jsou „schováni“ pod označení „a kol.“, „</a:t>
            </a:r>
            <a:r>
              <a:rPr lang="cs-CZ" sz="1200" kern="1200" dirty="0" err="1" smtClean="0">
                <a:solidFill>
                  <a:schemeClr val="tx1"/>
                </a:solidFill>
                <a:latin typeface="+mn-lt"/>
                <a:ea typeface="+mn-ea"/>
                <a:cs typeface="+mn-cs"/>
              </a:rPr>
              <a:t>et</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al</a:t>
            </a:r>
            <a:r>
              <a:rPr lang="cs-CZ" sz="1200" kern="1200" dirty="0" smtClean="0">
                <a:solidFill>
                  <a:schemeClr val="tx1"/>
                </a:solidFill>
                <a:latin typeface="+mn-lt"/>
                <a:ea typeface="+mn-ea"/>
                <a:cs typeface="+mn-cs"/>
              </a:rPr>
              <a:t>.“, „a spolupracovníci“ a podobně.</a:t>
            </a:r>
          </a:p>
          <a:p>
            <a:pPr marL="0" marR="0" indent="0" algn="l" defTabSz="914400" rtl="0" eaLnBrk="1" fontAlgn="auto" latinLnBrk="0" hangingPunct="1">
              <a:lnSpc>
                <a:spcPct val="100000"/>
              </a:lnSpc>
              <a:spcBef>
                <a:spcPts val="0"/>
              </a:spcBef>
              <a:spcAft>
                <a:spcPts val="0"/>
              </a:spcAft>
              <a:buClrTx/>
              <a:buSzTx/>
              <a:buFontTx/>
              <a:buNone/>
              <a:tabLst/>
              <a:defRPr/>
            </a:pPr>
            <a:endParaRPr lang="cs-CZ"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cs-CZ" sz="1200" kern="1200" dirty="0" smtClean="0">
                <a:solidFill>
                  <a:schemeClr val="tx1"/>
                </a:solidFill>
                <a:latin typeface="+mn-lt"/>
                <a:ea typeface="+mn-ea"/>
                <a:cs typeface="+mn-cs"/>
              </a:rPr>
              <a:t>Limit</a:t>
            </a:r>
            <a:r>
              <a:rPr lang="cs-CZ" sz="1200" kern="1200" baseline="0" dirty="0" smtClean="0">
                <a:solidFill>
                  <a:schemeClr val="tx1"/>
                </a:solidFill>
                <a:latin typeface="+mn-lt"/>
                <a:ea typeface="+mn-ea"/>
                <a:cs typeface="+mn-cs"/>
              </a:rPr>
              <a:t> vyjmenování autorů v krátkém odkazu je 3</a:t>
            </a:r>
            <a:endParaRPr lang="cs-CZ" sz="1200" kern="1200" dirty="0" smtClean="0">
              <a:solidFill>
                <a:schemeClr val="tx1"/>
              </a:solidFill>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602EFBD1-3ADA-4FCE-83D9-9777F58C2594}" type="slidenum">
              <a:rPr lang="cs-CZ" smtClean="0"/>
              <a:pPr/>
              <a:t>32</a:t>
            </a:fld>
            <a:endParaRPr lang="cs-CZ"/>
          </a:p>
        </p:txBody>
      </p:sp>
    </p:spTree>
    <p:extLst>
      <p:ext uri="{BB962C8B-B14F-4D97-AF65-F5344CB8AC3E}">
        <p14:creationId xmlns:p14="http://schemas.microsoft.com/office/powerpoint/2010/main" val="1669111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kern="1200" dirty="0" smtClean="0">
                <a:solidFill>
                  <a:schemeClr val="tx1"/>
                </a:solidFill>
                <a:latin typeface="+mn-lt"/>
                <a:ea typeface="+mn-ea"/>
                <a:cs typeface="+mn-cs"/>
              </a:rPr>
              <a:t>Není-li znám autor a shoduje-li se název vydavatele s názvem institucionálního autora (korporace), lze citovat buď výše uvedeným způsobem, nebo vynechat korporaci a začít přímo názvem publikace:</a:t>
            </a:r>
          </a:p>
          <a:p>
            <a:endParaRPr lang="cs-CZ" dirty="0" smtClean="0"/>
          </a:p>
          <a:p>
            <a:endParaRPr lang="cs-CZ" dirty="0"/>
          </a:p>
        </p:txBody>
      </p:sp>
      <p:sp>
        <p:nvSpPr>
          <p:cNvPr id="4" name="Zástupný symbol pro číslo snímku 3"/>
          <p:cNvSpPr>
            <a:spLocks noGrp="1"/>
          </p:cNvSpPr>
          <p:nvPr>
            <p:ph type="sldNum" sz="quarter" idx="10"/>
          </p:nvPr>
        </p:nvSpPr>
        <p:spPr/>
        <p:txBody>
          <a:bodyPr/>
          <a:lstStyle/>
          <a:p>
            <a:fld id="{602EFBD1-3ADA-4FCE-83D9-9777F58C2594}" type="slidenum">
              <a:rPr lang="cs-CZ" smtClean="0"/>
              <a:pPr/>
              <a:t>33</a:t>
            </a:fld>
            <a:endParaRPr lang="cs-CZ"/>
          </a:p>
        </p:txBody>
      </p:sp>
    </p:spTree>
    <p:extLst>
      <p:ext uri="{BB962C8B-B14F-4D97-AF65-F5344CB8AC3E}">
        <p14:creationId xmlns:p14="http://schemas.microsoft.com/office/powerpoint/2010/main" val="25982548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602EFBD1-3ADA-4FCE-83D9-9777F58C2594}" type="slidenum">
              <a:rPr lang="cs-CZ" smtClean="0"/>
              <a:pPr/>
              <a:t>34</a:t>
            </a:fld>
            <a:endParaRPr lang="cs-CZ"/>
          </a:p>
        </p:txBody>
      </p:sp>
    </p:spTree>
    <p:extLst>
      <p:ext uri="{BB962C8B-B14F-4D97-AF65-F5344CB8AC3E}">
        <p14:creationId xmlns:p14="http://schemas.microsoft.com/office/powerpoint/2010/main" val="25161659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sz="1200" b="1" kern="1200" dirty="0" err="1" smtClean="0">
                <a:solidFill>
                  <a:schemeClr val="tx1"/>
                </a:solidFill>
                <a:latin typeface="+mn-lt"/>
                <a:ea typeface="+mn-ea"/>
                <a:cs typeface="+mn-cs"/>
              </a:rPr>
              <a:t>Ed</a:t>
            </a:r>
            <a:r>
              <a:rPr lang="cs-CZ" sz="1200" b="1" kern="1200" dirty="0" smtClean="0">
                <a:solidFill>
                  <a:schemeClr val="tx1"/>
                </a:solidFill>
                <a:latin typeface="+mn-lt"/>
                <a:ea typeface="+mn-ea"/>
                <a:cs typeface="+mn-cs"/>
              </a:rPr>
              <a:t>. nebo </a:t>
            </a:r>
            <a:r>
              <a:rPr lang="cs-CZ" sz="1200" b="1" kern="1200" dirty="0" err="1" smtClean="0">
                <a:solidFill>
                  <a:schemeClr val="tx1"/>
                </a:solidFill>
                <a:latin typeface="+mn-lt"/>
                <a:ea typeface="+mn-ea"/>
                <a:cs typeface="+mn-cs"/>
              </a:rPr>
              <a:t>eds</a:t>
            </a:r>
            <a:r>
              <a:rPr lang="cs-CZ" sz="1200" b="1" kern="1200" dirty="0" smtClean="0">
                <a:solidFill>
                  <a:schemeClr val="tx1"/>
                </a:solidFill>
                <a:latin typeface="+mn-lt"/>
                <a:ea typeface="+mn-ea"/>
                <a:cs typeface="+mn-cs"/>
              </a:rPr>
              <a:t>. se však nepíše do odkazovacích závorek</a:t>
            </a:r>
            <a:endParaRPr lang="cs-CZ" dirty="0"/>
          </a:p>
        </p:txBody>
      </p:sp>
      <p:sp>
        <p:nvSpPr>
          <p:cNvPr id="4" name="Zástupný symbol pro číslo snímku 3"/>
          <p:cNvSpPr>
            <a:spLocks noGrp="1"/>
          </p:cNvSpPr>
          <p:nvPr>
            <p:ph type="sldNum" sz="quarter" idx="10"/>
          </p:nvPr>
        </p:nvSpPr>
        <p:spPr/>
        <p:txBody>
          <a:bodyPr/>
          <a:lstStyle/>
          <a:p>
            <a:fld id="{602EFBD1-3ADA-4FCE-83D9-9777F58C2594}" type="slidenum">
              <a:rPr lang="cs-CZ" smtClean="0"/>
              <a:pPr/>
              <a:t>35</a:t>
            </a:fld>
            <a:endParaRPr lang="cs-CZ"/>
          </a:p>
        </p:txBody>
      </p:sp>
    </p:spTree>
    <p:extLst>
      <p:ext uri="{BB962C8B-B14F-4D97-AF65-F5344CB8AC3E}">
        <p14:creationId xmlns:p14="http://schemas.microsoft.com/office/powerpoint/2010/main" val="39434881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sz="1200" kern="1200" dirty="0" smtClean="0">
                <a:solidFill>
                  <a:schemeClr val="tx1"/>
                </a:solidFill>
                <a:latin typeface="+mn-lt"/>
                <a:ea typeface="+mn-ea"/>
                <a:cs typeface="+mn-cs"/>
              </a:rPr>
              <a:t>Následují příklady publikací v online časopisech (tyto dva konkrétní jsou šetrné ke svým čtenářům, dělí se na ročníky a čísla, aby se přiblížily tištěným časopisům, a samy uvádějí návod, jak je citovat. Chybí ovšem stránky</a:t>
            </a:r>
            <a:endParaRPr lang="cs-CZ" dirty="0"/>
          </a:p>
        </p:txBody>
      </p:sp>
      <p:sp>
        <p:nvSpPr>
          <p:cNvPr id="4" name="Zástupný symbol pro číslo snímku 3"/>
          <p:cNvSpPr>
            <a:spLocks noGrp="1"/>
          </p:cNvSpPr>
          <p:nvPr>
            <p:ph type="sldNum" sz="quarter" idx="10"/>
          </p:nvPr>
        </p:nvSpPr>
        <p:spPr/>
        <p:txBody>
          <a:bodyPr/>
          <a:lstStyle/>
          <a:p>
            <a:fld id="{602EFBD1-3ADA-4FCE-83D9-9777F58C2594}" type="slidenum">
              <a:rPr lang="cs-CZ" smtClean="0"/>
              <a:pPr/>
              <a:t>39</a:t>
            </a:fld>
            <a:endParaRPr lang="cs-CZ"/>
          </a:p>
        </p:txBody>
      </p:sp>
    </p:spTree>
    <p:extLst>
      <p:ext uri="{BB962C8B-B14F-4D97-AF65-F5344CB8AC3E}">
        <p14:creationId xmlns:p14="http://schemas.microsoft.com/office/powerpoint/2010/main" val="10163344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lvl="2"/>
            <a:r>
              <a:rPr lang="cs-CZ" sz="1200" b="1" kern="1200" dirty="0" smtClean="0">
                <a:solidFill>
                  <a:schemeClr val="tx1"/>
                </a:solidFill>
                <a:latin typeface="+mn-lt"/>
                <a:ea typeface="+mn-ea"/>
                <a:cs typeface="+mn-cs"/>
              </a:rPr>
              <a:t>Co patří do seznamu literatury?</a:t>
            </a:r>
          </a:p>
          <a:p>
            <a:r>
              <a:rPr lang="cs-CZ" sz="1200" kern="1200" dirty="0" smtClean="0">
                <a:solidFill>
                  <a:schemeClr val="tx1"/>
                </a:solidFill>
                <a:latin typeface="+mn-lt"/>
                <a:ea typeface="+mn-ea"/>
                <a:cs typeface="+mn-cs"/>
              </a:rPr>
              <a:t>Nectnost: uměle nafukovat seznam literatury</a:t>
            </a:r>
          </a:p>
          <a:p>
            <a:r>
              <a:rPr lang="cs-CZ" sz="1200" kern="1200" dirty="0" smtClean="0">
                <a:solidFill>
                  <a:schemeClr val="tx1"/>
                </a:solidFill>
                <a:latin typeface="+mn-lt"/>
                <a:ea typeface="+mn-ea"/>
                <a:cs typeface="+mn-cs"/>
              </a:rPr>
              <a:t>Všechny a jen využité zdroje</a:t>
            </a:r>
          </a:p>
          <a:p>
            <a:endParaRPr lang="cs-CZ" dirty="0" smtClean="0"/>
          </a:p>
          <a:p>
            <a:r>
              <a:rPr lang="cs-CZ" sz="1200" b="1" kern="1200" dirty="0" smtClean="0">
                <a:solidFill>
                  <a:schemeClr val="tx1"/>
                </a:solidFill>
                <a:latin typeface="+mn-lt"/>
                <a:ea typeface="+mn-ea"/>
                <a:cs typeface="+mn-cs"/>
              </a:rPr>
              <a:t>Chyby v seznamu literatury:</a:t>
            </a:r>
          </a:p>
          <a:p>
            <a:pPr lvl="0"/>
            <a:r>
              <a:rPr lang="cs-CZ" sz="1200" kern="1200" dirty="0" smtClean="0">
                <a:solidFill>
                  <a:schemeClr val="tx1"/>
                </a:solidFill>
                <a:latin typeface="+mn-lt"/>
                <a:ea typeface="+mn-ea"/>
                <a:cs typeface="+mn-cs"/>
              </a:rPr>
              <a:t>Citované dílo chybí</a:t>
            </a:r>
          </a:p>
          <a:p>
            <a:pPr lvl="0"/>
            <a:r>
              <a:rPr lang="cs-CZ" sz="1200" kern="1200" dirty="0" smtClean="0">
                <a:solidFill>
                  <a:schemeClr val="tx1"/>
                </a:solidFill>
                <a:latin typeface="+mn-lt"/>
                <a:ea typeface="+mn-ea"/>
                <a:cs typeface="+mn-cs"/>
              </a:rPr>
              <a:t>Překlep/chyba ve jménu autora (vč. chyb u více autorů a editorů)</a:t>
            </a:r>
          </a:p>
          <a:p>
            <a:pPr lvl="0"/>
            <a:r>
              <a:rPr lang="cs-CZ" sz="1200" kern="1200" dirty="0" smtClean="0">
                <a:solidFill>
                  <a:schemeClr val="tx1"/>
                </a:solidFill>
                <a:latin typeface="+mn-lt"/>
                <a:ea typeface="+mn-ea"/>
                <a:cs typeface="+mn-cs"/>
              </a:rPr>
              <a:t>Odlišný rok v odkazu a v bibliografickém údaji </a:t>
            </a:r>
          </a:p>
          <a:p>
            <a:pPr lvl="0"/>
            <a:r>
              <a:rPr lang="cs-CZ" sz="1200" kern="1200" dirty="0" smtClean="0">
                <a:solidFill>
                  <a:schemeClr val="tx1"/>
                </a:solidFill>
                <a:latin typeface="+mn-lt"/>
                <a:ea typeface="+mn-ea"/>
                <a:cs typeface="+mn-cs"/>
              </a:rPr>
              <a:t>Nejednotná úprava údajů</a:t>
            </a:r>
          </a:p>
          <a:p>
            <a:pPr lvl="0"/>
            <a:r>
              <a:rPr lang="cs-CZ" sz="1200" kern="1200" dirty="0" smtClean="0">
                <a:solidFill>
                  <a:schemeClr val="tx1"/>
                </a:solidFill>
                <a:latin typeface="+mn-lt"/>
                <a:ea typeface="+mn-ea"/>
                <a:cs typeface="+mn-cs"/>
              </a:rPr>
              <a:t>Chyby v řazení údajů</a:t>
            </a:r>
          </a:p>
          <a:p>
            <a:endParaRPr lang="cs-CZ" dirty="0"/>
          </a:p>
        </p:txBody>
      </p:sp>
      <p:sp>
        <p:nvSpPr>
          <p:cNvPr id="4" name="Zástupný symbol pro číslo snímku 3"/>
          <p:cNvSpPr>
            <a:spLocks noGrp="1"/>
          </p:cNvSpPr>
          <p:nvPr>
            <p:ph type="sldNum" sz="quarter" idx="10"/>
          </p:nvPr>
        </p:nvSpPr>
        <p:spPr/>
        <p:txBody>
          <a:bodyPr/>
          <a:lstStyle/>
          <a:p>
            <a:fld id="{602EFBD1-3ADA-4FCE-83D9-9777F58C2594}" type="slidenum">
              <a:rPr lang="cs-CZ" smtClean="0"/>
              <a:pPr/>
              <a:t>41</a:t>
            </a:fld>
            <a:endParaRPr lang="cs-CZ"/>
          </a:p>
        </p:txBody>
      </p:sp>
    </p:spTree>
    <p:extLst>
      <p:ext uri="{BB962C8B-B14F-4D97-AF65-F5344CB8AC3E}">
        <p14:creationId xmlns:p14="http://schemas.microsoft.com/office/powerpoint/2010/main" val="1087835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smtClean="0"/>
              <a:t>	</a:t>
            </a:r>
            <a:endParaRPr lang="cs-CZ" dirty="0"/>
          </a:p>
        </p:txBody>
      </p:sp>
      <p:sp>
        <p:nvSpPr>
          <p:cNvPr id="4" name="Zástupný symbol pro číslo snímku 3"/>
          <p:cNvSpPr>
            <a:spLocks noGrp="1"/>
          </p:cNvSpPr>
          <p:nvPr>
            <p:ph type="sldNum" sz="quarter" idx="10"/>
          </p:nvPr>
        </p:nvSpPr>
        <p:spPr/>
        <p:txBody>
          <a:bodyPr/>
          <a:lstStyle/>
          <a:p>
            <a:fld id="{602EFBD1-3ADA-4FCE-83D9-9777F58C2594}" type="slidenum">
              <a:rPr lang="cs-CZ" smtClean="0"/>
              <a:pPr/>
              <a:t>3</a:t>
            </a:fld>
            <a:endParaRPr lang="cs-CZ"/>
          </a:p>
        </p:txBody>
      </p:sp>
    </p:spTree>
    <p:extLst>
      <p:ext uri="{BB962C8B-B14F-4D97-AF65-F5344CB8AC3E}">
        <p14:creationId xmlns:p14="http://schemas.microsoft.com/office/powerpoint/2010/main" val="40648337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70000" lnSpcReduction="20000"/>
          </a:bodyPr>
          <a:lstStyle/>
          <a:p>
            <a:pPr>
              <a:buNone/>
            </a:pPr>
            <a:r>
              <a:rPr lang="cs-CZ" dirty="0" smtClean="0"/>
              <a:t>Odkaz na celou publikaci: </a:t>
            </a:r>
          </a:p>
          <a:p>
            <a:pPr>
              <a:buNone/>
            </a:pPr>
            <a:r>
              <a:rPr lang="cs-CZ" dirty="0" smtClean="0"/>
              <a:t>(</a:t>
            </a:r>
            <a:r>
              <a:rPr lang="cs-CZ" dirty="0" err="1" smtClean="0"/>
              <a:t>Aron</a:t>
            </a:r>
            <a:r>
              <a:rPr lang="cs-CZ" dirty="0" smtClean="0"/>
              <a:t>, 1980)</a:t>
            </a:r>
          </a:p>
          <a:p>
            <a:pPr>
              <a:buNone/>
            </a:pPr>
            <a:r>
              <a:rPr lang="cs-CZ" dirty="0" smtClean="0"/>
              <a:t> </a:t>
            </a:r>
          </a:p>
          <a:p>
            <a:pPr>
              <a:buNone/>
            </a:pPr>
            <a:r>
              <a:rPr lang="cs-CZ" dirty="0" smtClean="0"/>
              <a:t>Odkaz na konkrétní stránku 25:</a:t>
            </a:r>
          </a:p>
          <a:p>
            <a:pPr>
              <a:buNone/>
            </a:pPr>
            <a:r>
              <a:rPr lang="cs-CZ" dirty="0" smtClean="0"/>
              <a:t>(</a:t>
            </a:r>
            <a:r>
              <a:rPr lang="cs-CZ" dirty="0" err="1" smtClean="0"/>
              <a:t>Aron</a:t>
            </a:r>
            <a:r>
              <a:rPr lang="cs-CZ" dirty="0" smtClean="0"/>
              <a:t>, 1980: 25)</a:t>
            </a:r>
          </a:p>
          <a:p>
            <a:pPr>
              <a:buNone/>
            </a:pPr>
            <a:r>
              <a:rPr lang="cs-CZ" dirty="0" smtClean="0"/>
              <a:t> </a:t>
            </a:r>
          </a:p>
          <a:p>
            <a:pPr>
              <a:buNone/>
            </a:pPr>
            <a:r>
              <a:rPr lang="cs-CZ" dirty="0" smtClean="0"/>
              <a:t>Odkaz na stránky 25 až 27:</a:t>
            </a:r>
          </a:p>
          <a:p>
            <a:pPr>
              <a:buNone/>
            </a:pPr>
            <a:r>
              <a:rPr lang="cs-CZ" dirty="0" smtClean="0"/>
              <a:t>(</a:t>
            </a:r>
            <a:r>
              <a:rPr lang="cs-CZ" dirty="0" err="1" smtClean="0"/>
              <a:t>Aron</a:t>
            </a:r>
            <a:r>
              <a:rPr lang="cs-CZ" dirty="0" smtClean="0"/>
              <a:t>, 1980: 25-27)</a:t>
            </a:r>
          </a:p>
          <a:p>
            <a:pPr>
              <a:buNone/>
            </a:pPr>
            <a:r>
              <a:rPr lang="cs-CZ" dirty="0" smtClean="0"/>
              <a:t> </a:t>
            </a:r>
          </a:p>
          <a:p>
            <a:pPr>
              <a:buNone/>
            </a:pPr>
            <a:r>
              <a:rPr lang="cs-CZ" dirty="0" smtClean="0"/>
              <a:t>Odkaz na pasáž začínající na straně 25:</a:t>
            </a:r>
          </a:p>
          <a:p>
            <a:pPr>
              <a:buNone/>
            </a:pPr>
            <a:r>
              <a:rPr lang="cs-CZ" dirty="0" smtClean="0"/>
              <a:t>(</a:t>
            </a:r>
            <a:r>
              <a:rPr lang="cs-CZ" dirty="0" err="1" smtClean="0"/>
              <a:t>Aron</a:t>
            </a:r>
            <a:r>
              <a:rPr lang="cs-CZ" dirty="0" smtClean="0"/>
              <a:t>, 1980: 25n)</a:t>
            </a:r>
          </a:p>
          <a:p>
            <a:pPr>
              <a:buNone/>
            </a:pPr>
            <a:r>
              <a:rPr lang="cs-CZ" dirty="0" smtClean="0"/>
              <a:t> </a:t>
            </a:r>
          </a:p>
          <a:p>
            <a:pPr>
              <a:buNone/>
            </a:pPr>
            <a:r>
              <a:rPr lang="cs-CZ" dirty="0" smtClean="0"/>
              <a:t>Odkaz na tři různé stránky: </a:t>
            </a:r>
          </a:p>
          <a:p>
            <a:pPr>
              <a:buNone/>
            </a:pPr>
            <a:r>
              <a:rPr lang="cs-CZ" dirty="0" smtClean="0"/>
              <a:t>(</a:t>
            </a:r>
            <a:r>
              <a:rPr lang="cs-CZ" dirty="0" err="1" smtClean="0"/>
              <a:t>Aron</a:t>
            </a:r>
            <a:r>
              <a:rPr lang="cs-CZ" dirty="0" smtClean="0"/>
              <a:t>, 1980: 25, 27, 32)  </a:t>
            </a:r>
          </a:p>
          <a:p>
            <a:pPr>
              <a:buNone/>
            </a:pPr>
            <a:r>
              <a:rPr lang="cs-CZ" dirty="0" smtClean="0"/>
              <a:t> </a:t>
            </a:r>
          </a:p>
          <a:p>
            <a:pPr>
              <a:buNone/>
            </a:pPr>
            <a:r>
              <a:rPr lang="cs-CZ" dirty="0" smtClean="0"/>
              <a:t>Odkaz na sdělení uvedená porůznu: </a:t>
            </a:r>
          </a:p>
          <a:p>
            <a:pPr>
              <a:buNone/>
            </a:pPr>
            <a:r>
              <a:rPr lang="cs-CZ" dirty="0" smtClean="0"/>
              <a:t>(</a:t>
            </a:r>
            <a:r>
              <a:rPr lang="cs-CZ" dirty="0" err="1" smtClean="0"/>
              <a:t>Aron</a:t>
            </a:r>
            <a:r>
              <a:rPr lang="cs-CZ" dirty="0" smtClean="0"/>
              <a:t>, 1980: </a:t>
            </a:r>
            <a:r>
              <a:rPr lang="cs-CZ" dirty="0" err="1" smtClean="0"/>
              <a:t>passim</a:t>
            </a:r>
            <a:r>
              <a:rPr lang="cs-CZ" dirty="0" smtClean="0"/>
              <a:t>)</a:t>
            </a:r>
          </a:p>
          <a:p>
            <a:pPr>
              <a:buNone/>
            </a:pPr>
            <a:r>
              <a:rPr lang="cs-CZ" dirty="0" smtClean="0"/>
              <a:t> </a:t>
            </a:r>
          </a:p>
          <a:p>
            <a:pPr>
              <a:buNone/>
            </a:pPr>
            <a:r>
              <a:rPr lang="cs-CZ" dirty="0" smtClean="0"/>
              <a:t>Odkaz na celou jednu kapitolu:</a:t>
            </a:r>
          </a:p>
          <a:p>
            <a:pPr>
              <a:buNone/>
            </a:pPr>
            <a:r>
              <a:rPr lang="cs-CZ" dirty="0" smtClean="0"/>
              <a:t>(</a:t>
            </a:r>
            <a:r>
              <a:rPr lang="cs-CZ" dirty="0" err="1" smtClean="0"/>
              <a:t>Aron</a:t>
            </a:r>
            <a:r>
              <a:rPr lang="cs-CZ" dirty="0" smtClean="0"/>
              <a:t>, 1980: kap. 3)</a:t>
            </a:r>
          </a:p>
          <a:p>
            <a:pPr>
              <a:buNone/>
            </a:pPr>
            <a:r>
              <a:rPr lang="cs-CZ" dirty="0" smtClean="0"/>
              <a:t> </a:t>
            </a:r>
          </a:p>
          <a:p>
            <a:pPr>
              <a:buNone/>
            </a:pPr>
            <a:r>
              <a:rPr lang="cs-CZ" dirty="0" smtClean="0"/>
              <a:t>Citování z „druhé ruky“ (</a:t>
            </a:r>
            <a:r>
              <a:rPr lang="cs-CZ" dirty="0" err="1" smtClean="0"/>
              <a:t>Aron</a:t>
            </a:r>
            <a:r>
              <a:rPr lang="cs-CZ" dirty="0" smtClean="0"/>
              <a:t> cituje Marxe, Vy příslušný Marxův text neznáte):</a:t>
            </a:r>
          </a:p>
          <a:p>
            <a:pPr>
              <a:buNone/>
            </a:pPr>
            <a:r>
              <a:rPr lang="cs-CZ" dirty="0" smtClean="0"/>
              <a:t>(Marx citován in </a:t>
            </a:r>
            <a:r>
              <a:rPr lang="cs-CZ" dirty="0" err="1" smtClean="0"/>
              <a:t>Aron</a:t>
            </a:r>
            <a:r>
              <a:rPr lang="cs-CZ" dirty="0" smtClean="0"/>
              <a:t>, 1980: 25)</a:t>
            </a:r>
          </a:p>
          <a:p>
            <a:pPr>
              <a:buNone/>
            </a:pPr>
            <a:endParaRPr lang="cs-CZ" dirty="0" smtClean="0"/>
          </a:p>
          <a:p>
            <a:r>
              <a:rPr lang="cs-CZ" sz="1200" kern="1200" dirty="0" smtClean="0">
                <a:solidFill>
                  <a:schemeClr val="tx1"/>
                </a:solidFill>
                <a:latin typeface="+mn-lt"/>
                <a:ea typeface="+mn-ea"/>
                <a:cs typeface="+mn-cs"/>
              </a:rPr>
              <a:t>Pokud je v přímém citátu z originálu zvýraznění (kurzívou, tučně, proloženě) nebo pokud zvýraznění pochází od Vás:  </a:t>
            </a:r>
          </a:p>
          <a:p>
            <a:r>
              <a:rPr lang="cs-CZ" sz="1200" kern="1200" dirty="0" smtClean="0">
                <a:solidFill>
                  <a:schemeClr val="tx1"/>
                </a:solidFill>
                <a:latin typeface="+mn-lt"/>
                <a:ea typeface="+mn-ea"/>
                <a:cs typeface="+mn-cs"/>
              </a:rPr>
              <a:t>(</a:t>
            </a:r>
            <a:r>
              <a:rPr lang="cs-CZ" sz="1200" kern="1200" dirty="0" err="1" smtClean="0">
                <a:solidFill>
                  <a:schemeClr val="tx1"/>
                </a:solidFill>
                <a:latin typeface="+mn-lt"/>
                <a:ea typeface="+mn-ea"/>
                <a:cs typeface="+mn-cs"/>
              </a:rPr>
              <a:t>Aron</a:t>
            </a:r>
            <a:r>
              <a:rPr lang="cs-CZ" sz="1200" kern="1200" dirty="0" smtClean="0">
                <a:solidFill>
                  <a:schemeClr val="tx1"/>
                </a:solidFill>
                <a:latin typeface="+mn-lt"/>
                <a:ea typeface="+mn-ea"/>
                <a:cs typeface="+mn-cs"/>
              </a:rPr>
              <a:t>, 1980: 25; zvýraznění v originále) nebo (</a:t>
            </a:r>
            <a:r>
              <a:rPr lang="cs-CZ" sz="1200" kern="1200" dirty="0" err="1" smtClean="0">
                <a:solidFill>
                  <a:schemeClr val="tx1"/>
                </a:solidFill>
                <a:latin typeface="+mn-lt"/>
                <a:ea typeface="+mn-ea"/>
                <a:cs typeface="+mn-cs"/>
              </a:rPr>
              <a:t>Aron</a:t>
            </a:r>
            <a:r>
              <a:rPr lang="cs-CZ" sz="1200" kern="1200" dirty="0" smtClean="0">
                <a:solidFill>
                  <a:schemeClr val="tx1"/>
                </a:solidFill>
                <a:latin typeface="+mn-lt"/>
                <a:ea typeface="+mn-ea"/>
                <a:cs typeface="+mn-cs"/>
              </a:rPr>
              <a:t> 1980: 25; zvýraznění autor/</a:t>
            </a:r>
            <a:r>
              <a:rPr lang="cs-CZ" sz="1200" kern="1200" dirty="0" err="1" smtClean="0">
                <a:solidFill>
                  <a:schemeClr val="tx1"/>
                </a:solidFill>
                <a:latin typeface="+mn-lt"/>
                <a:ea typeface="+mn-ea"/>
                <a:cs typeface="+mn-cs"/>
              </a:rPr>
              <a:t>ka</a:t>
            </a:r>
            <a:r>
              <a:rPr lang="cs-CZ" sz="1200" kern="1200" dirty="0" smtClean="0">
                <a:solidFill>
                  <a:schemeClr val="tx1"/>
                </a:solidFill>
                <a:latin typeface="+mn-lt"/>
                <a:ea typeface="+mn-ea"/>
                <a:cs typeface="+mn-cs"/>
              </a:rPr>
              <a:t>)</a:t>
            </a:r>
          </a:p>
          <a:p>
            <a:r>
              <a:rPr lang="cs-CZ" sz="1200" kern="1200" dirty="0" smtClean="0">
                <a:solidFill>
                  <a:schemeClr val="tx1"/>
                </a:solidFill>
                <a:latin typeface="+mn-lt"/>
                <a:ea typeface="+mn-ea"/>
                <a:cs typeface="+mn-cs"/>
              </a:rPr>
              <a:t> </a:t>
            </a:r>
          </a:p>
          <a:p>
            <a:r>
              <a:rPr lang="cs-CZ" sz="1200" kern="1200" dirty="0" smtClean="0">
                <a:solidFill>
                  <a:schemeClr val="tx1"/>
                </a:solidFill>
                <a:latin typeface="+mn-lt"/>
                <a:ea typeface="+mn-ea"/>
                <a:cs typeface="+mn-cs"/>
              </a:rPr>
              <a:t>První vydání (stejně musí být uvedeno vzadu v literatuře): </a:t>
            </a:r>
          </a:p>
          <a:p>
            <a:r>
              <a:rPr lang="cs-CZ" sz="1200" kern="1200" dirty="0" smtClean="0">
                <a:solidFill>
                  <a:schemeClr val="tx1"/>
                </a:solidFill>
                <a:latin typeface="+mn-lt"/>
                <a:ea typeface="+mn-ea"/>
                <a:cs typeface="+mn-cs"/>
              </a:rPr>
              <a:t>(</a:t>
            </a:r>
            <a:r>
              <a:rPr lang="cs-CZ" sz="1200" kern="1200" dirty="0" err="1" smtClean="0">
                <a:solidFill>
                  <a:schemeClr val="tx1"/>
                </a:solidFill>
                <a:latin typeface="+mn-lt"/>
                <a:ea typeface="+mn-ea"/>
                <a:cs typeface="+mn-cs"/>
              </a:rPr>
              <a:t>Aron</a:t>
            </a:r>
            <a:r>
              <a:rPr lang="cs-CZ" sz="1200" kern="1200" dirty="0" smtClean="0">
                <a:solidFill>
                  <a:schemeClr val="tx1"/>
                </a:solidFill>
                <a:latin typeface="+mn-lt"/>
                <a:ea typeface="+mn-ea"/>
                <a:cs typeface="+mn-cs"/>
              </a:rPr>
              <a:t>, [1938] 1980: 25)</a:t>
            </a:r>
          </a:p>
          <a:p>
            <a:r>
              <a:rPr lang="cs-CZ" sz="1200" kern="1200" dirty="0" smtClean="0">
                <a:solidFill>
                  <a:schemeClr val="tx1"/>
                </a:solidFill>
                <a:latin typeface="+mn-lt"/>
                <a:ea typeface="+mn-ea"/>
                <a:cs typeface="+mn-cs"/>
              </a:rPr>
              <a:t> </a:t>
            </a:r>
          </a:p>
          <a:p>
            <a:r>
              <a:rPr lang="cs-CZ" sz="1200" kern="1200" dirty="0" smtClean="0">
                <a:solidFill>
                  <a:schemeClr val="tx1"/>
                </a:solidFill>
                <a:latin typeface="+mn-lt"/>
                <a:ea typeface="+mn-ea"/>
                <a:cs typeface="+mn-cs"/>
              </a:rPr>
              <a:t>Dvě a více publikací téhož autora – oddělujeme čárkou, řadíme chronologicky</a:t>
            </a:r>
          </a:p>
          <a:p>
            <a:r>
              <a:rPr lang="cs-CZ" sz="1200" kern="1200" dirty="0" smtClean="0">
                <a:solidFill>
                  <a:schemeClr val="tx1"/>
                </a:solidFill>
                <a:latin typeface="+mn-lt"/>
                <a:ea typeface="+mn-ea"/>
                <a:cs typeface="+mn-cs"/>
              </a:rPr>
              <a:t>(</a:t>
            </a:r>
            <a:r>
              <a:rPr lang="cs-CZ" sz="1200" kern="1200" dirty="0" err="1" smtClean="0">
                <a:solidFill>
                  <a:schemeClr val="tx1"/>
                </a:solidFill>
                <a:latin typeface="+mn-lt"/>
                <a:ea typeface="+mn-ea"/>
                <a:cs typeface="+mn-cs"/>
              </a:rPr>
              <a:t>Aron</a:t>
            </a:r>
            <a:r>
              <a:rPr lang="cs-CZ" sz="1200" kern="1200" dirty="0" smtClean="0">
                <a:solidFill>
                  <a:schemeClr val="tx1"/>
                </a:solidFill>
                <a:latin typeface="+mn-lt"/>
                <a:ea typeface="+mn-ea"/>
                <a:cs typeface="+mn-cs"/>
              </a:rPr>
              <a:t>, 1980, 1987)</a:t>
            </a:r>
          </a:p>
          <a:p>
            <a:r>
              <a:rPr lang="cs-CZ" sz="1200" kern="1200" dirty="0" smtClean="0">
                <a:solidFill>
                  <a:schemeClr val="tx1"/>
                </a:solidFill>
                <a:latin typeface="+mn-lt"/>
                <a:ea typeface="+mn-ea"/>
                <a:cs typeface="+mn-cs"/>
              </a:rPr>
              <a:t> </a:t>
            </a:r>
          </a:p>
          <a:p>
            <a:r>
              <a:rPr lang="cs-CZ" sz="1200" kern="1200" dirty="0" smtClean="0">
                <a:solidFill>
                  <a:schemeClr val="tx1"/>
                </a:solidFill>
                <a:latin typeface="+mn-lt"/>
                <a:ea typeface="+mn-ea"/>
                <a:cs typeface="+mn-cs"/>
              </a:rPr>
              <a:t>Dvě a více publikací různých autorů – oddělujeme středníkem, řadíme abecedně</a:t>
            </a:r>
          </a:p>
          <a:p>
            <a:r>
              <a:rPr lang="cs-CZ" sz="1200" kern="1200" dirty="0" smtClean="0">
                <a:solidFill>
                  <a:schemeClr val="tx1"/>
                </a:solidFill>
                <a:latin typeface="+mn-lt"/>
                <a:ea typeface="+mn-ea"/>
                <a:cs typeface="+mn-cs"/>
              </a:rPr>
              <a:t>(</a:t>
            </a:r>
            <a:r>
              <a:rPr lang="cs-CZ" sz="1200" kern="1200" dirty="0" err="1" smtClean="0">
                <a:solidFill>
                  <a:schemeClr val="tx1"/>
                </a:solidFill>
                <a:latin typeface="+mn-lt"/>
                <a:ea typeface="+mn-ea"/>
                <a:cs typeface="+mn-cs"/>
              </a:rPr>
              <a:t>Aron</a:t>
            </a:r>
            <a:r>
              <a:rPr lang="cs-CZ" sz="1200" kern="1200" dirty="0" smtClean="0">
                <a:solidFill>
                  <a:schemeClr val="tx1"/>
                </a:solidFill>
                <a:latin typeface="+mn-lt"/>
                <a:ea typeface="+mn-ea"/>
                <a:cs typeface="+mn-cs"/>
              </a:rPr>
              <a:t>, 1980; </a:t>
            </a:r>
            <a:r>
              <a:rPr lang="cs-CZ" sz="1200" kern="1200" dirty="0" err="1" smtClean="0">
                <a:solidFill>
                  <a:schemeClr val="tx1"/>
                </a:solidFill>
                <a:latin typeface="+mn-lt"/>
                <a:ea typeface="+mn-ea"/>
                <a:cs typeface="+mn-cs"/>
              </a:rPr>
              <a:t>Sartre</a:t>
            </a:r>
            <a:r>
              <a:rPr lang="cs-CZ" sz="1200" kern="1200" dirty="0" smtClean="0">
                <a:solidFill>
                  <a:schemeClr val="tx1"/>
                </a:solidFill>
                <a:latin typeface="+mn-lt"/>
                <a:ea typeface="+mn-ea"/>
                <a:cs typeface="+mn-cs"/>
              </a:rPr>
              <a:t>, 1981)</a:t>
            </a:r>
          </a:p>
          <a:p>
            <a:r>
              <a:rPr lang="cs-CZ" sz="1200" kern="1200" dirty="0" smtClean="0">
                <a:solidFill>
                  <a:schemeClr val="tx1"/>
                </a:solidFill>
                <a:latin typeface="+mn-lt"/>
                <a:ea typeface="+mn-ea"/>
                <a:cs typeface="+mn-cs"/>
              </a:rPr>
              <a:t>(</a:t>
            </a:r>
            <a:r>
              <a:rPr lang="cs-CZ" sz="1200" kern="1200" dirty="0" err="1" smtClean="0">
                <a:solidFill>
                  <a:schemeClr val="tx1"/>
                </a:solidFill>
                <a:latin typeface="+mn-lt"/>
                <a:ea typeface="+mn-ea"/>
                <a:cs typeface="+mn-cs"/>
              </a:rPr>
              <a:t>Aron</a:t>
            </a:r>
            <a:r>
              <a:rPr lang="cs-CZ" sz="1200" kern="1200" dirty="0" smtClean="0">
                <a:solidFill>
                  <a:schemeClr val="tx1"/>
                </a:solidFill>
                <a:latin typeface="+mn-lt"/>
                <a:ea typeface="+mn-ea"/>
                <a:cs typeface="+mn-cs"/>
              </a:rPr>
              <a:t>, 1980, 1987, 2005; </a:t>
            </a:r>
            <a:r>
              <a:rPr lang="cs-CZ" sz="1200" kern="1200" dirty="0" err="1" smtClean="0">
                <a:solidFill>
                  <a:schemeClr val="tx1"/>
                </a:solidFill>
                <a:latin typeface="+mn-lt"/>
                <a:ea typeface="+mn-ea"/>
                <a:cs typeface="+mn-cs"/>
              </a:rPr>
              <a:t>Sartre</a:t>
            </a:r>
            <a:r>
              <a:rPr lang="cs-CZ" sz="1200" kern="1200" dirty="0" smtClean="0">
                <a:solidFill>
                  <a:schemeClr val="tx1"/>
                </a:solidFill>
                <a:latin typeface="+mn-lt"/>
                <a:ea typeface="+mn-ea"/>
                <a:cs typeface="+mn-cs"/>
              </a:rPr>
              <a:t>, 1981, 1985)</a:t>
            </a:r>
          </a:p>
          <a:p>
            <a:r>
              <a:rPr lang="cs-CZ" sz="1200" kern="1200" dirty="0" smtClean="0">
                <a:solidFill>
                  <a:schemeClr val="tx1"/>
                </a:solidFill>
                <a:latin typeface="+mn-lt"/>
                <a:ea typeface="+mn-ea"/>
                <a:cs typeface="+mn-cs"/>
              </a:rPr>
              <a:t>(</a:t>
            </a:r>
            <a:r>
              <a:rPr lang="cs-CZ" sz="1200" kern="1200" dirty="0" err="1" smtClean="0">
                <a:solidFill>
                  <a:schemeClr val="tx1"/>
                </a:solidFill>
                <a:latin typeface="+mn-lt"/>
                <a:ea typeface="+mn-ea"/>
                <a:cs typeface="+mn-cs"/>
              </a:rPr>
              <a:t>Aron</a:t>
            </a:r>
            <a:r>
              <a:rPr lang="cs-CZ" sz="1200" kern="1200" dirty="0" smtClean="0">
                <a:solidFill>
                  <a:schemeClr val="tx1"/>
                </a:solidFill>
                <a:latin typeface="+mn-lt"/>
                <a:ea typeface="+mn-ea"/>
                <a:cs typeface="+mn-cs"/>
              </a:rPr>
              <a:t>, 1980: 24-31; </a:t>
            </a:r>
            <a:r>
              <a:rPr lang="cs-CZ" sz="1200" kern="1200" dirty="0" err="1" smtClean="0">
                <a:solidFill>
                  <a:schemeClr val="tx1"/>
                </a:solidFill>
                <a:latin typeface="+mn-lt"/>
                <a:ea typeface="+mn-ea"/>
                <a:cs typeface="+mn-cs"/>
              </a:rPr>
              <a:t>Sartre</a:t>
            </a:r>
            <a:r>
              <a:rPr lang="cs-CZ" sz="1200" kern="1200" dirty="0" smtClean="0">
                <a:solidFill>
                  <a:schemeClr val="tx1"/>
                </a:solidFill>
                <a:latin typeface="+mn-lt"/>
                <a:ea typeface="+mn-ea"/>
                <a:cs typeface="+mn-cs"/>
              </a:rPr>
              <a:t>, 1981: 17, 185)</a:t>
            </a:r>
          </a:p>
          <a:p>
            <a:r>
              <a:rPr lang="cs-CZ" sz="1200" kern="1200" dirty="0" smtClean="0">
                <a:solidFill>
                  <a:schemeClr val="tx1"/>
                </a:solidFill>
                <a:latin typeface="+mn-lt"/>
                <a:ea typeface="+mn-ea"/>
                <a:cs typeface="+mn-cs"/>
              </a:rPr>
              <a:t> </a:t>
            </a:r>
          </a:p>
          <a:p>
            <a:r>
              <a:rPr lang="cs-CZ" sz="1200" kern="1200" dirty="0" smtClean="0">
                <a:solidFill>
                  <a:schemeClr val="tx1"/>
                </a:solidFill>
                <a:latin typeface="+mn-lt"/>
                <a:ea typeface="+mn-ea"/>
                <a:cs typeface="+mn-cs"/>
              </a:rPr>
              <a:t>Dvě a více publikací téhož autora ve stejném roce  - a,b,c…</a:t>
            </a:r>
          </a:p>
          <a:p>
            <a:r>
              <a:rPr lang="cs-CZ" sz="1200" kern="1200" dirty="0" smtClean="0">
                <a:solidFill>
                  <a:schemeClr val="tx1"/>
                </a:solidFill>
                <a:latin typeface="+mn-lt"/>
                <a:ea typeface="+mn-ea"/>
                <a:cs typeface="+mn-cs"/>
              </a:rPr>
              <a:t>(</a:t>
            </a:r>
            <a:r>
              <a:rPr lang="cs-CZ" sz="1200" kern="1200" dirty="0" err="1" smtClean="0">
                <a:solidFill>
                  <a:schemeClr val="tx1"/>
                </a:solidFill>
                <a:latin typeface="+mn-lt"/>
                <a:ea typeface="+mn-ea"/>
                <a:cs typeface="+mn-cs"/>
              </a:rPr>
              <a:t>Aron</a:t>
            </a:r>
            <a:r>
              <a:rPr lang="cs-CZ" sz="1200" kern="1200" dirty="0" smtClean="0">
                <a:solidFill>
                  <a:schemeClr val="tx1"/>
                </a:solidFill>
                <a:latin typeface="+mn-lt"/>
                <a:ea typeface="+mn-ea"/>
                <a:cs typeface="+mn-cs"/>
              </a:rPr>
              <a:t>, 1980a, 1980b)</a:t>
            </a:r>
          </a:p>
          <a:p>
            <a:r>
              <a:rPr lang="cs-CZ" sz="1200" kern="1200" dirty="0" smtClean="0">
                <a:solidFill>
                  <a:schemeClr val="tx1"/>
                </a:solidFill>
                <a:latin typeface="+mn-lt"/>
                <a:ea typeface="+mn-ea"/>
                <a:cs typeface="+mn-cs"/>
              </a:rPr>
              <a:t>(</a:t>
            </a:r>
            <a:r>
              <a:rPr lang="cs-CZ" sz="1200" kern="1200" dirty="0" err="1" smtClean="0">
                <a:solidFill>
                  <a:schemeClr val="tx1"/>
                </a:solidFill>
                <a:latin typeface="+mn-lt"/>
                <a:ea typeface="+mn-ea"/>
                <a:cs typeface="+mn-cs"/>
              </a:rPr>
              <a:t>Aron</a:t>
            </a:r>
            <a:r>
              <a:rPr lang="cs-CZ" sz="1200" kern="1200" dirty="0" smtClean="0">
                <a:solidFill>
                  <a:schemeClr val="tx1"/>
                </a:solidFill>
                <a:latin typeface="+mn-lt"/>
                <a:ea typeface="+mn-ea"/>
                <a:cs typeface="+mn-cs"/>
              </a:rPr>
              <a:t>, 1980c; </a:t>
            </a:r>
            <a:r>
              <a:rPr lang="cs-CZ" sz="1200" kern="1200" dirty="0" err="1" smtClean="0">
                <a:solidFill>
                  <a:schemeClr val="tx1"/>
                </a:solidFill>
                <a:latin typeface="+mn-lt"/>
                <a:ea typeface="+mn-ea"/>
                <a:cs typeface="+mn-cs"/>
              </a:rPr>
              <a:t>Sartre</a:t>
            </a:r>
            <a:r>
              <a:rPr lang="cs-CZ" sz="1200" kern="1200" dirty="0" smtClean="0">
                <a:solidFill>
                  <a:schemeClr val="tx1"/>
                </a:solidFill>
                <a:latin typeface="+mn-lt"/>
                <a:ea typeface="+mn-ea"/>
                <a:cs typeface="+mn-cs"/>
              </a:rPr>
              <a:t>, 1963a)</a:t>
            </a:r>
          </a:p>
          <a:p>
            <a:pPr>
              <a:buNone/>
            </a:pPr>
            <a:endParaRPr lang="cs-CZ" dirty="0" smtClean="0"/>
          </a:p>
          <a:p>
            <a:pPr>
              <a:buNone/>
            </a:pPr>
            <a:endParaRPr lang="cs-CZ" dirty="0" smtClean="0"/>
          </a:p>
          <a:p>
            <a:endParaRPr lang="cs-CZ" dirty="0"/>
          </a:p>
        </p:txBody>
      </p:sp>
      <p:sp>
        <p:nvSpPr>
          <p:cNvPr id="4" name="Zástupný symbol pro číslo snímku 3"/>
          <p:cNvSpPr>
            <a:spLocks noGrp="1"/>
          </p:cNvSpPr>
          <p:nvPr>
            <p:ph type="sldNum" sz="quarter" idx="10"/>
          </p:nvPr>
        </p:nvSpPr>
        <p:spPr/>
        <p:txBody>
          <a:bodyPr/>
          <a:lstStyle/>
          <a:p>
            <a:fld id="{602EFBD1-3ADA-4FCE-83D9-9777F58C2594}" type="slidenum">
              <a:rPr lang="cs-CZ" smtClean="0"/>
              <a:pPr/>
              <a:t>43</a:t>
            </a:fld>
            <a:endParaRPr lang="cs-CZ"/>
          </a:p>
        </p:txBody>
      </p:sp>
    </p:spTree>
    <p:extLst>
      <p:ext uri="{BB962C8B-B14F-4D97-AF65-F5344CB8AC3E}">
        <p14:creationId xmlns:p14="http://schemas.microsoft.com/office/powerpoint/2010/main" val="8191559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smtClean="0"/>
              <a:t>očíslovat, </a:t>
            </a:r>
          </a:p>
          <a:p>
            <a:r>
              <a:rPr lang="cs-CZ" dirty="0" smtClean="0"/>
              <a:t>zdroj, </a:t>
            </a:r>
          </a:p>
          <a:p>
            <a:r>
              <a:rPr lang="cs-CZ" dirty="0" smtClean="0"/>
              <a:t>vysvětlení – musí být samostatně srozumitelné,</a:t>
            </a:r>
            <a:r>
              <a:rPr lang="cs-CZ" baseline="0" dirty="0" smtClean="0"/>
              <a:t> </a:t>
            </a:r>
          </a:p>
          <a:p>
            <a:r>
              <a:rPr lang="cs-CZ" baseline="0" dirty="0" smtClean="0"/>
              <a:t>Odlišit vlastní zásahy</a:t>
            </a:r>
            <a:endParaRPr lang="cs-CZ" dirty="0"/>
          </a:p>
        </p:txBody>
      </p:sp>
      <p:sp>
        <p:nvSpPr>
          <p:cNvPr id="4" name="Zástupný symbol pro číslo snímku 3"/>
          <p:cNvSpPr>
            <a:spLocks noGrp="1"/>
          </p:cNvSpPr>
          <p:nvPr>
            <p:ph type="sldNum" sz="quarter" idx="10"/>
          </p:nvPr>
        </p:nvSpPr>
        <p:spPr/>
        <p:txBody>
          <a:bodyPr/>
          <a:lstStyle/>
          <a:p>
            <a:fld id="{602EFBD1-3ADA-4FCE-83D9-9777F58C2594}" type="slidenum">
              <a:rPr lang="cs-CZ" smtClean="0"/>
              <a:pPr/>
              <a:t>44</a:t>
            </a:fld>
            <a:endParaRPr lang="cs-CZ"/>
          </a:p>
        </p:txBody>
      </p:sp>
    </p:spTree>
    <p:extLst>
      <p:ext uri="{BB962C8B-B14F-4D97-AF65-F5344CB8AC3E}">
        <p14:creationId xmlns:p14="http://schemas.microsoft.com/office/powerpoint/2010/main" val="159650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602EFBD1-3ADA-4FCE-83D9-9777F58C2594}" type="slidenum">
              <a:rPr lang="cs-CZ" smtClean="0"/>
              <a:pPr/>
              <a:t>7</a:t>
            </a:fld>
            <a:endParaRPr lang="cs-CZ"/>
          </a:p>
        </p:txBody>
      </p:sp>
    </p:spTree>
    <p:extLst>
      <p:ext uri="{BB962C8B-B14F-4D97-AF65-F5344CB8AC3E}">
        <p14:creationId xmlns:p14="http://schemas.microsoft.com/office/powerpoint/2010/main" val="3273300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sz="1200" smtClean="0">
                <a:hlinkClick r:id="rId3"/>
              </a:rPr>
              <a:t>http://knihovna.jinonice.cuni.cz/KSV-52.html</a:t>
            </a:r>
            <a:endParaRPr lang="cs-CZ" sz="1200" smtClean="0"/>
          </a:p>
          <a:p>
            <a:endParaRPr lang="cs-CZ" sz="1200" smtClean="0"/>
          </a:p>
          <a:p>
            <a:r>
              <a:rPr lang="cs-CZ" sz="1200" smtClean="0"/>
              <a:t>Složka,</a:t>
            </a:r>
            <a:r>
              <a:rPr lang="cs-CZ" sz="1200" baseline="0" smtClean="0"/>
              <a:t> výběr podle kritérií, plné texty, abstrakty</a:t>
            </a:r>
            <a:endParaRPr lang="cs-CZ" dirty="0"/>
          </a:p>
        </p:txBody>
      </p:sp>
      <p:sp>
        <p:nvSpPr>
          <p:cNvPr id="4" name="Zástupný symbol pro číslo snímku 3"/>
          <p:cNvSpPr>
            <a:spLocks noGrp="1"/>
          </p:cNvSpPr>
          <p:nvPr>
            <p:ph type="sldNum" sz="quarter" idx="10"/>
          </p:nvPr>
        </p:nvSpPr>
        <p:spPr/>
        <p:txBody>
          <a:bodyPr/>
          <a:lstStyle/>
          <a:p>
            <a:fld id="{602EFBD1-3ADA-4FCE-83D9-9777F58C2594}" type="slidenum">
              <a:rPr lang="cs-CZ" smtClean="0"/>
              <a:pPr/>
              <a:t>8</a:t>
            </a:fld>
            <a:endParaRPr lang="cs-CZ"/>
          </a:p>
        </p:txBody>
      </p:sp>
    </p:spTree>
    <p:extLst>
      <p:ext uri="{BB962C8B-B14F-4D97-AF65-F5344CB8AC3E}">
        <p14:creationId xmlns:p14="http://schemas.microsoft.com/office/powerpoint/2010/main" val="12547898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smtClean="0"/>
              <a:t>Kniha: management social care</a:t>
            </a:r>
            <a:endParaRPr lang="cs-CZ" dirty="0"/>
          </a:p>
        </p:txBody>
      </p:sp>
      <p:sp>
        <p:nvSpPr>
          <p:cNvPr id="4" name="Zástupný symbol pro číslo snímku 3"/>
          <p:cNvSpPr>
            <a:spLocks noGrp="1"/>
          </p:cNvSpPr>
          <p:nvPr>
            <p:ph type="sldNum" sz="quarter" idx="10"/>
          </p:nvPr>
        </p:nvSpPr>
        <p:spPr/>
        <p:txBody>
          <a:bodyPr/>
          <a:lstStyle/>
          <a:p>
            <a:fld id="{602EFBD1-3ADA-4FCE-83D9-9777F58C2594}" type="slidenum">
              <a:rPr lang="cs-CZ" smtClean="0"/>
              <a:pPr/>
              <a:t>9</a:t>
            </a:fld>
            <a:endParaRPr lang="cs-CZ"/>
          </a:p>
        </p:txBody>
      </p:sp>
    </p:spTree>
    <p:extLst>
      <p:ext uri="{BB962C8B-B14F-4D97-AF65-F5344CB8AC3E}">
        <p14:creationId xmlns:p14="http://schemas.microsoft.com/office/powerpoint/2010/main" val="266164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sz="1200" b="0" i="0" u="none" strike="noStrike" kern="1200" dirty="0" smtClean="0">
                <a:solidFill>
                  <a:schemeClr val="tx1"/>
                </a:solidFill>
                <a:latin typeface="+mn-lt"/>
                <a:ea typeface="+mn-ea"/>
                <a:cs typeface="+mn-cs"/>
              </a:rPr>
              <a:t>Funkce </a:t>
            </a:r>
            <a:r>
              <a:rPr lang="cs-CZ" sz="1200" b="0" i="0" u="none" strike="noStrike" kern="1200" dirty="0" err="1" smtClean="0">
                <a:solidFill>
                  <a:schemeClr val="tx1"/>
                </a:solidFill>
                <a:latin typeface="+mn-lt"/>
                <a:ea typeface="+mn-ea"/>
                <a:cs typeface="+mn-cs"/>
              </a:rPr>
              <a:t>Ebrary</a:t>
            </a:r>
            <a:r>
              <a:rPr lang="cs-CZ" sz="1200" b="0" i="0" u="none" strike="noStrike" kern="1200" dirty="0" smtClean="0">
                <a:solidFill>
                  <a:schemeClr val="tx1"/>
                </a:solidFill>
                <a:latin typeface="+mn-lt"/>
                <a:ea typeface="+mn-ea"/>
                <a:cs typeface="+mn-cs"/>
              </a:rPr>
              <a:t>: polička </a:t>
            </a:r>
            <a:r>
              <a:rPr lang="cs-CZ" sz="1200" b="0" i="0" u="none" strike="noStrike" kern="1200" dirty="0" err="1" smtClean="0">
                <a:solidFill>
                  <a:schemeClr val="tx1"/>
                </a:solidFill>
                <a:latin typeface="+mn-lt"/>
                <a:ea typeface="+mn-ea"/>
                <a:cs typeface="+mn-cs"/>
              </a:rPr>
              <a:t>bookshelf</a:t>
            </a:r>
            <a:r>
              <a:rPr lang="cs-CZ" sz="1200" b="0" i="0" u="none" strike="noStrike" kern="1200" dirty="0" smtClean="0">
                <a:solidFill>
                  <a:schemeClr val="tx1"/>
                </a:solidFill>
                <a:latin typeface="+mn-lt"/>
                <a:ea typeface="+mn-ea"/>
                <a:cs typeface="+mn-cs"/>
              </a:rPr>
              <a:t>, citace z</a:t>
            </a:r>
            <a:r>
              <a:rPr lang="cs-CZ" sz="1200" b="0" i="0" u="none" strike="noStrike" kern="1200" baseline="0" dirty="0" smtClean="0">
                <a:solidFill>
                  <a:schemeClr val="tx1"/>
                </a:solidFill>
                <a:latin typeface="+mn-lt"/>
                <a:ea typeface="+mn-ea"/>
                <a:cs typeface="+mn-cs"/>
              </a:rPr>
              <a:t> knihy</a:t>
            </a:r>
            <a:endParaRPr lang="cs-CZ" dirty="0"/>
          </a:p>
        </p:txBody>
      </p:sp>
      <p:sp>
        <p:nvSpPr>
          <p:cNvPr id="4" name="Zástupný symbol pro číslo snímku 3"/>
          <p:cNvSpPr>
            <a:spLocks noGrp="1"/>
          </p:cNvSpPr>
          <p:nvPr>
            <p:ph type="sldNum" sz="quarter" idx="10"/>
          </p:nvPr>
        </p:nvSpPr>
        <p:spPr/>
        <p:txBody>
          <a:bodyPr/>
          <a:lstStyle/>
          <a:p>
            <a:fld id="{602EFBD1-3ADA-4FCE-83D9-9777F58C2594}" type="slidenum">
              <a:rPr lang="cs-CZ" smtClean="0"/>
              <a:pPr/>
              <a:t>10</a:t>
            </a:fld>
            <a:endParaRPr lang="cs-CZ"/>
          </a:p>
        </p:txBody>
      </p:sp>
    </p:spTree>
    <p:extLst>
      <p:ext uri="{BB962C8B-B14F-4D97-AF65-F5344CB8AC3E}">
        <p14:creationId xmlns:p14="http://schemas.microsoft.com/office/powerpoint/2010/main" val="6490355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602EFBD1-3ADA-4FCE-83D9-9777F58C2594}" type="slidenum">
              <a:rPr lang="cs-CZ" smtClean="0"/>
              <a:pPr/>
              <a:t>14</a:t>
            </a:fld>
            <a:endParaRPr lang="cs-CZ"/>
          </a:p>
        </p:txBody>
      </p:sp>
    </p:spTree>
    <p:extLst>
      <p:ext uri="{BB962C8B-B14F-4D97-AF65-F5344CB8AC3E}">
        <p14:creationId xmlns:p14="http://schemas.microsoft.com/office/powerpoint/2010/main" val="2130871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b="1" dirty="0" smtClean="0"/>
              <a:t>Anotace</a:t>
            </a:r>
            <a:r>
              <a:rPr lang="cs-CZ" dirty="0" smtClean="0"/>
              <a:t> – píše se o rozsáhlejší práci, obsahuje celkovou charakteristiku textu, včetně žánru, údaje o autorovi, překladateli, nakladatelství, počtu vydání, neobsahuje základní zjištění, ani argumenty. Anotace 1/popisná, 2/doporučující, 3/ nakladatelská</a:t>
            </a:r>
          </a:p>
          <a:p>
            <a:r>
              <a:rPr lang="cs-CZ" b="1" dirty="0" smtClean="0"/>
              <a:t>Abstrakt</a:t>
            </a:r>
            <a:r>
              <a:rPr lang="cs-CZ" dirty="0" smtClean="0"/>
              <a:t> je informace o stati, z anglosaské tradice, úsporný – identifikuje problém a shrnuje závěry. Posílá se i jako abstrakt plánovaného vystoupení na konference.</a:t>
            </a:r>
          </a:p>
          <a:p>
            <a:r>
              <a:rPr lang="cs-CZ" b="1" dirty="0" smtClean="0"/>
              <a:t>Shrnutí (résumé)</a:t>
            </a:r>
            <a:r>
              <a:rPr lang="cs-CZ" dirty="0" smtClean="0"/>
              <a:t> je miniaturou stati, z francouzské tradice, vedle problému uvádí i argumenty, je delší než abstrakt</a:t>
            </a:r>
          </a:p>
          <a:p>
            <a:r>
              <a:rPr lang="cs-CZ" b="1" dirty="0" smtClean="0"/>
              <a:t>Recenze</a:t>
            </a:r>
            <a:r>
              <a:rPr lang="cs-CZ" dirty="0" smtClean="0"/>
              <a:t> kromě shrnutí obsahuje i hodnocení a srovnání s jinými pracemi, zda a v čem přispívá oboru. Kromě informací o knize může poskytnout i přehled o základní debatě o tématu v oboru.</a:t>
            </a:r>
          </a:p>
          <a:p>
            <a:endParaRPr lang="cs-CZ" dirty="0"/>
          </a:p>
        </p:txBody>
      </p:sp>
      <p:sp>
        <p:nvSpPr>
          <p:cNvPr id="4" name="Zástupný symbol pro číslo snímku 3"/>
          <p:cNvSpPr>
            <a:spLocks noGrp="1"/>
          </p:cNvSpPr>
          <p:nvPr>
            <p:ph type="sldNum" sz="quarter" idx="10"/>
          </p:nvPr>
        </p:nvSpPr>
        <p:spPr/>
        <p:txBody>
          <a:bodyPr/>
          <a:lstStyle/>
          <a:p>
            <a:fld id="{602EFBD1-3ADA-4FCE-83D9-9777F58C2594}" type="slidenum">
              <a:rPr lang="cs-CZ" smtClean="0"/>
              <a:pPr/>
              <a:t>15</a:t>
            </a:fld>
            <a:endParaRPr lang="cs-CZ"/>
          </a:p>
        </p:txBody>
      </p:sp>
    </p:spTree>
    <p:extLst>
      <p:ext uri="{BB962C8B-B14F-4D97-AF65-F5344CB8AC3E}">
        <p14:creationId xmlns:p14="http://schemas.microsoft.com/office/powerpoint/2010/main" val="532933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12" name="Obdélník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Zaoblený obdélník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Podnadpis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smtClean="0"/>
              <a:t>Klepnutím lze upravit styl předlohy podnadpisů.</a:t>
            </a:r>
            <a:endParaRPr kumimoji="0" lang="en-US"/>
          </a:p>
        </p:txBody>
      </p:sp>
      <p:sp>
        <p:nvSpPr>
          <p:cNvPr id="28" name="Zástupný symbol pro datum 27"/>
          <p:cNvSpPr>
            <a:spLocks noGrp="1"/>
          </p:cNvSpPr>
          <p:nvPr>
            <p:ph type="dt" sz="half" idx="10"/>
          </p:nvPr>
        </p:nvSpPr>
        <p:spPr/>
        <p:txBody>
          <a:bodyPr/>
          <a:lstStyle/>
          <a:p>
            <a:fld id="{F7CC3BCD-4019-492F-A347-2C6BB67F174D}" type="datetimeFigureOut">
              <a:rPr lang="cs-CZ" smtClean="0"/>
              <a:pPr/>
              <a:t>5.12.2014</a:t>
            </a:fld>
            <a:endParaRPr lang="cs-CZ"/>
          </a:p>
        </p:txBody>
      </p:sp>
      <p:sp>
        <p:nvSpPr>
          <p:cNvPr id="17" name="Zástupný symbol pro zápatí 16"/>
          <p:cNvSpPr>
            <a:spLocks noGrp="1"/>
          </p:cNvSpPr>
          <p:nvPr>
            <p:ph type="ftr" sz="quarter" idx="11"/>
          </p:nvPr>
        </p:nvSpPr>
        <p:spPr/>
        <p:txBody>
          <a:bodyPr/>
          <a:lstStyle/>
          <a:p>
            <a:endParaRPr lang="cs-CZ"/>
          </a:p>
        </p:txBody>
      </p:sp>
      <p:sp>
        <p:nvSpPr>
          <p:cNvPr id="29" name="Zástupný symbol pro číslo snímku 28"/>
          <p:cNvSpPr>
            <a:spLocks noGrp="1"/>
          </p:cNvSpPr>
          <p:nvPr>
            <p:ph type="sldNum" sz="quarter" idx="12"/>
          </p:nvPr>
        </p:nvSpPr>
        <p:spPr/>
        <p:txBody>
          <a:bodyPr lIns="0" tIns="0" rIns="0" bIns="0">
            <a:noAutofit/>
          </a:bodyPr>
          <a:lstStyle>
            <a:lvl1pPr>
              <a:defRPr sz="1400">
                <a:solidFill>
                  <a:srgbClr val="FFFFFF"/>
                </a:solidFill>
              </a:defRPr>
            </a:lvl1pPr>
          </a:lstStyle>
          <a:p>
            <a:fld id="{158519D0-491B-44A3-BC8C-C321F836A8C2}" type="slidenum">
              <a:rPr lang="cs-CZ" smtClean="0"/>
              <a:pPr/>
              <a:t>‹#›</a:t>
            </a:fld>
            <a:endParaRPr lang="cs-CZ"/>
          </a:p>
        </p:txBody>
      </p:sp>
      <p:sp>
        <p:nvSpPr>
          <p:cNvPr id="7" name="Obdélník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Obdélník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bdélník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Nadpis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cs-CZ" smtClean="0"/>
              <a:t>Klepnutím lze upravit styl předlohy nadpisů.</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F7CC3BCD-4019-492F-A347-2C6BB67F174D}" type="datetimeFigureOut">
              <a:rPr lang="cs-CZ" smtClean="0"/>
              <a:pPr/>
              <a:t>5.12.2014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58519D0-491B-44A3-BC8C-C321F836A8C2}"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41"/>
            <a:ext cx="2011680" cy="5851525"/>
          </a:xfrm>
        </p:spPr>
        <p:txBody>
          <a:bodyPr vert="eaVert"/>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a:xfrm>
            <a:off x="914400" y="274640"/>
            <a:ext cx="5562600" cy="5851525"/>
          </a:xfrm>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F7CC3BCD-4019-492F-A347-2C6BB67F174D}" type="datetimeFigureOut">
              <a:rPr lang="cs-CZ" smtClean="0"/>
              <a:pPr/>
              <a:t>5.12.2014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58519D0-491B-44A3-BC8C-C321F836A8C2}"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4" name="Zástupný symbol pro datum 3"/>
          <p:cNvSpPr>
            <a:spLocks noGrp="1"/>
          </p:cNvSpPr>
          <p:nvPr>
            <p:ph type="dt" sz="half" idx="10"/>
          </p:nvPr>
        </p:nvSpPr>
        <p:spPr/>
        <p:txBody>
          <a:bodyPr/>
          <a:lstStyle/>
          <a:p>
            <a:fld id="{F7CC3BCD-4019-492F-A347-2C6BB67F174D}" type="datetimeFigureOut">
              <a:rPr lang="cs-CZ" smtClean="0"/>
              <a:pPr/>
              <a:t>5.12.2014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58519D0-491B-44A3-BC8C-C321F836A8C2}" type="slidenum">
              <a:rPr lang="cs-CZ" smtClean="0"/>
              <a:pPr/>
              <a:t>‹#›</a:t>
            </a:fld>
            <a:endParaRPr lang="cs-CZ"/>
          </a:p>
        </p:txBody>
      </p:sp>
      <p:sp>
        <p:nvSpPr>
          <p:cNvPr id="8" name="Zástupný symbol pro obsah 7"/>
          <p:cNvSpPr>
            <a:spLocks noGrp="1"/>
          </p:cNvSpPr>
          <p:nvPr>
            <p:ph sz="quarter" idx="1"/>
          </p:nvPr>
        </p:nvSpPr>
        <p:spPr>
          <a:xfrm>
            <a:off x="914400" y="1447800"/>
            <a:ext cx="7772400" cy="4572000"/>
          </a:xfrm>
        </p:spPr>
        <p:txBody>
          <a:bodyPr vert="horz"/>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11" name="Obdélník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Zaoblený obdélník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Nadpis 1"/>
          <p:cNvSpPr>
            <a:spLocks noGrp="1"/>
          </p:cNvSpPr>
          <p:nvPr>
            <p:ph type="title"/>
          </p:nvPr>
        </p:nvSpPr>
        <p:spPr>
          <a:xfrm>
            <a:off x="722313" y="952500"/>
            <a:ext cx="7772400" cy="1362075"/>
          </a:xfrm>
        </p:spPr>
        <p:txBody>
          <a:bodyPr anchor="b" anchorCtr="0"/>
          <a:lstStyle>
            <a:lvl1pPr algn="l">
              <a:buNone/>
              <a:defRPr sz="4000" b="0" cap="none"/>
            </a:lvl1pPr>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smtClean="0"/>
              <a:t>Klepnutím lze upravit styly předlohy textu.</a:t>
            </a:r>
          </a:p>
        </p:txBody>
      </p:sp>
      <p:sp>
        <p:nvSpPr>
          <p:cNvPr id="4" name="Zástupný symbol pro datum 3"/>
          <p:cNvSpPr>
            <a:spLocks noGrp="1"/>
          </p:cNvSpPr>
          <p:nvPr>
            <p:ph type="dt" sz="half" idx="10"/>
          </p:nvPr>
        </p:nvSpPr>
        <p:spPr/>
        <p:txBody>
          <a:bodyPr/>
          <a:lstStyle/>
          <a:p>
            <a:fld id="{F7CC3BCD-4019-492F-A347-2C6BB67F174D}" type="datetimeFigureOut">
              <a:rPr lang="cs-CZ" smtClean="0"/>
              <a:pPr/>
              <a:t>5.12.2014</a:t>
            </a:fld>
            <a:endParaRPr lang="cs-CZ"/>
          </a:p>
        </p:txBody>
      </p:sp>
      <p:sp>
        <p:nvSpPr>
          <p:cNvPr id="5" name="Zástupný symbol pro zápatí 4"/>
          <p:cNvSpPr>
            <a:spLocks noGrp="1"/>
          </p:cNvSpPr>
          <p:nvPr>
            <p:ph type="ftr" sz="quarter" idx="11"/>
          </p:nvPr>
        </p:nvSpPr>
        <p:spPr>
          <a:xfrm>
            <a:off x="800100" y="6172200"/>
            <a:ext cx="4000500" cy="457200"/>
          </a:xfrm>
        </p:spPr>
        <p:txBody>
          <a:bodyPr/>
          <a:lstStyle/>
          <a:p>
            <a:endParaRPr lang="cs-CZ"/>
          </a:p>
        </p:txBody>
      </p:sp>
      <p:sp>
        <p:nvSpPr>
          <p:cNvPr id="7" name="Obdélník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bdélník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Obdélník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Zástupný symbol pro číslo snímku 5"/>
          <p:cNvSpPr>
            <a:spLocks noGrp="1"/>
          </p:cNvSpPr>
          <p:nvPr>
            <p:ph type="sldNum" sz="quarter" idx="12"/>
          </p:nvPr>
        </p:nvSpPr>
        <p:spPr>
          <a:xfrm>
            <a:off x="146304" y="6208776"/>
            <a:ext cx="457200" cy="457200"/>
          </a:xfrm>
        </p:spPr>
        <p:txBody>
          <a:bodyPr/>
          <a:lstStyle/>
          <a:p>
            <a:fld id="{158519D0-491B-44A3-BC8C-C321F836A8C2}" type="slidenum">
              <a:rPr lang="cs-CZ" smtClean="0"/>
              <a:pPr/>
              <a:t>‹#›</a:t>
            </a:fld>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5" name="Zástupný symbol pro datum 4"/>
          <p:cNvSpPr>
            <a:spLocks noGrp="1"/>
          </p:cNvSpPr>
          <p:nvPr>
            <p:ph type="dt" sz="half" idx="10"/>
          </p:nvPr>
        </p:nvSpPr>
        <p:spPr/>
        <p:txBody>
          <a:bodyPr/>
          <a:lstStyle/>
          <a:p>
            <a:fld id="{F7CC3BCD-4019-492F-A347-2C6BB67F174D}" type="datetimeFigureOut">
              <a:rPr lang="cs-CZ" smtClean="0"/>
              <a:pPr/>
              <a:t>5.12.2014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158519D0-491B-44A3-BC8C-C321F836A8C2}" type="slidenum">
              <a:rPr lang="cs-CZ" smtClean="0"/>
              <a:pPr/>
              <a:t>‹#›</a:t>
            </a:fld>
            <a:endParaRPr lang="cs-CZ"/>
          </a:p>
        </p:txBody>
      </p:sp>
      <p:sp>
        <p:nvSpPr>
          <p:cNvPr id="9" name="Zástupný symbol pro obsah 8"/>
          <p:cNvSpPr>
            <a:spLocks noGrp="1"/>
          </p:cNvSpPr>
          <p:nvPr>
            <p:ph sz="quarter" idx="1"/>
          </p:nvPr>
        </p:nvSpPr>
        <p:spPr>
          <a:xfrm>
            <a:off x="914400" y="1447800"/>
            <a:ext cx="3749040" cy="4572000"/>
          </a:xfrm>
        </p:spPr>
        <p:txBody>
          <a:bodyPr vert="horz"/>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1" name="Zástupný symbol pro obsah 10"/>
          <p:cNvSpPr>
            <a:spLocks noGrp="1"/>
          </p:cNvSpPr>
          <p:nvPr>
            <p:ph sz="quarter" idx="2"/>
          </p:nvPr>
        </p:nvSpPr>
        <p:spPr>
          <a:xfrm>
            <a:off x="4933950" y="1447800"/>
            <a:ext cx="3749040" cy="4572000"/>
          </a:xfrm>
        </p:spPr>
        <p:txBody>
          <a:bodyPr vert="horz"/>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914400" y="273050"/>
            <a:ext cx="7772400" cy="1143000"/>
          </a:xfrm>
        </p:spPr>
        <p:txBody>
          <a:bodyPr anchor="b" anchorCtr="0"/>
          <a:lstStyle>
            <a:lvl1pPr>
              <a:defRPr/>
            </a:lvl1pPr>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Klepnutím lze upravit styly předlohy textu.</a:t>
            </a:r>
          </a:p>
        </p:txBody>
      </p:sp>
      <p:sp>
        <p:nvSpPr>
          <p:cNvPr id="4" name="Zástupný symbol pro text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Klepnutím lze upravit styly předlohy textu.</a:t>
            </a:r>
          </a:p>
        </p:txBody>
      </p:sp>
      <p:sp>
        <p:nvSpPr>
          <p:cNvPr id="7" name="Zástupný symbol pro datum 6"/>
          <p:cNvSpPr>
            <a:spLocks noGrp="1"/>
          </p:cNvSpPr>
          <p:nvPr>
            <p:ph type="dt" sz="half" idx="10"/>
          </p:nvPr>
        </p:nvSpPr>
        <p:spPr/>
        <p:txBody>
          <a:bodyPr/>
          <a:lstStyle/>
          <a:p>
            <a:fld id="{F7CC3BCD-4019-492F-A347-2C6BB67F174D}" type="datetimeFigureOut">
              <a:rPr lang="cs-CZ" smtClean="0"/>
              <a:pPr/>
              <a:t>5.12.2014</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158519D0-491B-44A3-BC8C-C321F836A8C2}" type="slidenum">
              <a:rPr lang="cs-CZ" smtClean="0"/>
              <a:pPr/>
              <a:t>‹#›</a:t>
            </a:fld>
            <a:endParaRPr lang="cs-CZ"/>
          </a:p>
        </p:txBody>
      </p:sp>
      <p:sp>
        <p:nvSpPr>
          <p:cNvPr id="11" name="Zástupný symbol pro obsah 10"/>
          <p:cNvSpPr>
            <a:spLocks noGrp="1"/>
          </p:cNvSpPr>
          <p:nvPr>
            <p:ph sz="half" idx="2"/>
          </p:nvPr>
        </p:nvSpPr>
        <p:spPr>
          <a:xfrm>
            <a:off x="914400" y="2247900"/>
            <a:ext cx="3733800" cy="3886200"/>
          </a:xfrm>
        </p:spPr>
        <p:txBody>
          <a:bodyPr vert="horz"/>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3" name="Zástupný symbol pro obsah 12"/>
          <p:cNvSpPr>
            <a:spLocks noGrp="1"/>
          </p:cNvSpPr>
          <p:nvPr>
            <p:ph sz="half" idx="4"/>
          </p:nvPr>
        </p:nvSpPr>
        <p:spPr>
          <a:xfrm>
            <a:off x="4953000" y="2247900"/>
            <a:ext cx="3733800" cy="3886200"/>
          </a:xfrm>
        </p:spPr>
        <p:txBody>
          <a:bodyPr vert="horz"/>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3" name="Zástupný symbol pro datum 2"/>
          <p:cNvSpPr>
            <a:spLocks noGrp="1"/>
          </p:cNvSpPr>
          <p:nvPr>
            <p:ph type="dt" sz="half" idx="10"/>
          </p:nvPr>
        </p:nvSpPr>
        <p:spPr/>
        <p:txBody>
          <a:bodyPr/>
          <a:lstStyle/>
          <a:p>
            <a:fld id="{F7CC3BCD-4019-492F-A347-2C6BB67F174D}" type="datetimeFigureOut">
              <a:rPr lang="cs-CZ" smtClean="0"/>
              <a:pPr/>
              <a:t>5.12.2014</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158519D0-491B-44A3-BC8C-C321F836A8C2}"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F7CC3BCD-4019-492F-A347-2C6BB67F174D}" type="datetimeFigureOut">
              <a:rPr lang="cs-CZ" smtClean="0"/>
              <a:pPr/>
              <a:t>5.12.2014</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158519D0-491B-44A3-BC8C-C321F836A8C2}"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8" name="Obdélník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Zaoblený obdélník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Nadpis 1"/>
          <p:cNvSpPr>
            <a:spLocks noGrp="1"/>
          </p:cNvSpPr>
          <p:nvPr>
            <p:ph type="title"/>
          </p:nvPr>
        </p:nvSpPr>
        <p:spPr>
          <a:xfrm>
            <a:off x="914400" y="273050"/>
            <a:ext cx="7772400" cy="1143000"/>
          </a:xfrm>
        </p:spPr>
        <p:txBody>
          <a:bodyPr anchor="b" anchorCtr="0"/>
          <a:lstStyle>
            <a:lvl1pPr algn="l">
              <a:buNone/>
              <a:defRPr sz="4000" b="0"/>
            </a:lvl1pPr>
          </a:lstStyle>
          <a:p>
            <a:r>
              <a:rPr kumimoji="0" lang="cs-CZ" smtClean="0"/>
              <a:t>Klepnutím lze upravit styl předlohy nadpisů.</a:t>
            </a:r>
            <a:endParaRPr kumimoji="0" lang="en-US"/>
          </a:p>
        </p:txBody>
      </p:sp>
      <p:sp>
        <p:nvSpPr>
          <p:cNvPr id="3" name="Zástupný symbol pro text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cs-CZ" smtClean="0"/>
              <a:t>Klepnutím lze upravit styly předlohy textu.</a:t>
            </a:r>
          </a:p>
        </p:txBody>
      </p:sp>
      <p:sp>
        <p:nvSpPr>
          <p:cNvPr id="5" name="Zástupný symbol pro datum 4"/>
          <p:cNvSpPr>
            <a:spLocks noGrp="1"/>
          </p:cNvSpPr>
          <p:nvPr>
            <p:ph type="dt" sz="half" idx="10"/>
          </p:nvPr>
        </p:nvSpPr>
        <p:spPr/>
        <p:txBody>
          <a:bodyPr/>
          <a:lstStyle/>
          <a:p>
            <a:fld id="{F7CC3BCD-4019-492F-A347-2C6BB67F174D}" type="datetimeFigureOut">
              <a:rPr lang="cs-CZ" smtClean="0"/>
              <a:pPr/>
              <a:t>5.12.2014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158519D0-491B-44A3-BC8C-C321F836A8C2}" type="slidenum">
              <a:rPr lang="cs-CZ" smtClean="0"/>
              <a:pPr/>
              <a:t>‹#›</a:t>
            </a:fld>
            <a:endParaRPr lang="cs-CZ"/>
          </a:p>
        </p:txBody>
      </p:sp>
      <p:sp>
        <p:nvSpPr>
          <p:cNvPr id="11" name="Zástupný symbol pro obsah 10"/>
          <p:cNvSpPr>
            <a:spLocks noGrp="1"/>
          </p:cNvSpPr>
          <p:nvPr>
            <p:ph sz="quarter" idx="1"/>
          </p:nvPr>
        </p:nvSpPr>
        <p:spPr>
          <a:xfrm>
            <a:off x="2971800" y="1600200"/>
            <a:ext cx="5715000" cy="4495800"/>
          </a:xfrm>
        </p:spPr>
        <p:txBody>
          <a:bodyPr vert="horz"/>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cs-CZ" smtClean="0"/>
              <a:t>Klepnutím lze upravit styl předlohy nadpisů.</a:t>
            </a:r>
            <a:endParaRPr kumimoji="0" lang="en-US"/>
          </a:p>
        </p:txBody>
      </p:sp>
      <p:sp>
        <p:nvSpPr>
          <p:cNvPr id="4" name="Zástupný symbol pro text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cs-CZ" smtClean="0"/>
              <a:t>Klepnutím lze upravit styly předlohy textu.</a:t>
            </a:r>
          </a:p>
        </p:txBody>
      </p:sp>
      <p:sp>
        <p:nvSpPr>
          <p:cNvPr id="5" name="Zástupný symbol pro datum 4"/>
          <p:cNvSpPr>
            <a:spLocks noGrp="1"/>
          </p:cNvSpPr>
          <p:nvPr>
            <p:ph type="dt" sz="half" idx="10"/>
          </p:nvPr>
        </p:nvSpPr>
        <p:spPr/>
        <p:txBody>
          <a:bodyPr/>
          <a:lstStyle/>
          <a:p>
            <a:fld id="{F7CC3BCD-4019-492F-A347-2C6BB67F174D}" type="datetimeFigureOut">
              <a:rPr lang="cs-CZ" smtClean="0"/>
              <a:pPr/>
              <a:t>5.12.2014</a:t>
            </a:fld>
            <a:endParaRPr lang="cs-CZ"/>
          </a:p>
        </p:txBody>
      </p:sp>
      <p:sp>
        <p:nvSpPr>
          <p:cNvPr id="6" name="Zástupný symbol pro zápatí 5"/>
          <p:cNvSpPr>
            <a:spLocks noGrp="1"/>
          </p:cNvSpPr>
          <p:nvPr>
            <p:ph type="ftr" sz="quarter" idx="11"/>
          </p:nvPr>
        </p:nvSpPr>
        <p:spPr>
          <a:xfrm>
            <a:off x="914400" y="6172200"/>
            <a:ext cx="3886200" cy="457200"/>
          </a:xfrm>
        </p:spPr>
        <p:txBody>
          <a:bodyPr/>
          <a:lstStyle/>
          <a:p>
            <a:endParaRPr lang="cs-CZ"/>
          </a:p>
        </p:txBody>
      </p:sp>
      <p:sp>
        <p:nvSpPr>
          <p:cNvPr id="7" name="Zástupný symbol pro číslo snímku 6"/>
          <p:cNvSpPr>
            <a:spLocks noGrp="1"/>
          </p:cNvSpPr>
          <p:nvPr>
            <p:ph type="sldNum" sz="quarter" idx="12"/>
          </p:nvPr>
        </p:nvSpPr>
        <p:spPr>
          <a:xfrm>
            <a:off x="146304" y="6208776"/>
            <a:ext cx="457200" cy="457200"/>
          </a:xfrm>
        </p:spPr>
        <p:txBody>
          <a:bodyPr/>
          <a:lstStyle/>
          <a:p>
            <a:fld id="{158519D0-491B-44A3-BC8C-C321F836A8C2}" type="slidenum">
              <a:rPr lang="cs-CZ" smtClean="0"/>
              <a:pPr/>
              <a:t>‹#›</a:t>
            </a:fld>
            <a:endParaRPr lang="cs-CZ"/>
          </a:p>
        </p:txBody>
      </p:sp>
      <p:sp>
        <p:nvSpPr>
          <p:cNvPr id="11" name="Obdélník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Obdélník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bdélník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Zástupný symbol pro obrázek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cs-CZ" smtClean="0"/>
              <a:t>Klepnutím na ikonu přidáte obrázek.</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9" name="Obdélník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Zaoblený obdélník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Zástupný symbol pro nadpis 21"/>
          <p:cNvSpPr>
            <a:spLocks noGrp="1"/>
          </p:cNvSpPr>
          <p:nvPr>
            <p:ph type="title"/>
          </p:nvPr>
        </p:nvSpPr>
        <p:spPr>
          <a:xfrm>
            <a:off x="914400" y="274638"/>
            <a:ext cx="7772400" cy="1143000"/>
          </a:xfrm>
          <a:prstGeom prst="rect">
            <a:avLst/>
          </a:prstGeom>
        </p:spPr>
        <p:txBody>
          <a:bodyPr bIns="91440" anchor="b" anchorCtr="0">
            <a:normAutofit/>
          </a:bodyPr>
          <a:lstStyle/>
          <a:p>
            <a:r>
              <a:rPr kumimoji="0" lang="cs-CZ" smtClean="0"/>
              <a:t>Klepnutím lze upravit styl předlohy nadpisů.</a:t>
            </a:r>
            <a:endParaRPr kumimoji="0" lang="en-US"/>
          </a:p>
        </p:txBody>
      </p:sp>
      <p:sp>
        <p:nvSpPr>
          <p:cNvPr id="13" name="Zástupný symbol pro text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cs-CZ" smtClean="0"/>
              <a:t>Klepnutím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14" name="Zástupný symbol pro datum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F7CC3BCD-4019-492F-A347-2C6BB67F174D}" type="datetimeFigureOut">
              <a:rPr lang="cs-CZ" smtClean="0"/>
              <a:pPr/>
              <a:t>5.12.2014</a:t>
            </a:fld>
            <a:endParaRPr lang="cs-CZ"/>
          </a:p>
        </p:txBody>
      </p:sp>
      <p:sp>
        <p:nvSpPr>
          <p:cNvPr id="3" name="Zástupný symbol pro zápatí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cs-CZ"/>
          </a:p>
        </p:txBody>
      </p:sp>
      <p:sp>
        <p:nvSpPr>
          <p:cNvPr id="23" name="Zástupný symbol pro číslo snímku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158519D0-491B-44A3-BC8C-C321F836A8C2}"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fx.is.cuni.cz/sfxlcl3?url_ver=Z39.88-2004&amp;url_ctx_fmt=infofi/fmt:kev:mtx:ctx&amp;ctx_enc=info:ofi/enc:UTF-8&amp;ctx_ver=Z39.88-2004&amp;rfr_id=info:sid/sfxit.com:azbook&amp;sfx.ignore_date_threshold=1&amp;rft.object_id=2430000000002675&amp;rft.object_portfolio_id=2550000000337269"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is.muni.cz/elportal/estud/ff/js07/informace/materialy/kurz_prace_s_informacemi.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portal.gov.cz/wps/portal/_s.155/701?kam=zakon&amp;c=121/2000"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pez.cuni.cz/"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www.infogram.cz/findInSection.do?sectionId=1115&amp;categoryId=1168"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pez.cuni.cz/"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pez.cuni.cz/"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pez.cuni.cz/"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pez.cuni.cz/"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p:txBody>
          <a:bodyPr/>
          <a:lstStyle/>
          <a:p>
            <a:r>
              <a:rPr lang="cs-CZ" dirty="0" smtClean="0"/>
              <a:t>Akademické (?) čtení, psaní, vyhledávání</a:t>
            </a:r>
            <a:endParaRPr lang="cs-CZ" dirty="0"/>
          </a:p>
        </p:txBody>
      </p:sp>
      <p:sp>
        <p:nvSpPr>
          <p:cNvPr id="2" name="Nadpis 1"/>
          <p:cNvSpPr>
            <a:spLocks noGrp="1"/>
          </p:cNvSpPr>
          <p:nvPr>
            <p:ph type="ctrTitle"/>
          </p:nvPr>
        </p:nvSpPr>
        <p:spPr/>
        <p:txBody>
          <a:bodyPr/>
          <a:lstStyle/>
          <a:p>
            <a:r>
              <a:rPr lang="cs-CZ" dirty="0" smtClean="0"/>
              <a:t>Úvod do studia</a:t>
            </a:r>
            <a:endParaRPr lang="cs-CZ" dirty="0"/>
          </a:p>
        </p:txBody>
      </p:sp>
      <p:sp>
        <p:nvSpPr>
          <p:cNvPr id="4" name="TextovéPole 3"/>
          <p:cNvSpPr txBox="1"/>
          <p:nvPr/>
        </p:nvSpPr>
        <p:spPr>
          <a:xfrm>
            <a:off x="2123728" y="5661248"/>
            <a:ext cx="5040560" cy="400110"/>
          </a:xfrm>
          <a:prstGeom prst="rect">
            <a:avLst/>
          </a:prstGeom>
          <a:noFill/>
        </p:spPr>
        <p:txBody>
          <a:bodyPr wrap="square" rtlCol="0">
            <a:spAutoFit/>
          </a:bodyPr>
          <a:lstStyle/>
          <a:p>
            <a:pPr algn="ctr"/>
            <a:r>
              <a:rPr lang="cs-CZ" sz="2000" dirty="0" smtClean="0"/>
              <a:t>Blanka Tollarová</a:t>
            </a:r>
            <a:endParaRPr lang="cs-CZ" sz="2000" dirty="0"/>
          </a:p>
        </p:txBody>
      </p:sp>
      <p:sp>
        <p:nvSpPr>
          <p:cNvPr id="5" name="TextovéPole 4"/>
          <p:cNvSpPr txBox="1"/>
          <p:nvPr/>
        </p:nvSpPr>
        <p:spPr>
          <a:xfrm>
            <a:off x="2123728" y="6125234"/>
            <a:ext cx="5040560" cy="400110"/>
          </a:xfrm>
          <a:prstGeom prst="rect">
            <a:avLst/>
          </a:prstGeom>
          <a:noFill/>
        </p:spPr>
        <p:txBody>
          <a:bodyPr wrap="square" rtlCol="0">
            <a:spAutoFit/>
          </a:bodyPr>
          <a:lstStyle/>
          <a:p>
            <a:pPr algn="ctr"/>
            <a:r>
              <a:rPr lang="cs-CZ" sz="2000" dirty="0" smtClean="0"/>
              <a:t>3.11.2014, pro KŘS FHS UK</a:t>
            </a:r>
            <a:endParaRPr lang="cs-CZ"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914400" y="274638"/>
            <a:ext cx="7772400" cy="706090"/>
          </a:xfrm>
        </p:spPr>
        <p:txBody>
          <a:bodyPr>
            <a:normAutofit fontScale="90000"/>
          </a:bodyPr>
          <a:lstStyle/>
          <a:p>
            <a:r>
              <a:rPr lang="cs-CZ" dirty="0" err="1" smtClean="0">
                <a:hlinkClick r:id="rId3"/>
              </a:rPr>
              <a:t>ebrary</a:t>
            </a:r>
            <a:r>
              <a:rPr lang="cs-CZ" dirty="0" smtClean="0">
                <a:hlinkClick r:id="rId3"/>
              </a:rPr>
              <a:t> </a:t>
            </a:r>
            <a:r>
              <a:rPr lang="cs-CZ" dirty="0" err="1" smtClean="0">
                <a:hlinkClick r:id="rId3"/>
              </a:rPr>
              <a:t>Academic</a:t>
            </a:r>
            <a:r>
              <a:rPr lang="cs-CZ" dirty="0" smtClean="0">
                <a:hlinkClick r:id="rId3"/>
              </a:rPr>
              <a:t> </a:t>
            </a:r>
            <a:r>
              <a:rPr lang="cs-CZ" dirty="0" err="1" smtClean="0">
                <a:hlinkClick r:id="rId3"/>
              </a:rPr>
              <a:t>Complete</a:t>
            </a:r>
            <a:endParaRPr lang="cs-CZ" dirty="0"/>
          </a:p>
        </p:txBody>
      </p:sp>
      <p:sp>
        <p:nvSpPr>
          <p:cNvPr id="4" name="Zástupný symbol pro obsah 1"/>
          <p:cNvSpPr txBox="1">
            <a:spLocks/>
          </p:cNvSpPr>
          <p:nvPr/>
        </p:nvSpPr>
        <p:spPr>
          <a:xfrm>
            <a:off x="467544" y="2492896"/>
            <a:ext cx="8229600" cy="3672408"/>
          </a:xfrm>
          <a:prstGeom prst="rect">
            <a:avLst/>
          </a:prstGeom>
        </p:spPr>
        <p:txBody>
          <a:bodyPr vert="horz">
            <a:normAutofit/>
          </a:bodyPr>
          <a:lstStyle/>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Char char=""/>
              <a:tabLst/>
              <a:defRPr/>
            </a:pPr>
            <a:endParaRPr kumimoji="0" lang="cs-CZ" sz="26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Obrázek 5" descr="ebrary.JPG"/>
          <p:cNvPicPr>
            <a:picLocks noChangeAspect="1"/>
          </p:cNvPicPr>
          <p:nvPr/>
        </p:nvPicPr>
        <p:blipFill>
          <a:blip r:embed="rId4" cstate="print"/>
          <a:stretch>
            <a:fillRect/>
          </a:stretch>
        </p:blipFill>
        <p:spPr>
          <a:xfrm>
            <a:off x="683568" y="1052735"/>
            <a:ext cx="7344816" cy="5548151"/>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2048" y="111770"/>
            <a:ext cx="7772400" cy="868958"/>
          </a:xfrm>
        </p:spPr>
        <p:txBody>
          <a:bodyPr/>
          <a:lstStyle/>
          <a:p>
            <a:pPr algn="ctr"/>
            <a:r>
              <a:rPr lang="cs-CZ" b="1" dirty="0" smtClean="0"/>
              <a:t>http://scholar.google.cz/</a:t>
            </a:r>
            <a:endParaRPr lang="cs-CZ" b="1" dirty="0"/>
          </a:p>
        </p:txBody>
      </p:sp>
      <p:pic>
        <p:nvPicPr>
          <p:cNvPr id="4" name="Zástupný symbol pro obsah 3" descr="scholar.JPG"/>
          <p:cNvPicPr>
            <a:picLocks noGrp="1" noChangeAspect="1"/>
          </p:cNvPicPr>
          <p:nvPr>
            <p:ph sz="quarter" idx="1"/>
          </p:nvPr>
        </p:nvPicPr>
        <p:blipFill>
          <a:blip r:embed="rId2" cstate="print"/>
          <a:stretch>
            <a:fillRect/>
          </a:stretch>
        </p:blipFill>
        <p:spPr>
          <a:xfrm>
            <a:off x="834018" y="1830643"/>
            <a:ext cx="7194366" cy="4406669"/>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14400" y="332656"/>
            <a:ext cx="7772400" cy="868958"/>
          </a:xfrm>
        </p:spPr>
        <p:txBody>
          <a:bodyPr/>
          <a:lstStyle/>
          <a:p>
            <a:r>
              <a:rPr lang="cs-CZ" b="1" dirty="0" smtClean="0"/>
              <a:t>Citace – </a:t>
            </a:r>
            <a:r>
              <a:rPr lang="cs-CZ" b="1" dirty="0" err="1" smtClean="0"/>
              <a:t>google</a:t>
            </a:r>
            <a:r>
              <a:rPr lang="cs-CZ" b="1" dirty="0" smtClean="0"/>
              <a:t> </a:t>
            </a:r>
            <a:r>
              <a:rPr lang="cs-CZ" b="1" dirty="0" err="1" smtClean="0"/>
              <a:t>scholar</a:t>
            </a:r>
            <a:endParaRPr lang="cs-CZ" b="1" dirty="0"/>
          </a:p>
        </p:txBody>
      </p:sp>
      <p:pic>
        <p:nvPicPr>
          <p:cNvPr id="4" name="Zástupný symbol pro obsah 3" descr="scholar citace.JPG"/>
          <p:cNvPicPr>
            <a:picLocks noGrp="1" noChangeAspect="1"/>
          </p:cNvPicPr>
          <p:nvPr>
            <p:ph sz="quarter" idx="1"/>
          </p:nvPr>
        </p:nvPicPr>
        <p:blipFill>
          <a:blip r:embed="rId2" cstate="print"/>
          <a:stretch>
            <a:fillRect/>
          </a:stretch>
        </p:blipFill>
        <p:spPr>
          <a:xfrm>
            <a:off x="176264" y="1484784"/>
            <a:ext cx="8967736" cy="4361401"/>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Zdroje dat – ČSDA </a:t>
            </a:r>
            <a:endParaRPr lang="cs-CZ" dirty="0"/>
          </a:p>
        </p:txBody>
      </p:sp>
      <p:sp>
        <p:nvSpPr>
          <p:cNvPr id="3" name="Zástupný symbol pro obsah 2"/>
          <p:cNvSpPr>
            <a:spLocks noGrp="1"/>
          </p:cNvSpPr>
          <p:nvPr>
            <p:ph sz="quarter" idx="1"/>
          </p:nvPr>
        </p:nvSpPr>
        <p:spPr/>
        <p:txBody>
          <a:bodyPr/>
          <a:lstStyle/>
          <a:p>
            <a:r>
              <a:rPr lang="cs-CZ" dirty="0"/>
              <a:t>Český </a:t>
            </a:r>
            <a:r>
              <a:rPr lang="cs-CZ" dirty="0" err="1"/>
              <a:t>sociálněvědní</a:t>
            </a:r>
            <a:r>
              <a:rPr lang="cs-CZ" dirty="0"/>
              <a:t> datový archiv (ČSDA) Sociologického ústavu AV ČR, </a:t>
            </a:r>
            <a:r>
              <a:rPr lang="cs-CZ" dirty="0" err="1"/>
              <a:t>v.v.i</a:t>
            </a:r>
            <a:r>
              <a:rPr lang="cs-CZ" dirty="0" smtClean="0"/>
              <a:t>.</a:t>
            </a:r>
          </a:p>
          <a:p>
            <a:r>
              <a:rPr lang="cs-CZ" smtClean="0"/>
              <a:t>Http</a:t>
            </a:r>
            <a:r>
              <a:rPr lang="cs-CZ" dirty="0"/>
              <a:t>://archiv.soc.cas.cz/</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3865021"/>
            <a:ext cx="4333875"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914400" y="116632"/>
            <a:ext cx="7772400" cy="1143000"/>
          </a:xfrm>
        </p:spPr>
        <p:txBody>
          <a:bodyPr/>
          <a:lstStyle/>
          <a:p>
            <a:r>
              <a:rPr lang="cs-CZ" b="1" dirty="0" smtClean="0"/>
              <a:t>Jak psát odborné práce</a:t>
            </a:r>
            <a:endParaRPr lang="cs-CZ" b="1" dirty="0"/>
          </a:p>
        </p:txBody>
      </p:sp>
      <p:sp>
        <p:nvSpPr>
          <p:cNvPr id="2" name="Zástupný symbol pro obsah 1"/>
          <p:cNvSpPr>
            <a:spLocks noGrp="1"/>
          </p:cNvSpPr>
          <p:nvPr>
            <p:ph sz="quarter" idx="1"/>
          </p:nvPr>
        </p:nvSpPr>
        <p:spPr/>
        <p:txBody>
          <a:bodyPr>
            <a:normAutofit/>
          </a:bodyPr>
          <a:lstStyle/>
          <a:p>
            <a:r>
              <a:rPr lang="cs-CZ" dirty="0" smtClean="0"/>
              <a:t>Výborný a obsáhlý kurz práce s informacemi (Masarykova univerzita) - </a:t>
            </a:r>
            <a:r>
              <a:rPr lang="cs-CZ" dirty="0" smtClean="0">
                <a:hlinkClick r:id="rId3"/>
              </a:rPr>
              <a:t>http://is.muni.cz/elportal/estud/ff/js07/informace/materialy/kurz_prace_s_informacemi.html</a:t>
            </a:r>
            <a:endParaRPr lang="cs-CZ" dirty="0" smtClean="0"/>
          </a:p>
          <a:p>
            <a:r>
              <a:rPr lang="cs-CZ" dirty="0"/>
              <a:t>Jak číst a psát odborný text ve společenských vědách – Jadwiga Šanderová</a:t>
            </a:r>
          </a:p>
          <a:p>
            <a:r>
              <a:rPr lang="cs-CZ" dirty="0" smtClean="0"/>
              <a:t>Jak napsat diplomovou práci – Umberto </a:t>
            </a:r>
            <a:r>
              <a:rPr lang="cs-CZ" dirty="0" err="1" smtClean="0"/>
              <a:t>Eco</a:t>
            </a:r>
            <a:endParaRPr lang="cs-CZ" dirty="0" smtClean="0"/>
          </a:p>
          <a:p>
            <a:r>
              <a:rPr lang="cs-CZ" dirty="0" smtClean="0"/>
              <a:t>Vše o plagiátorství: www.infogram.cz</a:t>
            </a:r>
            <a:endParaRPr lang="cs-CZ"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914400" y="116632"/>
            <a:ext cx="7772400" cy="1143000"/>
          </a:xfrm>
        </p:spPr>
        <p:txBody>
          <a:bodyPr bIns="91440" anchor="b" anchorCtr="0">
            <a:normAutofit/>
          </a:bodyPr>
          <a:lstStyle/>
          <a:p>
            <a:pPr lvl="1" algn="l" rtl="0">
              <a:spcBef>
                <a:spcPct val="0"/>
              </a:spcBef>
            </a:pPr>
            <a:r>
              <a:rPr lang="cs-CZ" sz="4000" b="1" kern="1200" dirty="0">
                <a:solidFill>
                  <a:schemeClr val="tx2"/>
                </a:solidFill>
                <a:latin typeface="+mj-lt"/>
                <a:ea typeface="+mj-ea"/>
                <a:cs typeface="+mj-cs"/>
              </a:rPr>
              <a:t>Jak vybírat, co budeme číst?</a:t>
            </a:r>
          </a:p>
        </p:txBody>
      </p:sp>
      <p:sp>
        <p:nvSpPr>
          <p:cNvPr id="2" name="Zástupný symbol pro obsah 1"/>
          <p:cNvSpPr>
            <a:spLocks noGrp="1"/>
          </p:cNvSpPr>
          <p:nvPr>
            <p:ph sz="quarter" idx="1"/>
          </p:nvPr>
        </p:nvSpPr>
        <p:spPr/>
        <p:txBody>
          <a:bodyPr>
            <a:normAutofit/>
          </a:bodyPr>
          <a:lstStyle/>
          <a:p>
            <a:r>
              <a:rPr lang="cs-CZ" b="1" dirty="0" smtClean="0"/>
              <a:t>Anotace</a:t>
            </a:r>
            <a:r>
              <a:rPr lang="cs-CZ" dirty="0" smtClean="0"/>
              <a:t> – 1/popisná, 2/doporučující, 3/ nakladatelská</a:t>
            </a:r>
          </a:p>
          <a:p>
            <a:r>
              <a:rPr lang="cs-CZ" b="1" dirty="0" smtClean="0"/>
              <a:t>Abstrakt</a:t>
            </a:r>
            <a:r>
              <a:rPr lang="cs-CZ" dirty="0" smtClean="0"/>
              <a:t> - </a:t>
            </a:r>
            <a:r>
              <a:rPr lang="cs-CZ" dirty="0" err="1" smtClean="0"/>
              <a:t>linerání</a:t>
            </a:r>
            <a:r>
              <a:rPr lang="cs-CZ" dirty="0" smtClean="0"/>
              <a:t> popisný, nebo globální </a:t>
            </a:r>
            <a:r>
              <a:rPr lang="cs-CZ" dirty="0" err="1" smtClean="0"/>
              <a:t>rematický</a:t>
            </a:r>
            <a:endParaRPr lang="cs-CZ" dirty="0" smtClean="0"/>
          </a:p>
          <a:p>
            <a:r>
              <a:rPr lang="cs-CZ" b="1" dirty="0" smtClean="0"/>
              <a:t>Shrnutí (résumé)</a:t>
            </a:r>
            <a:r>
              <a:rPr lang="cs-CZ" dirty="0" smtClean="0"/>
              <a:t> - je miniaturou stati</a:t>
            </a:r>
          </a:p>
          <a:p>
            <a:r>
              <a:rPr lang="cs-CZ" b="1" dirty="0" smtClean="0"/>
              <a:t>Recenze</a:t>
            </a:r>
            <a:r>
              <a:rPr lang="cs-CZ" dirty="0" smtClean="0"/>
              <a:t> - kromě shrnutí obsahuje i hodnocení a srovnání s jinými pracemi, zda a v čem přispívá oboru.</a:t>
            </a:r>
          </a:p>
          <a:p>
            <a:endParaRPr lang="cs-CZ"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914400" y="116632"/>
            <a:ext cx="7772400" cy="1143000"/>
          </a:xfrm>
        </p:spPr>
        <p:txBody>
          <a:bodyPr>
            <a:normAutofit/>
          </a:bodyPr>
          <a:lstStyle/>
          <a:p>
            <a:r>
              <a:rPr lang="cs-CZ" b="1" dirty="0" smtClean="0"/>
              <a:t>Jak číst aktivně a efektivně</a:t>
            </a:r>
            <a:endParaRPr lang="cs-CZ" b="1" dirty="0"/>
          </a:p>
        </p:txBody>
      </p:sp>
      <p:sp>
        <p:nvSpPr>
          <p:cNvPr id="2" name="Zástupný symbol pro obsah 1"/>
          <p:cNvSpPr>
            <a:spLocks noGrp="1"/>
          </p:cNvSpPr>
          <p:nvPr>
            <p:ph sz="quarter" idx="1"/>
          </p:nvPr>
        </p:nvSpPr>
        <p:spPr/>
        <p:txBody>
          <a:bodyPr>
            <a:normAutofit/>
          </a:bodyPr>
          <a:lstStyle/>
          <a:p>
            <a:r>
              <a:rPr lang="cs-CZ" dirty="0" smtClean="0"/>
              <a:t>Aktivní čtení</a:t>
            </a:r>
          </a:p>
          <a:p>
            <a:pPr lvl="1"/>
            <a:r>
              <a:rPr lang="cs-CZ" sz="2400" dirty="0" smtClean="0"/>
              <a:t>Interview s autorem</a:t>
            </a:r>
          </a:p>
          <a:p>
            <a:pPr lvl="1"/>
            <a:r>
              <a:rPr lang="cs-CZ" sz="2400" dirty="0" smtClean="0"/>
              <a:t>Porozumět textu = umět odpovědět na otázky: </a:t>
            </a:r>
          </a:p>
          <a:p>
            <a:pPr lvl="2"/>
            <a:r>
              <a:rPr lang="cs-CZ" sz="2400" dirty="0" smtClean="0"/>
              <a:t>1. Jakým problémem se autor zabývá? Jaké otázky si klade?</a:t>
            </a:r>
          </a:p>
          <a:p>
            <a:pPr lvl="2"/>
            <a:r>
              <a:rPr lang="cs-CZ" sz="2400" dirty="0" smtClean="0"/>
              <a:t>2. K jakým závěrům dospěl? Jak na otázky odpověděl?</a:t>
            </a:r>
          </a:p>
          <a:p>
            <a:pPr lvl="2"/>
            <a:r>
              <a:rPr lang="cs-CZ" sz="2400" dirty="0" smtClean="0"/>
              <a:t>3. O co své závěry opírá? Jaké argumenty uvádí?</a:t>
            </a:r>
          </a:p>
          <a:p>
            <a:r>
              <a:rPr lang="cs-CZ" dirty="0" smtClean="0"/>
              <a:t>Výpisky</a:t>
            </a:r>
            <a:r>
              <a:rPr lang="cs-CZ" sz="3100" dirty="0" smtClean="0"/>
              <a:t> </a:t>
            </a:r>
          </a:p>
          <a:p>
            <a:endParaRPr lang="cs-CZ"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467544" y="274638"/>
            <a:ext cx="8219256" cy="1143000"/>
          </a:xfrm>
        </p:spPr>
        <p:txBody>
          <a:bodyPr>
            <a:normAutofit fontScale="90000"/>
          </a:bodyPr>
          <a:lstStyle/>
          <a:p>
            <a:r>
              <a:rPr lang="cs-CZ" b="1" dirty="0" smtClean="0"/>
              <a:t>Psaní odborných textů</a:t>
            </a:r>
            <a:br>
              <a:rPr lang="cs-CZ" b="1" dirty="0" smtClean="0"/>
            </a:br>
            <a:r>
              <a:rPr lang="cs-CZ" b="1" dirty="0" smtClean="0"/>
              <a:t>	- </a:t>
            </a:r>
            <a:r>
              <a:rPr lang="cs-CZ" sz="3600" b="1" dirty="0" smtClean="0"/>
              <a:t>Logika a struktura empirické stati </a:t>
            </a:r>
            <a:endParaRPr lang="cs-CZ" sz="3600" b="1" dirty="0"/>
          </a:p>
        </p:txBody>
      </p:sp>
      <p:sp>
        <p:nvSpPr>
          <p:cNvPr id="2" name="Zástupný symbol pro obsah 1"/>
          <p:cNvSpPr>
            <a:spLocks noGrp="1"/>
          </p:cNvSpPr>
          <p:nvPr>
            <p:ph sz="quarter" idx="1"/>
          </p:nvPr>
        </p:nvSpPr>
        <p:spPr>
          <a:xfrm>
            <a:off x="457200" y="1772816"/>
            <a:ext cx="8229600" cy="4680520"/>
          </a:xfrm>
        </p:spPr>
        <p:txBody>
          <a:bodyPr>
            <a:normAutofit/>
          </a:bodyPr>
          <a:lstStyle/>
          <a:p>
            <a:pPr marL="624078" lvl="0" indent="-514350">
              <a:buFont typeface="+mj-lt"/>
              <a:buAutoNum type="arabicPeriod"/>
            </a:pPr>
            <a:r>
              <a:rPr lang="cs-CZ" dirty="0" smtClean="0"/>
              <a:t>problém, obecná otázka, stav poznání -&gt; formulace otázek</a:t>
            </a:r>
          </a:p>
          <a:p>
            <a:pPr marL="624078" lvl="0" indent="-514350">
              <a:buFont typeface="+mj-lt"/>
              <a:buAutoNum type="arabicPeriod"/>
            </a:pPr>
            <a:r>
              <a:rPr lang="cs-CZ" dirty="0" smtClean="0"/>
              <a:t>formulace hypotéz, volba metody -&gt; konkrétní otázky</a:t>
            </a:r>
          </a:p>
          <a:p>
            <a:pPr marL="624078" lvl="0" indent="-514350">
              <a:buFont typeface="+mj-lt"/>
              <a:buAutoNum type="arabicPeriod"/>
            </a:pPr>
            <a:r>
              <a:rPr lang="cs-CZ" dirty="0" smtClean="0"/>
              <a:t>sběr dat – ověření hypotéz</a:t>
            </a:r>
          </a:p>
          <a:p>
            <a:pPr marL="624078" lvl="0" indent="-514350">
              <a:buFont typeface="+mj-lt"/>
              <a:buAutoNum type="arabicPeriod"/>
            </a:pPr>
            <a:r>
              <a:rPr lang="cs-CZ" dirty="0" smtClean="0"/>
              <a:t>Interpretace</a:t>
            </a:r>
          </a:p>
          <a:p>
            <a:pPr marL="624078" lvl="0" indent="-514350">
              <a:buFont typeface="+mj-lt"/>
              <a:buAutoNum type="arabicPeriod"/>
            </a:pPr>
            <a:endParaRPr lang="cs-CZ" dirty="0" smtClean="0"/>
          </a:p>
          <a:p>
            <a:pPr marL="624078" lvl="0" indent="-514350">
              <a:buNone/>
            </a:pPr>
            <a:r>
              <a:rPr lang="cs-CZ" dirty="0" smtClean="0"/>
              <a:t>Text jakéhokoliv žánru:</a:t>
            </a:r>
          </a:p>
          <a:p>
            <a:pPr marL="624078" indent="-514350">
              <a:buNone/>
            </a:pPr>
            <a:r>
              <a:rPr lang="cs-CZ" b="1" dirty="0" smtClean="0"/>
              <a:t>úvod – jádro – závěr</a:t>
            </a:r>
          </a:p>
          <a:p>
            <a:pPr marL="624078" lvl="0" indent="-514350">
              <a:buFont typeface="+mj-lt"/>
              <a:buAutoNum type="arabicPeriod"/>
            </a:pPr>
            <a:endParaRPr lang="cs-CZ" dirty="0" smtClean="0"/>
          </a:p>
          <a:p>
            <a:endParaRPr lang="cs-CZ"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914400" y="188640"/>
            <a:ext cx="7772400" cy="1143000"/>
          </a:xfrm>
        </p:spPr>
        <p:txBody>
          <a:bodyPr/>
          <a:lstStyle/>
          <a:p>
            <a:r>
              <a:rPr lang="cs-CZ" b="1" dirty="0" smtClean="0"/>
              <a:t>Žánry odborného textu</a:t>
            </a:r>
            <a:endParaRPr lang="cs-CZ" b="1" dirty="0"/>
          </a:p>
        </p:txBody>
      </p:sp>
      <p:sp>
        <p:nvSpPr>
          <p:cNvPr id="2" name="Zástupný symbol pro obsah 1"/>
          <p:cNvSpPr>
            <a:spLocks noGrp="1"/>
          </p:cNvSpPr>
          <p:nvPr>
            <p:ph sz="quarter" idx="1"/>
          </p:nvPr>
        </p:nvSpPr>
        <p:spPr/>
        <p:txBody>
          <a:bodyPr>
            <a:normAutofit/>
          </a:bodyPr>
          <a:lstStyle/>
          <a:p>
            <a:pPr lvl="0"/>
            <a:r>
              <a:rPr lang="cs-CZ" dirty="0" smtClean="0"/>
              <a:t>empirická stať- </a:t>
            </a:r>
            <a:r>
              <a:rPr lang="cs-CZ" dirty="0" smtClean="0">
                <a:solidFill>
                  <a:srgbClr val="FF0000"/>
                </a:solidFill>
              </a:rPr>
              <a:t>DP</a:t>
            </a:r>
          </a:p>
          <a:p>
            <a:pPr lvl="0"/>
            <a:r>
              <a:rPr lang="cs-CZ" dirty="0" smtClean="0"/>
              <a:t>kompilace - </a:t>
            </a:r>
            <a:r>
              <a:rPr lang="cs-CZ" dirty="0" smtClean="0">
                <a:solidFill>
                  <a:srgbClr val="FF0000"/>
                </a:solidFill>
              </a:rPr>
              <a:t>DP</a:t>
            </a:r>
            <a:endParaRPr lang="cs-CZ" dirty="0" smtClean="0"/>
          </a:p>
          <a:p>
            <a:pPr lvl="0"/>
            <a:r>
              <a:rPr lang="cs-CZ" dirty="0" smtClean="0"/>
              <a:t>komparace - </a:t>
            </a:r>
            <a:r>
              <a:rPr lang="cs-CZ" dirty="0" smtClean="0">
                <a:solidFill>
                  <a:srgbClr val="FF0000"/>
                </a:solidFill>
              </a:rPr>
              <a:t>DP</a:t>
            </a:r>
            <a:endParaRPr lang="cs-CZ" dirty="0" smtClean="0"/>
          </a:p>
          <a:p>
            <a:pPr lvl="0"/>
            <a:r>
              <a:rPr lang="cs-CZ" dirty="0" smtClean="0"/>
              <a:t>recenzní stať</a:t>
            </a:r>
          </a:p>
          <a:p>
            <a:pPr lvl="0"/>
            <a:r>
              <a:rPr lang="cs-CZ" dirty="0" smtClean="0"/>
              <a:t>přehledová stať- </a:t>
            </a:r>
            <a:r>
              <a:rPr lang="cs-CZ" dirty="0" smtClean="0">
                <a:solidFill>
                  <a:srgbClr val="FF0000"/>
                </a:solidFill>
              </a:rPr>
              <a:t>DP</a:t>
            </a:r>
            <a:endParaRPr lang="cs-CZ" dirty="0" smtClean="0"/>
          </a:p>
          <a:p>
            <a:pPr lvl="0"/>
            <a:r>
              <a:rPr lang="cs-CZ" dirty="0" smtClean="0"/>
              <a:t>odborná esej</a:t>
            </a:r>
          </a:p>
          <a:p>
            <a:pPr lvl="0"/>
            <a:r>
              <a:rPr lang="cs-CZ" dirty="0" smtClean="0"/>
              <a:t>původní teoretická stať- </a:t>
            </a:r>
            <a:r>
              <a:rPr lang="cs-CZ" dirty="0" smtClean="0">
                <a:solidFill>
                  <a:srgbClr val="FF0000"/>
                </a:solidFill>
              </a:rPr>
              <a:t>DP</a:t>
            </a:r>
            <a:endParaRPr lang="cs-CZ" dirty="0" smtClean="0"/>
          </a:p>
          <a:p>
            <a:endParaRPr lang="cs-CZ"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539552" y="274638"/>
            <a:ext cx="8147248" cy="1143000"/>
          </a:xfrm>
        </p:spPr>
        <p:txBody>
          <a:bodyPr>
            <a:normAutofit fontScale="90000"/>
          </a:bodyPr>
          <a:lstStyle/>
          <a:p>
            <a:r>
              <a:rPr lang="cs-CZ" b="1" dirty="0" smtClean="0"/>
              <a:t>Strategie a taktika při psaní odborného textu: PROMYŠLENOST </a:t>
            </a:r>
            <a:endParaRPr lang="cs-CZ" b="1" dirty="0"/>
          </a:p>
        </p:txBody>
      </p:sp>
      <p:sp>
        <p:nvSpPr>
          <p:cNvPr id="2" name="Zástupný symbol pro obsah 1"/>
          <p:cNvSpPr>
            <a:spLocks noGrp="1"/>
          </p:cNvSpPr>
          <p:nvPr>
            <p:ph sz="quarter" idx="1"/>
          </p:nvPr>
        </p:nvSpPr>
        <p:spPr/>
        <p:txBody>
          <a:bodyPr>
            <a:normAutofit/>
          </a:bodyPr>
          <a:lstStyle/>
          <a:p>
            <a:r>
              <a:rPr lang="cs-CZ" dirty="0" smtClean="0"/>
              <a:t>Formulace problému, rozhodnutí o metodě -&gt; </a:t>
            </a:r>
            <a:r>
              <a:rPr lang="cs-CZ" b="1" dirty="0" smtClean="0"/>
              <a:t>projekt práce</a:t>
            </a:r>
          </a:p>
          <a:p>
            <a:r>
              <a:rPr lang="cs-CZ" dirty="0" smtClean="0"/>
              <a:t>Přehled o stavu bádání v dané oblasti -&gt; rešerše</a:t>
            </a:r>
          </a:p>
          <a:p>
            <a:r>
              <a:rPr lang="cs-CZ" dirty="0" smtClean="0"/>
              <a:t>Formulace hypotéz, sběr a analýza dat -&gt; základní zjištění</a:t>
            </a:r>
          </a:p>
          <a:p>
            <a:r>
              <a:rPr lang="cs-CZ" dirty="0" smtClean="0"/>
              <a:t>Předběžná osnova -&gt; „maketa“ textu</a:t>
            </a:r>
          </a:p>
          <a:p>
            <a:r>
              <a:rPr lang="cs-CZ" dirty="0" smtClean="0"/>
              <a:t>Práce na textu -&gt; koncept (pracovní verze) textu</a:t>
            </a:r>
          </a:p>
          <a:p>
            <a:r>
              <a:rPr lang="cs-CZ" dirty="0" smtClean="0"/>
              <a:t>Druhá (a další) verze textu -&gt; konečná verze z hlediska struktury a obsahu</a:t>
            </a:r>
          </a:p>
          <a:p>
            <a:r>
              <a:rPr lang="cs-CZ" dirty="0" smtClean="0"/>
              <a:t>Editace (formální úpravy) -&gt; definitivní text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914400" y="44624"/>
            <a:ext cx="7772400" cy="1143000"/>
          </a:xfrm>
        </p:spPr>
        <p:txBody>
          <a:bodyPr/>
          <a:lstStyle/>
          <a:p>
            <a:r>
              <a:rPr lang="cs-CZ" b="1" dirty="0" smtClean="0"/>
              <a:t>Struktura</a:t>
            </a:r>
            <a:endParaRPr lang="cs-CZ" b="1" dirty="0"/>
          </a:p>
        </p:txBody>
      </p:sp>
      <p:sp>
        <p:nvSpPr>
          <p:cNvPr id="2" name="Zástupný symbol pro obsah 1"/>
          <p:cNvSpPr>
            <a:spLocks noGrp="1"/>
          </p:cNvSpPr>
          <p:nvPr>
            <p:ph sz="quarter" idx="1"/>
          </p:nvPr>
        </p:nvSpPr>
        <p:spPr>
          <a:xfrm>
            <a:off x="251520" y="1196752"/>
            <a:ext cx="8640960" cy="5472608"/>
          </a:xfrm>
        </p:spPr>
        <p:txBody>
          <a:bodyPr>
            <a:normAutofit/>
          </a:bodyPr>
          <a:lstStyle/>
          <a:p>
            <a:r>
              <a:rPr lang="cs-CZ" dirty="0" smtClean="0"/>
              <a:t>Čtení akademických textů</a:t>
            </a:r>
          </a:p>
          <a:p>
            <a:pPr lvl="1"/>
            <a:r>
              <a:rPr lang="cs-CZ" dirty="0" smtClean="0"/>
              <a:t>Elektronické zdroje a „papírové“ zdroje</a:t>
            </a:r>
          </a:p>
          <a:p>
            <a:pPr lvl="1"/>
            <a:r>
              <a:rPr lang="cs-CZ" dirty="0" smtClean="0"/>
              <a:t>Jak vybírat, co budeme číst?</a:t>
            </a:r>
          </a:p>
          <a:p>
            <a:pPr lvl="1"/>
            <a:r>
              <a:rPr lang="cs-CZ" dirty="0" smtClean="0"/>
              <a:t>Jak číst aktivně a efektivně</a:t>
            </a:r>
          </a:p>
          <a:p>
            <a:r>
              <a:rPr lang="cs-CZ" dirty="0" smtClean="0"/>
              <a:t>Psaní akademických textů</a:t>
            </a:r>
          </a:p>
          <a:p>
            <a:pPr lvl="1"/>
            <a:r>
              <a:rPr lang="cs-CZ" dirty="0" smtClean="0"/>
              <a:t>Technika psaní</a:t>
            </a:r>
          </a:p>
          <a:p>
            <a:pPr lvl="2"/>
            <a:r>
              <a:rPr lang="cs-CZ" dirty="0" smtClean="0"/>
              <a:t>Téma, struktura a srozumitelnost</a:t>
            </a:r>
          </a:p>
          <a:p>
            <a:pPr lvl="2"/>
            <a:r>
              <a:rPr lang="cs-CZ" dirty="0" smtClean="0"/>
              <a:t>Čeho se vyvarovat?</a:t>
            </a:r>
          </a:p>
          <a:p>
            <a:pPr lvl="1"/>
            <a:r>
              <a:rPr lang="cs-CZ" dirty="0" smtClean="0"/>
              <a:t>Etika psaní</a:t>
            </a:r>
          </a:p>
          <a:p>
            <a:pPr lvl="2"/>
            <a:r>
              <a:rPr lang="cs-CZ" dirty="0" smtClean="0"/>
              <a:t>Plagiát</a:t>
            </a:r>
          </a:p>
          <a:p>
            <a:pPr lvl="2"/>
            <a:r>
              <a:rPr lang="cs-CZ" dirty="0" smtClean="0"/>
              <a:t>Citace </a:t>
            </a:r>
          </a:p>
          <a:p>
            <a:pPr lvl="1"/>
            <a:r>
              <a:rPr lang="cs-CZ" dirty="0" smtClean="0"/>
              <a:t>Publikace – v časopisech a knihách „</a:t>
            </a:r>
            <a:r>
              <a:rPr lang="cs-CZ" dirty="0" err="1" smtClean="0"/>
              <a:t>publish</a:t>
            </a:r>
            <a:r>
              <a:rPr lang="cs-CZ" dirty="0" smtClean="0"/>
              <a:t>, </a:t>
            </a:r>
            <a:r>
              <a:rPr lang="cs-CZ" dirty="0" err="1" smtClean="0"/>
              <a:t>or</a:t>
            </a:r>
            <a:r>
              <a:rPr lang="cs-CZ" dirty="0" smtClean="0"/>
              <a:t> </a:t>
            </a:r>
            <a:r>
              <a:rPr lang="cs-CZ" dirty="0" err="1" smtClean="0"/>
              <a:t>perish</a:t>
            </a:r>
            <a:r>
              <a:rPr lang="cs-CZ" dirty="0" smtClean="0"/>
              <a: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395536" y="274638"/>
            <a:ext cx="8291264" cy="1143000"/>
          </a:xfrm>
        </p:spPr>
        <p:txBody>
          <a:bodyPr>
            <a:normAutofit fontScale="90000"/>
          </a:bodyPr>
          <a:lstStyle/>
          <a:p>
            <a:pPr algn="ctr"/>
            <a:r>
              <a:rPr lang="cs-CZ" b="1" dirty="0" smtClean="0"/>
              <a:t>Typické problémy textů, aneb čeho se vyvarovat v diplomové práci I</a:t>
            </a:r>
            <a:endParaRPr lang="cs-CZ" b="1" dirty="0"/>
          </a:p>
        </p:txBody>
      </p:sp>
      <p:sp>
        <p:nvSpPr>
          <p:cNvPr id="2" name="Zástupný symbol pro obsah 1"/>
          <p:cNvSpPr>
            <a:spLocks noGrp="1"/>
          </p:cNvSpPr>
          <p:nvPr>
            <p:ph sz="quarter" idx="1"/>
          </p:nvPr>
        </p:nvSpPr>
        <p:spPr>
          <a:xfrm>
            <a:off x="457200" y="1556792"/>
            <a:ext cx="8229600" cy="4896544"/>
          </a:xfrm>
        </p:spPr>
        <p:txBody>
          <a:bodyPr>
            <a:normAutofit/>
          </a:bodyPr>
          <a:lstStyle/>
          <a:p>
            <a:r>
              <a:rPr lang="cs-CZ" sz="2800" dirty="0" smtClean="0"/>
              <a:t>Píši o něčem, co mě nezajímá</a:t>
            </a:r>
          </a:p>
          <a:p>
            <a:r>
              <a:rPr lang="cs-CZ" sz="2800" dirty="0" smtClean="0"/>
              <a:t>Nezacíleně a mechanicky cituji literaturu bez formulování problému nebo otázky, kterými se zabývám (nadpis nestačí!)</a:t>
            </a:r>
          </a:p>
          <a:p>
            <a:r>
              <a:rPr lang="cs-CZ" sz="2800" dirty="0" smtClean="0"/>
              <a:t>Nenavazuji na citace, </a:t>
            </a:r>
            <a:r>
              <a:rPr lang="cs-CZ" sz="2800" b="1" dirty="0" smtClean="0"/>
              <a:t>autorsky s tématem nepracuji </a:t>
            </a:r>
            <a:r>
              <a:rPr lang="cs-CZ" sz="2800" dirty="0" smtClean="0"/>
              <a:t>a tím vlastně jen opisuji učebnice nebo citované texty, většinou z obavy, abych nepsal/a jen „moje subjektivní pocity a názory“</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395536" y="274638"/>
            <a:ext cx="8291264" cy="1143000"/>
          </a:xfrm>
        </p:spPr>
        <p:txBody>
          <a:bodyPr>
            <a:normAutofit fontScale="90000"/>
          </a:bodyPr>
          <a:lstStyle/>
          <a:p>
            <a:pPr algn="ctr"/>
            <a:r>
              <a:rPr lang="cs-CZ" b="1" dirty="0" smtClean="0"/>
              <a:t>Typické problémy textů, aneb čeho se vyvarovat v diplomové práci II</a:t>
            </a:r>
            <a:endParaRPr lang="cs-CZ" b="1" dirty="0"/>
          </a:p>
        </p:txBody>
      </p:sp>
      <p:sp>
        <p:nvSpPr>
          <p:cNvPr id="2" name="Zástupný symbol pro obsah 1"/>
          <p:cNvSpPr>
            <a:spLocks noGrp="1"/>
          </p:cNvSpPr>
          <p:nvPr>
            <p:ph sz="quarter" idx="1"/>
          </p:nvPr>
        </p:nvSpPr>
        <p:spPr>
          <a:xfrm>
            <a:off x="457200" y="1628800"/>
            <a:ext cx="8229600" cy="4824536"/>
          </a:xfrm>
        </p:spPr>
        <p:txBody>
          <a:bodyPr>
            <a:normAutofit/>
          </a:bodyPr>
          <a:lstStyle/>
          <a:p>
            <a:r>
              <a:rPr lang="cs-CZ" sz="2800" dirty="0" smtClean="0"/>
              <a:t>Dopustím rozpojení „teorie“ a „praxe“</a:t>
            </a:r>
          </a:p>
          <a:p>
            <a:pPr lvl="1"/>
            <a:r>
              <a:rPr lang="cs-CZ" sz="2800" dirty="0" smtClean="0"/>
              <a:t>„Už mám hotovou tu teorii a teď se pustím do praktické části“</a:t>
            </a:r>
          </a:p>
          <a:p>
            <a:pPr lvl="1"/>
            <a:r>
              <a:rPr lang="cs-CZ" sz="2800" dirty="0" smtClean="0"/>
              <a:t>„nejdřív udělám tu analýzu, protože to je to těžké, a pak nějak </a:t>
            </a:r>
            <a:r>
              <a:rPr lang="cs-CZ" sz="2800" dirty="0" err="1" smtClean="0"/>
              <a:t>dopatlám</a:t>
            </a:r>
            <a:r>
              <a:rPr lang="cs-CZ" sz="2800" dirty="0" smtClean="0"/>
              <a:t> tu </a:t>
            </a:r>
            <a:r>
              <a:rPr lang="cs-CZ" sz="2800" dirty="0" err="1" smtClean="0"/>
              <a:t>teórii</a:t>
            </a:r>
            <a:r>
              <a:rPr lang="cs-CZ" sz="2800" dirty="0" smtClean="0"/>
              <a:t>“</a:t>
            </a:r>
          </a:p>
          <a:p>
            <a:r>
              <a:rPr lang="cs-CZ" sz="2800" dirty="0" smtClean="0"/>
              <a:t>Vím, jak by to mělo být správně (jsem dobrý pozorovatel, chápu, v čem je problém), ale nepracuji korektně s daty a trochu je „přiohnu“, aby můj závěr seděl</a:t>
            </a:r>
          </a:p>
          <a:p>
            <a:r>
              <a:rPr lang="cs-CZ" sz="2800" dirty="0" smtClean="0"/>
              <a:t>Vycucám si závěr či interpretace z prstu</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sz="quarter" idx="1"/>
          </p:nvPr>
        </p:nvSpPr>
        <p:spPr>
          <a:xfrm>
            <a:off x="457200" y="1772816"/>
            <a:ext cx="8229600" cy="4752528"/>
          </a:xfrm>
        </p:spPr>
        <p:txBody>
          <a:bodyPr>
            <a:normAutofit/>
          </a:bodyPr>
          <a:lstStyle/>
          <a:p>
            <a:r>
              <a:rPr lang="cs-CZ" sz="2800" dirty="0" smtClean="0"/>
              <a:t>Není mi jasná struktura textu, případně mi jasná je, ale nikomu jinému ne…</a:t>
            </a:r>
          </a:p>
          <a:p>
            <a:r>
              <a:rPr lang="cs-CZ" sz="2800" dirty="0" smtClean="0"/>
              <a:t>Uměle natahuji text obsahově nesouvisejícími kapitolami nebo odstavci</a:t>
            </a:r>
          </a:p>
          <a:p>
            <a:r>
              <a:rPr lang="cs-CZ" sz="2800" dirty="0" smtClean="0"/>
              <a:t>Píšu předlouhé kapitoly bez obsahové strukturace i formálního členění (někdy i bez odstavců)</a:t>
            </a:r>
          </a:p>
          <a:p>
            <a:r>
              <a:rPr lang="cs-CZ" sz="2800" dirty="0" smtClean="0"/>
              <a:t>Nezačínám a neuzavírám kapitoly: nemám text propojený odstavci, které čtenáře informují, co už četl a co ještě číst bude, kde se právě nachází</a:t>
            </a:r>
          </a:p>
        </p:txBody>
      </p:sp>
      <p:sp>
        <p:nvSpPr>
          <p:cNvPr id="5" name="Nadpis 2"/>
          <p:cNvSpPr txBox="1">
            <a:spLocks/>
          </p:cNvSpPr>
          <p:nvPr/>
        </p:nvSpPr>
        <p:spPr>
          <a:xfrm>
            <a:off x="395536" y="260648"/>
            <a:ext cx="8291264" cy="1143000"/>
          </a:xfrm>
          <a:prstGeom prst="rect">
            <a:avLst/>
          </a:prstGeom>
        </p:spPr>
        <p:txBody>
          <a:bodyPr bIns="91440" anchor="b" anchorCtr="0">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cs-CZ" sz="4000" b="1" i="0" u="none" strike="noStrike" kern="1200" cap="none" spc="0" normalizeH="0" baseline="0" noProof="0" dirty="0" smtClean="0">
                <a:ln>
                  <a:noFill/>
                </a:ln>
                <a:solidFill>
                  <a:schemeClr val="tx2"/>
                </a:solidFill>
                <a:effectLst/>
                <a:uLnTx/>
                <a:uFillTx/>
                <a:latin typeface="+mj-lt"/>
                <a:ea typeface="+mj-ea"/>
                <a:cs typeface="+mj-cs"/>
              </a:rPr>
              <a:t>Typické problémy textů, aneb čeho se vyvarovat v diplomové práci III</a:t>
            </a:r>
            <a:endParaRPr kumimoji="0" lang="cs-CZ" sz="4000" b="1"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11560" y="116632"/>
            <a:ext cx="8075240" cy="1143000"/>
          </a:xfrm>
        </p:spPr>
        <p:txBody>
          <a:bodyPr/>
          <a:lstStyle/>
          <a:p>
            <a:r>
              <a:rPr lang="cs-CZ" b="1" dirty="0" smtClean="0"/>
              <a:t>Publikační etika</a:t>
            </a:r>
            <a:endParaRPr lang="cs-CZ" b="1" dirty="0"/>
          </a:p>
        </p:txBody>
      </p:sp>
      <p:sp>
        <p:nvSpPr>
          <p:cNvPr id="3" name="Zástupný symbol pro obsah 2"/>
          <p:cNvSpPr>
            <a:spLocks noGrp="1"/>
          </p:cNvSpPr>
          <p:nvPr>
            <p:ph sz="quarter" idx="1"/>
          </p:nvPr>
        </p:nvSpPr>
        <p:spPr>
          <a:xfrm>
            <a:off x="457200" y="1268760"/>
            <a:ext cx="8229600" cy="5589240"/>
          </a:xfrm>
        </p:spPr>
        <p:txBody>
          <a:bodyPr/>
          <a:lstStyle/>
          <a:p>
            <a:r>
              <a:rPr lang="cs-CZ" dirty="0" smtClean="0"/>
              <a:t>Komunikace badatelů, odborníků - </a:t>
            </a:r>
            <a:r>
              <a:rPr lang="cs-CZ" sz="2800" dirty="0" smtClean="0"/>
              <a:t>vědecká a odborná práce je kolektivní </a:t>
            </a:r>
            <a:endParaRPr lang="cs-CZ" dirty="0" smtClean="0"/>
          </a:p>
          <a:p>
            <a:r>
              <a:rPr lang="cs-CZ" dirty="0" smtClean="0"/>
              <a:t>3 požadavky na odborný text:</a:t>
            </a:r>
          </a:p>
          <a:p>
            <a:pPr lvl="1">
              <a:buFont typeface="+mj-lt"/>
              <a:buAutoNum type="arabicPeriod"/>
            </a:pPr>
            <a:r>
              <a:rPr lang="cs-CZ" sz="2400" dirty="0" smtClean="0"/>
              <a:t>Podat úplné a konzistentní informace o všech využitých zdrojích</a:t>
            </a:r>
          </a:p>
          <a:p>
            <a:pPr lvl="1">
              <a:buFont typeface="+mj-lt"/>
              <a:buAutoNum type="arabicPeriod"/>
            </a:pPr>
            <a:r>
              <a:rPr lang="cs-CZ" sz="2400" dirty="0" smtClean="0"/>
              <a:t>Jasně odlišit vlastní myšlenky a formulace od převzatých</a:t>
            </a:r>
          </a:p>
          <a:p>
            <a:pPr lvl="1">
              <a:buFont typeface="+mj-lt"/>
              <a:buAutoNum type="arabicPeriod"/>
            </a:pPr>
            <a:r>
              <a:rPr lang="cs-CZ" sz="2400" dirty="0" smtClean="0"/>
              <a:t>Co nejpřesněji reprodukovat použité texty</a:t>
            </a:r>
          </a:p>
          <a:p>
            <a:r>
              <a:rPr lang="cs-CZ" dirty="0" smtClean="0"/>
              <a:t>Diskuse mezi badateli – nekrademe, ale odkazujeme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611560" y="274638"/>
            <a:ext cx="8075240" cy="1143000"/>
          </a:xfrm>
        </p:spPr>
        <p:txBody>
          <a:bodyPr/>
          <a:lstStyle/>
          <a:p>
            <a:r>
              <a:rPr lang="cs-CZ" b="1" dirty="0" smtClean="0"/>
              <a:t>Plagiát</a:t>
            </a:r>
            <a:endParaRPr lang="cs-CZ" b="1" dirty="0"/>
          </a:p>
        </p:txBody>
      </p:sp>
      <p:sp>
        <p:nvSpPr>
          <p:cNvPr id="2" name="Zástupný symbol pro obsah 1"/>
          <p:cNvSpPr>
            <a:spLocks noGrp="1"/>
          </p:cNvSpPr>
          <p:nvPr>
            <p:ph sz="quarter" idx="1"/>
          </p:nvPr>
        </p:nvSpPr>
        <p:spPr>
          <a:xfrm>
            <a:off x="457200" y="1481328"/>
            <a:ext cx="8229600" cy="5116024"/>
          </a:xfrm>
        </p:spPr>
        <p:txBody>
          <a:bodyPr>
            <a:normAutofit lnSpcReduction="10000"/>
          </a:bodyPr>
          <a:lstStyle/>
          <a:p>
            <a:r>
              <a:rPr lang="cs-CZ" dirty="0" smtClean="0"/>
              <a:t>Norma ČSN ISO 5127-2003 definuje plagiát jako </a:t>
            </a:r>
            <a:r>
              <a:rPr lang="cs-CZ" b="1" dirty="0" smtClean="0"/>
              <a:t>„představení duševního díla jiného autora půjčeného nebo napodobeného v celku nebo z části, jako svého vlastního"</a:t>
            </a:r>
            <a:r>
              <a:rPr lang="cs-CZ" dirty="0" smtClean="0"/>
              <a:t>.</a:t>
            </a:r>
          </a:p>
          <a:p>
            <a:r>
              <a:rPr lang="cs-CZ" dirty="0" smtClean="0"/>
              <a:t>Plagiát = v odborné práci vůbec neuvést autora původní myšlenky</a:t>
            </a:r>
          </a:p>
          <a:p>
            <a:pPr lvl="1"/>
            <a:r>
              <a:rPr lang="cs-CZ" dirty="0" smtClean="0"/>
              <a:t>A uvést přesnou citaci</a:t>
            </a:r>
          </a:p>
          <a:p>
            <a:pPr lvl="1"/>
            <a:r>
              <a:rPr lang="cs-CZ" dirty="0" smtClean="0"/>
              <a:t>A přepsat, přeformulovat, vypustit slova, zaměnit synonyma</a:t>
            </a:r>
          </a:p>
          <a:p>
            <a:r>
              <a:rPr lang="cs-CZ" dirty="0" smtClean="0"/>
              <a:t>Plagiát je </a:t>
            </a:r>
            <a:r>
              <a:rPr lang="cs-CZ" b="1" dirty="0" smtClean="0"/>
              <a:t>porušením vědecké etiky i autorského zákona </a:t>
            </a:r>
            <a:r>
              <a:rPr lang="cs-CZ" dirty="0" smtClean="0"/>
              <a:t>(č. </a:t>
            </a:r>
            <a:r>
              <a:rPr lang="cs-CZ" dirty="0" smtClean="0">
                <a:hlinkClick r:id="rId3"/>
              </a:rPr>
              <a:t>121/2000 Sb.</a:t>
            </a:r>
            <a:r>
              <a:rPr lang="cs-CZ" dirty="0" smtClean="0"/>
              <a:t>, o právu autorském, o právech souvisejících s právem autorským a o změně některých zákonů)</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914400" y="116632"/>
            <a:ext cx="7772400" cy="1143000"/>
          </a:xfrm>
        </p:spPr>
        <p:txBody>
          <a:bodyPr/>
          <a:lstStyle/>
          <a:p>
            <a:r>
              <a:rPr lang="cs-CZ" b="1" dirty="0" smtClean="0"/>
              <a:t>Bibliografické odkazy</a:t>
            </a:r>
            <a:endParaRPr lang="cs-CZ" b="1" dirty="0"/>
          </a:p>
        </p:txBody>
      </p:sp>
      <p:sp>
        <p:nvSpPr>
          <p:cNvPr id="2" name="Zástupný symbol pro obsah 1"/>
          <p:cNvSpPr>
            <a:spLocks noGrp="1"/>
          </p:cNvSpPr>
          <p:nvPr>
            <p:ph sz="quarter" idx="1"/>
          </p:nvPr>
        </p:nvSpPr>
        <p:spPr>
          <a:xfrm>
            <a:off x="467544" y="1447800"/>
            <a:ext cx="8219256" cy="4933528"/>
          </a:xfrm>
        </p:spPr>
        <p:txBody>
          <a:bodyPr>
            <a:normAutofit fontScale="92500"/>
          </a:bodyPr>
          <a:lstStyle/>
          <a:p>
            <a:r>
              <a:rPr lang="cs-CZ" sz="2800" dirty="0" smtClean="0"/>
              <a:t>česká verze mezinárodní citační normy ISO 690-2</a:t>
            </a:r>
          </a:p>
          <a:p>
            <a:r>
              <a:rPr lang="cs-CZ" sz="2800" dirty="0" smtClean="0"/>
              <a:t>Norma tzv. harvardského typu – jednotná norma IMS FHS UK</a:t>
            </a:r>
          </a:p>
          <a:p>
            <a:pPr lvl="1"/>
            <a:r>
              <a:rPr lang="cs-CZ" sz="2800" dirty="0" smtClean="0"/>
              <a:t>odkazování pomocí závorek umístěných přímo v textu  na položky uvedené v seznamu literatury na konci textu</a:t>
            </a:r>
          </a:p>
          <a:p>
            <a:pPr lvl="1"/>
            <a:r>
              <a:rPr lang="cs-CZ" sz="2800" dirty="0" smtClean="0"/>
              <a:t>všechny údaje potřebné ke spolehlivé identifikaci citovaného dokumentu</a:t>
            </a:r>
          </a:p>
          <a:p>
            <a:pPr lvl="1"/>
            <a:r>
              <a:rPr lang="cs-CZ" sz="2800" dirty="0" smtClean="0"/>
              <a:t>konzistentní citační styl</a:t>
            </a:r>
          </a:p>
          <a:p>
            <a:r>
              <a:rPr lang="cs-CZ" sz="2800" dirty="0" smtClean="0"/>
              <a:t>styl podle periodika nebo nakladatelství – pokyny pro autory</a:t>
            </a:r>
            <a:endParaRPr lang="cs-CZ" sz="28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914400" y="188640"/>
            <a:ext cx="7772400" cy="1143000"/>
          </a:xfrm>
        </p:spPr>
        <p:txBody>
          <a:bodyPr/>
          <a:lstStyle/>
          <a:p>
            <a:r>
              <a:rPr lang="cs-CZ" b="1" dirty="0" smtClean="0"/>
              <a:t>Jak citovat </a:t>
            </a:r>
            <a:endParaRPr lang="cs-CZ" b="1" dirty="0"/>
          </a:p>
        </p:txBody>
      </p:sp>
      <p:sp>
        <p:nvSpPr>
          <p:cNvPr id="2" name="Zástupný symbol pro obsah 1"/>
          <p:cNvSpPr>
            <a:spLocks noGrp="1"/>
          </p:cNvSpPr>
          <p:nvPr>
            <p:ph sz="quarter" idx="1"/>
          </p:nvPr>
        </p:nvSpPr>
        <p:spPr/>
        <p:txBody>
          <a:bodyPr>
            <a:normAutofit fontScale="92500"/>
          </a:bodyPr>
          <a:lstStyle/>
          <a:p>
            <a:r>
              <a:rPr lang="cs-CZ" dirty="0" smtClean="0"/>
              <a:t>Přímo citujeme</a:t>
            </a:r>
          </a:p>
          <a:p>
            <a:r>
              <a:rPr lang="cs-CZ" dirty="0" smtClean="0"/>
              <a:t>Citujeme, ale provádíme vlastní změny citovaného textu – podtržení, vypuštění kusu textu (…, […])</a:t>
            </a:r>
          </a:p>
          <a:p>
            <a:r>
              <a:rPr lang="cs-CZ" dirty="0" smtClean="0"/>
              <a:t>Reprodukujeme myšlenky jiných autorů</a:t>
            </a:r>
          </a:p>
          <a:p>
            <a:r>
              <a:rPr lang="cs-CZ" dirty="0" smtClean="0"/>
              <a:t>Odkazujeme na data (tabulky, grafy, databáze)</a:t>
            </a:r>
          </a:p>
          <a:p>
            <a:pPr>
              <a:buNone/>
            </a:pPr>
            <a:endParaRPr lang="cs-CZ" b="1" dirty="0" smtClean="0"/>
          </a:p>
          <a:p>
            <a:r>
              <a:rPr lang="cs-CZ" i="1" dirty="0" smtClean="0"/>
              <a:t>Vlastní text</a:t>
            </a:r>
          </a:p>
          <a:p>
            <a:r>
              <a:rPr lang="cs-CZ" b="1" dirty="0" smtClean="0"/>
              <a:t>Citace, reprodukce myšlenek</a:t>
            </a:r>
          </a:p>
          <a:p>
            <a:r>
              <a:rPr lang="cs-CZ" b="1" dirty="0" smtClean="0">
                <a:solidFill>
                  <a:schemeClr val="bg2">
                    <a:lumMod val="50000"/>
                  </a:schemeClr>
                </a:solidFill>
              </a:rPr>
              <a:t>Odkaz</a:t>
            </a:r>
          </a:p>
          <a:p>
            <a:r>
              <a:rPr lang="cs-CZ" b="1" dirty="0" smtClean="0">
                <a:solidFill>
                  <a:schemeClr val="accent2">
                    <a:lumMod val="60000"/>
                    <a:lumOff val="40000"/>
                  </a:schemeClr>
                </a:solidFill>
              </a:rPr>
              <a:t>Bibliografický údaj</a:t>
            </a:r>
            <a:endParaRPr lang="cs-CZ" b="1" dirty="0">
              <a:solidFill>
                <a:schemeClr val="accent2">
                  <a:lumMod val="60000"/>
                  <a:lumOff val="40000"/>
                </a:schemeClr>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sz="quarter" idx="1"/>
          </p:nvPr>
        </p:nvSpPr>
        <p:spPr>
          <a:xfrm>
            <a:off x="0" y="260648"/>
            <a:ext cx="8784976" cy="6336704"/>
          </a:xfrm>
        </p:spPr>
        <p:txBody>
          <a:bodyPr>
            <a:normAutofit/>
          </a:bodyPr>
          <a:lstStyle/>
          <a:p>
            <a:r>
              <a:rPr lang="cs-CZ" i="1" dirty="0" smtClean="0"/>
              <a:t>K tématu mají co říci i výsledky kvantitativního výzkumu  </a:t>
            </a:r>
            <a:r>
              <a:rPr lang="cs-CZ" dirty="0" smtClean="0">
                <a:solidFill>
                  <a:schemeClr val="bg2">
                    <a:lumMod val="50000"/>
                  </a:schemeClr>
                </a:solidFill>
              </a:rPr>
              <a:t>CVVM (2001)</a:t>
            </a:r>
            <a:r>
              <a:rPr lang="cs-CZ" dirty="0" smtClean="0"/>
              <a:t>, </a:t>
            </a:r>
            <a:r>
              <a:rPr lang="cs-CZ" i="1" dirty="0" smtClean="0"/>
              <a:t>který hodnotí vztah veřejnosti k bezdomovectví z hlediska životní úrovně respondentů</a:t>
            </a:r>
            <a:r>
              <a:rPr lang="cs-CZ" dirty="0" smtClean="0"/>
              <a:t>. </a:t>
            </a:r>
            <a:r>
              <a:rPr lang="cs-CZ" b="1" dirty="0" smtClean="0"/>
              <a:t>"Mezi lidmi s velmi dobrou životní úrovní vnímalo problém jako naléhavý 7 %, se spíše dobrou 14 %, se spíše špatnou 22 % a s velmi špatnou životní úrovní 31 % respondentů" </a:t>
            </a:r>
            <a:r>
              <a:rPr lang="cs-CZ" dirty="0" smtClean="0">
                <a:solidFill>
                  <a:schemeClr val="bg2">
                    <a:lumMod val="50000"/>
                  </a:schemeClr>
                </a:solidFill>
              </a:rPr>
              <a:t>(CVVM 2001 in Kosová </a:t>
            </a:r>
            <a:r>
              <a:rPr lang="cs-CZ" dirty="0" err="1" smtClean="0">
                <a:solidFill>
                  <a:schemeClr val="bg2">
                    <a:lumMod val="50000"/>
                  </a:schemeClr>
                </a:solidFill>
              </a:rPr>
              <a:t>et</a:t>
            </a:r>
            <a:r>
              <a:rPr lang="cs-CZ" dirty="0" smtClean="0">
                <a:solidFill>
                  <a:schemeClr val="bg2">
                    <a:lumMod val="50000"/>
                  </a:schemeClr>
                </a:solidFill>
              </a:rPr>
              <a:t> </a:t>
            </a:r>
            <a:r>
              <a:rPr lang="cs-CZ" dirty="0" err="1" smtClean="0">
                <a:solidFill>
                  <a:schemeClr val="bg2">
                    <a:lumMod val="50000"/>
                  </a:schemeClr>
                </a:solidFill>
              </a:rPr>
              <a:t>al</a:t>
            </a:r>
            <a:r>
              <a:rPr lang="cs-CZ" dirty="0" smtClean="0">
                <a:solidFill>
                  <a:schemeClr val="bg2">
                    <a:lumMod val="50000"/>
                  </a:schemeClr>
                </a:solidFill>
              </a:rPr>
              <a:t>. 2004: 5)</a:t>
            </a:r>
            <a:r>
              <a:rPr lang="cs-CZ" dirty="0" smtClean="0"/>
              <a:t>. </a:t>
            </a:r>
            <a:r>
              <a:rPr lang="cs-CZ" i="1" dirty="0" smtClean="0"/>
              <a:t>Zdá se, že bezdomovectví nejvíce znepokojuje ty, pro něž představuje reálnou hrozbu</a:t>
            </a:r>
            <a:r>
              <a:rPr lang="cs-CZ" dirty="0" smtClean="0"/>
              <a:t>.</a:t>
            </a:r>
          </a:p>
          <a:p>
            <a:pPr>
              <a:buNone/>
            </a:pPr>
            <a:r>
              <a:rPr lang="cs-CZ" sz="2200" dirty="0" smtClean="0"/>
              <a:t>Použitá literatura:</a:t>
            </a:r>
          </a:p>
          <a:p>
            <a:r>
              <a:rPr lang="cs-CZ" sz="2200" dirty="0" smtClean="0">
                <a:solidFill>
                  <a:schemeClr val="accent2">
                    <a:lumMod val="60000"/>
                    <a:lumOff val="40000"/>
                  </a:schemeClr>
                </a:solidFill>
              </a:rPr>
              <a:t>CVVM/Centrum pro výzkum veřejného mínění. 2001. </a:t>
            </a:r>
            <a:r>
              <a:rPr lang="cs-CZ" sz="2200" i="1" dirty="0" smtClean="0">
                <a:solidFill>
                  <a:schemeClr val="accent2">
                    <a:lumMod val="60000"/>
                    <a:lumOff val="40000"/>
                  </a:schemeClr>
                </a:solidFill>
              </a:rPr>
              <a:t>O názorech veřejnosti na situaci bezdomovců</a:t>
            </a:r>
            <a:r>
              <a:rPr lang="cs-CZ" sz="2200" dirty="0" smtClean="0">
                <a:solidFill>
                  <a:schemeClr val="accent2">
                    <a:lumMod val="60000"/>
                    <a:lumOff val="40000"/>
                  </a:schemeClr>
                </a:solidFill>
              </a:rPr>
              <a:t>. Zpráva z výzkumu CVVM </a:t>
            </a:r>
            <a:r>
              <a:rPr lang="cs-CZ" sz="2200" dirty="0" err="1" smtClean="0">
                <a:solidFill>
                  <a:schemeClr val="accent2">
                    <a:lumMod val="60000"/>
                    <a:lumOff val="40000"/>
                  </a:schemeClr>
                </a:solidFill>
              </a:rPr>
              <a:t>SoU</a:t>
            </a:r>
            <a:r>
              <a:rPr lang="cs-CZ" sz="2200" dirty="0" smtClean="0">
                <a:solidFill>
                  <a:schemeClr val="accent2">
                    <a:lumMod val="60000"/>
                    <a:lumOff val="40000"/>
                  </a:schemeClr>
                </a:solidFill>
              </a:rPr>
              <a:t> AV ČR. Praha: </a:t>
            </a:r>
            <a:r>
              <a:rPr lang="cs-CZ" sz="2200" dirty="0" err="1" smtClean="0">
                <a:solidFill>
                  <a:schemeClr val="accent2">
                    <a:lumMod val="60000"/>
                    <a:lumOff val="40000"/>
                  </a:schemeClr>
                </a:solidFill>
              </a:rPr>
              <a:t>SoÚ</a:t>
            </a:r>
            <a:r>
              <a:rPr lang="cs-CZ" sz="2200" dirty="0" smtClean="0">
                <a:solidFill>
                  <a:schemeClr val="accent2">
                    <a:lumMod val="60000"/>
                    <a:lumOff val="40000"/>
                  </a:schemeClr>
                </a:solidFill>
              </a:rPr>
              <a:t>. </a:t>
            </a:r>
          </a:p>
          <a:p>
            <a:r>
              <a:rPr lang="cs-CZ" sz="2200" dirty="0" smtClean="0">
                <a:solidFill>
                  <a:schemeClr val="accent2">
                    <a:lumMod val="60000"/>
                    <a:lumOff val="40000"/>
                  </a:schemeClr>
                </a:solidFill>
              </a:rPr>
              <a:t>Kosová, P., Omelková, L., Sedláček, P. 2004. </a:t>
            </a:r>
            <a:r>
              <a:rPr lang="cs-CZ" sz="2200" i="1" dirty="0" smtClean="0">
                <a:solidFill>
                  <a:schemeClr val="accent2">
                    <a:lumMod val="60000"/>
                    <a:lumOff val="40000"/>
                  </a:schemeClr>
                </a:solidFill>
              </a:rPr>
              <a:t>Bezdomovectví v hlavním městě Praze</a:t>
            </a:r>
            <a:r>
              <a:rPr lang="cs-CZ" sz="2200" dirty="0" smtClean="0">
                <a:solidFill>
                  <a:schemeClr val="accent2">
                    <a:lumMod val="60000"/>
                    <a:lumOff val="40000"/>
                  </a:schemeClr>
                </a:solidFill>
              </a:rPr>
              <a:t>. Praha: Městské centrum sociálních služeb a prevence - oddělení analýz a vzdělávání</a:t>
            </a:r>
            <a:endParaRPr lang="cs-CZ" sz="2200" dirty="0">
              <a:solidFill>
                <a:schemeClr val="accent2">
                  <a:lumMod val="60000"/>
                  <a:lumOff val="40000"/>
                </a:schemeClr>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467544" y="0"/>
            <a:ext cx="8229600" cy="980728"/>
          </a:xfrm>
        </p:spPr>
        <p:txBody>
          <a:bodyPr>
            <a:normAutofit/>
          </a:bodyPr>
          <a:lstStyle/>
          <a:p>
            <a:r>
              <a:rPr lang="cs-CZ" sz="3600" b="1" dirty="0" smtClean="0"/>
              <a:t>Vypuštění části citace</a:t>
            </a:r>
            <a:endParaRPr lang="cs-CZ" sz="3600" b="1" dirty="0"/>
          </a:p>
        </p:txBody>
      </p:sp>
      <p:sp>
        <p:nvSpPr>
          <p:cNvPr id="2" name="Zástupný symbol pro obsah 1"/>
          <p:cNvSpPr>
            <a:spLocks noGrp="1"/>
          </p:cNvSpPr>
          <p:nvPr>
            <p:ph sz="quarter" idx="1"/>
          </p:nvPr>
        </p:nvSpPr>
        <p:spPr>
          <a:xfrm>
            <a:off x="467544" y="908720"/>
            <a:ext cx="8229600" cy="2448272"/>
          </a:xfrm>
        </p:spPr>
        <p:txBody>
          <a:bodyPr>
            <a:normAutofit/>
          </a:bodyPr>
          <a:lstStyle/>
          <a:p>
            <a:r>
              <a:rPr lang="cs-CZ" sz="2400" dirty="0" smtClean="0"/>
              <a:t>"bezdomovci na území hlavního města Prahy by se, dle dotázaných, měli postarat sami o sebe (85 %)" (MHMP 2008: 14).</a:t>
            </a:r>
          </a:p>
          <a:p>
            <a:r>
              <a:rPr lang="cs-CZ" sz="2400" dirty="0" smtClean="0"/>
              <a:t>"bezdomovci na území hlavního města Prahy by se (…) měli postarat sami o sebe (85 %)" (MHMP 2008: 14).</a:t>
            </a:r>
          </a:p>
          <a:p>
            <a:endParaRPr lang="cs-CZ" sz="2400" dirty="0"/>
          </a:p>
        </p:txBody>
      </p:sp>
      <p:sp>
        <p:nvSpPr>
          <p:cNvPr id="4" name="Nadpis 2"/>
          <p:cNvSpPr txBox="1">
            <a:spLocks/>
          </p:cNvSpPr>
          <p:nvPr/>
        </p:nvSpPr>
        <p:spPr>
          <a:xfrm>
            <a:off x="395536" y="3284984"/>
            <a:ext cx="8229600" cy="980728"/>
          </a:xfrm>
          <a:prstGeom prst="rect">
            <a:avLst/>
          </a:prstGeom>
        </p:spPr>
        <p:txBody>
          <a:bodyPr bIns="91440" anchor="b" anchorCtr="0">
            <a:normAutofit/>
          </a:bodyPr>
          <a:lstStyle/>
          <a:p>
            <a:pPr marL="0" marR="0" lvl="0" indent="0" defTabSz="914400" fontAlgn="auto">
              <a:lnSpc>
                <a:spcPct val="100000"/>
              </a:lnSpc>
              <a:spcBef>
                <a:spcPct val="0"/>
              </a:spcBef>
              <a:spcAft>
                <a:spcPts val="0"/>
              </a:spcAft>
              <a:buClrTx/>
              <a:buSzTx/>
              <a:tabLst/>
              <a:defRPr/>
            </a:pPr>
            <a:r>
              <a:rPr lang="cs-CZ" sz="3600" b="1" dirty="0" smtClean="0">
                <a:solidFill>
                  <a:schemeClr val="tx2"/>
                </a:solidFill>
                <a:latin typeface="+mj-lt"/>
                <a:ea typeface="+mj-ea"/>
                <a:cs typeface="+mj-cs"/>
              </a:rPr>
              <a:t>Citace/popisek grafu, obrázku</a:t>
            </a:r>
            <a:endParaRPr lang="cs-CZ" sz="3600" b="1" dirty="0">
              <a:solidFill>
                <a:schemeClr val="tx2"/>
              </a:solidFill>
              <a:latin typeface="+mj-lt"/>
              <a:ea typeface="+mj-ea"/>
              <a:cs typeface="+mj-cs"/>
            </a:endParaRPr>
          </a:p>
        </p:txBody>
      </p:sp>
      <p:sp>
        <p:nvSpPr>
          <p:cNvPr id="5" name="Zástupný symbol pro obsah 1"/>
          <p:cNvSpPr txBox="1">
            <a:spLocks/>
          </p:cNvSpPr>
          <p:nvPr/>
        </p:nvSpPr>
        <p:spPr>
          <a:xfrm>
            <a:off x="539552" y="4293096"/>
            <a:ext cx="8229600" cy="2232248"/>
          </a:xfrm>
          <a:prstGeom prst="rect">
            <a:avLst/>
          </a:prstGeom>
        </p:spPr>
        <p:txBody>
          <a:bodyPr vert="horz">
            <a:normAutofit/>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cs-CZ" sz="2400" b="0" i="0" u="none" strike="noStrike" kern="1200" cap="none" spc="0" normalizeH="0" baseline="0" noProof="0" dirty="0" smtClean="0">
                <a:ln>
                  <a:noFill/>
                </a:ln>
                <a:solidFill>
                  <a:schemeClr val="tx1"/>
                </a:solidFill>
                <a:effectLst/>
                <a:uLnTx/>
                <a:uFillTx/>
                <a:latin typeface="+mn-lt"/>
                <a:ea typeface="+mn-ea"/>
                <a:cs typeface="+mn-cs"/>
              </a:rPr>
              <a:t>Zdroj:</a:t>
            </a:r>
            <a:r>
              <a:rPr kumimoji="0" lang="cs-CZ" sz="2400" b="0" i="0" u="none" strike="noStrike" kern="1200" cap="none" spc="0" normalizeH="0" noProof="0" dirty="0" smtClean="0">
                <a:ln>
                  <a:noFill/>
                </a:ln>
                <a:solidFill>
                  <a:schemeClr val="tx1"/>
                </a:solidFill>
                <a:effectLst/>
                <a:uLnTx/>
                <a:uFillTx/>
                <a:latin typeface="+mn-lt"/>
                <a:ea typeface="+mn-ea"/>
                <a:cs typeface="+mn-cs"/>
              </a:rPr>
              <a:t> Výzkum </a:t>
            </a:r>
            <a:r>
              <a:rPr kumimoji="0" lang="cs-CZ" sz="2400" b="0" i="0" u="none" strike="noStrike" kern="1200" cap="none" spc="0" normalizeH="0" noProof="0" dirty="0" err="1" smtClean="0">
                <a:ln>
                  <a:noFill/>
                </a:ln>
                <a:solidFill>
                  <a:schemeClr val="tx1"/>
                </a:solidFill>
                <a:effectLst/>
                <a:uLnTx/>
                <a:uFillTx/>
                <a:latin typeface="+mn-lt"/>
                <a:ea typeface="+mn-ea"/>
                <a:cs typeface="+mn-cs"/>
              </a:rPr>
              <a:t>kompliance</a:t>
            </a:r>
            <a:r>
              <a:rPr kumimoji="0" lang="cs-CZ" sz="2400" b="0" i="0" u="none" strike="noStrike" kern="1200" cap="none" spc="0" normalizeH="0" noProof="0" dirty="0" smtClean="0">
                <a:ln>
                  <a:noFill/>
                </a:ln>
                <a:solidFill>
                  <a:schemeClr val="tx1"/>
                </a:solidFill>
                <a:effectLst/>
                <a:uLnTx/>
                <a:uFillTx/>
                <a:latin typeface="+mn-lt"/>
                <a:ea typeface="+mn-ea"/>
                <a:cs typeface="+mn-cs"/>
              </a:rPr>
              <a:t> pacientů, 2013.</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lang="cs-CZ" sz="2400" baseline="0" dirty="0" smtClean="0"/>
              <a:t>Zdroj:</a:t>
            </a:r>
            <a:r>
              <a:rPr lang="cs-CZ" sz="2400" dirty="0" smtClean="0"/>
              <a:t> CVVM 2013, zvýraznění autorka.</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cs-CZ" sz="2400" b="0" i="0" u="none" strike="noStrike" kern="1200" cap="none" spc="0" normalizeH="0" baseline="0" noProof="0" dirty="0" smtClean="0">
                <a:ln>
                  <a:noFill/>
                </a:ln>
                <a:solidFill>
                  <a:schemeClr val="tx1"/>
                </a:solidFill>
                <a:effectLst/>
                <a:uLnTx/>
                <a:uFillTx/>
                <a:latin typeface="+mn-lt"/>
                <a:ea typeface="+mn-ea"/>
                <a:cs typeface="+mn-cs"/>
              </a:rPr>
              <a:t>Zdroj:</a:t>
            </a:r>
            <a:r>
              <a:rPr kumimoji="0" lang="cs-CZ" sz="2400" b="0" i="0" u="none" strike="noStrike" kern="1200" cap="none" spc="0" normalizeH="0" noProof="0" dirty="0" smtClean="0">
                <a:ln>
                  <a:noFill/>
                </a:ln>
                <a:solidFill>
                  <a:schemeClr val="tx1"/>
                </a:solidFill>
                <a:effectLst/>
                <a:uLnTx/>
                <a:uFillTx/>
                <a:latin typeface="+mn-lt"/>
                <a:ea typeface="+mn-ea"/>
                <a:cs typeface="+mn-cs"/>
              </a:rPr>
              <a:t> </a:t>
            </a:r>
            <a:r>
              <a:rPr kumimoji="0" lang="cs-CZ" sz="2400" b="0" i="0" u="none" strike="noStrike" kern="1200" cap="none" spc="0" normalizeH="0" noProof="0" dirty="0" err="1" smtClean="0">
                <a:ln>
                  <a:noFill/>
                </a:ln>
                <a:solidFill>
                  <a:schemeClr val="tx1"/>
                </a:solidFill>
                <a:effectLst/>
                <a:uLnTx/>
                <a:uFillTx/>
                <a:latin typeface="+mn-lt"/>
                <a:ea typeface="+mn-ea"/>
                <a:cs typeface="+mn-cs"/>
              </a:rPr>
              <a:t>Bedrnová</a:t>
            </a:r>
            <a:r>
              <a:rPr kumimoji="0" lang="cs-CZ" sz="2400" b="0" i="0" u="none" strike="noStrike" kern="1200" cap="none" spc="0" normalizeH="0" noProof="0" dirty="0" smtClean="0">
                <a:ln>
                  <a:noFill/>
                </a:ln>
                <a:solidFill>
                  <a:schemeClr val="tx1"/>
                </a:solidFill>
                <a:effectLst/>
                <a:uLnTx/>
                <a:uFillTx/>
                <a:latin typeface="+mn-lt"/>
                <a:ea typeface="+mn-ea"/>
                <a:cs typeface="+mn-cs"/>
              </a:rPr>
              <a:t>, Nový 2000, grafické zpracování autor.</a:t>
            </a:r>
            <a:endParaRPr kumimoji="0" lang="cs-CZ"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914400" y="-27384"/>
            <a:ext cx="7772400" cy="1143000"/>
          </a:xfrm>
        </p:spPr>
        <p:txBody>
          <a:bodyPr bIns="91440" anchor="b" anchorCtr="0">
            <a:normAutofit/>
          </a:bodyPr>
          <a:lstStyle/>
          <a:p>
            <a:r>
              <a:rPr lang="cs-CZ" sz="3600" b="1" dirty="0" smtClean="0"/>
              <a:t>Samostatná publikace (kniha)</a:t>
            </a:r>
            <a:endParaRPr lang="cs-CZ" sz="3600" b="1" dirty="0"/>
          </a:p>
        </p:txBody>
      </p:sp>
      <p:sp>
        <p:nvSpPr>
          <p:cNvPr id="2" name="Zástupný symbol pro obsah 1"/>
          <p:cNvSpPr>
            <a:spLocks noGrp="1"/>
          </p:cNvSpPr>
          <p:nvPr>
            <p:ph sz="quarter" idx="1"/>
          </p:nvPr>
        </p:nvSpPr>
        <p:spPr>
          <a:xfrm>
            <a:off x="457200" y="1268760"/>
            <a:ext cx="8229600" cy="5400600"/>
          </a:xfrm>
        </p:spPr>
        <p:txBody>
          <a:bodyPr>
            <a:normAutofit fontScale="92500" lnSpcReduction="10000"/>
          </a:bodyPr>
          <a:lstStyle/>
          <a:p>
            <a:pPr>
              <a:buNone/>
            </a:pPr>
            <a:r>
              <a:rPr lang="cs-CZ" b="1" dirty="0" smtClean="0"/>
              <a:t>Příjmení autora, Křestní jméno. Rok vydání. </a:t>
            </a:r>
            <a:r>
              <a:rPr lang="cs-CZ" b="1" i="1" dirty="0" smtClean="0"/>
              <a:t>Název</a:t>
            </a:r>
            <a:r>
              <a:rPr lang="cs-CZ" b="1" dirty="0" smtClean="0"/>
              <a:t>. Místo vydání: Název nakladatelství. </a:t>
            </a:r>
            <a:endParaRPr lang="cs-CZ" dirty="0" smtClean="0"/>
          </a:p>
          <a:p>
            <a:pPr>
              <a:buNone/>
            </a:pPr>
            <a:r>
              <a:rPr lang="cs-CZ" b="1" dirty="0" smtClean="0"/>
              <a:t> </a:t>
            </a:r>
            <a:endParaRPr lang="cs-CZ" dirty="0" smtClean="0"/>
          </a:p>
          <a:p>
            <a:pPr>
              <a:buNone/>
            </a:pPr>
            <a:r>
              <a:rPr lang="cs-CZ" dirty="0" err="1" smtClean="0"/>
              <a:t>Müller</a:t>
            </a:r>
            <a:r>
              <a:rPr lang="cs-CZ" dirty="0" smtClean="0"/>
              <a:t>, Karel. 2002. </a:t>
            </a:r>
            <a:r>
              <a:rPr lang="cs-CZ" i="1" dirty="0" smtClean="0"/>
              <a:t>Češi a občanská společnost. Pojem, problémy, východiska</a:t>
            </a:r>
            <a:r>
              <a:rPr lang="cs-CZ" dirty="0" smtClean="0"/>
              <a:t>. Praha: Triton.</a:t>
            </a:r>
          </a:p>
          <a:p>
            <a:pPr>
              <a:buNone/>
            </a:pPr>
            <a:r>
              <a:rPr lang="cs-CZ" dirty="0" smtClean="0"/>
              <a:t>(</a:t>
            </a:r>
            <a:r>
              <a:rPr lang="cs-CZ" dirty="0" err="1" smtClean="0"/>
              <a:t>Müller</a:t>
            </a:r>
            <a:r>
              <a:rPr lang="cs-CZ" dirty="0" smtClean="0"/>
              <a:t>, 2002)</a:t>
            </a:r>
          </a:p>
          <a:p>
            <a:pPr>
              <a:buNone/>
            </a:pPr>
            <a:endParaRPr lang="cs-CZ" dirty="0" smtClean="0"/>
          </a:p>
          <a:p>
            <a:pPr>
              <a:buNone/>
            </a:pPr>
            <a:r>
              <a:rPr lang="cs-CZ" dirty="0" err="1" smtClean="0"/>
              <a:t>Müller</a:t>
            </a:r>
            <a:r>
              <a:rPr lang="cs-CZ" dirty="0" smtClean="0"/>
              <a:t>, Karel. 2002. </a:t>
            </a:r>
            <a:r>
              <a:rPr lang="cs-CZ" i="1" dirty="0" smtClean="0"/>
              <a:t>Češi a občanská společnost. Pojem, problémy, východiska</a:t>
            </a:r>
            <a:r>
              <a:rPr lang="cs-CZ" dirty="0" smtClean="0"/>
              <a:t>. 2. vydání. Praha: Triton.</a:t>
            </a:r>
          </a:p>
          <a:p>
            <a:pPr>
              <a:buNone/>
            </a:pPr>
            <a:endParaRPr lang="cs-CZ" dirty="0" smtClean="0"/>
          </a:p>
          <a:p>
            <a:pPr>
              <a:buNone/>
            </a:pPr>
            <a:r>
              <a:rPr lang="en-US" dirty="0" smtClean="0"/>
              <a:t>GOFFMAN, Erving. [1974] 1986. </a:t>
            </a:r>
            <a:r>
              <a:rPr lang="en-US" i="1" dirty="0" smtClean="0"/>
              <a:t>Frame analysis: An essay on the organization of experience. New York:</a:t>
            </a:r>
            <a:r>
              <a:rPr lang="cs-CZ" i="1" dirty="0" smtClean="0"/>
              <a:t> </a:t>
            </a:r>
            <a:r>
              <a:rPr lang="cs-CZ" dirty="0" err="1" smtClean="0"/>
              <a:t>Harper</a:t>
            </a:r>
            <a:r>
              <a:rPr lang="cs-CZ" dirty="0" smtClean="0"/>
              <a:t> &amp; </a:t>
            </a:r>
            <a:r>
              <a:rPr lang="cs-CZ" dirty="0" err="1" smtClean="0"/>
              <a:t>Row</a:t>
            </a:r>
            <a:r>
              <a:rPr lang="cs-CZ" dirty="0" smtClean="0"/>
              <a:t>.</a:t>
            </a:r>
          </a:p>
          <a:p>
            <a:pPr>
              <a:buNone/>
            </a:pPr>
            <a:r>
              <a:rPr lang="cs-CZ" dirty="0" smtClean="0"/>
              <a:t>(</a:t>
            </a:r>
            <a:r>
              <a:rPr lang="cs-CZ" dirty="0" err="1" smtClean="0"/>
              <a:t>Goffman</a:t>
            </a:r>
            <a:r>
              <a:rPr lang="cs-CZ" dirty="0" smtClean="0"/>
              <a:t>, </a:t>
            </a:r>
            <a:r>
              <a:rPr lang="en-US" dirty="0" smtClean="0"/>
              <a:t>[1974] 1986</a:t>
            </a:r>
            <a:r>
              <a:rPr lang="cs-CZ" dirty="0" smtClean="0"/>
              <a:t>)</a:t>
            </a:r>
          </a:p>
          <a:p>
            <a:endParaRPr lang="cs-CZ"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bIns="91440" anchor="b" anchorCtr="0">
            <a:normAutofit/>
          </a:bodyPr>
          <a:lstStyle/>
          <a:p>
            <a:r>
              <a:rPr lang="cs-CZ" b="1" dirty="0" smtClean="0"/>
              <a:t>Elektronické zdroje UK</a:t>
            </a:r>
          </a:p>
        </p:txBody>
      </p:sp>
      <p:sp>
        <p:nvSpPr>
          <p:cNvPr id="2" name="Zástupný symbol pro obsah 1"/>
          <p:cNvSpPr>
            <a:spLocks noGrp="1"/>
          </p:cNvSpPr>
          <p:nvPr>
            <p:ph sz="quarter" idx="1"/>
          </p:nvPr>
        </p:nvSpPr>
        <p:spPr>
          <a:xfrm>
            <a:off x="457200" y="1628800"/>
            <a:ext cx="8229600" cy="4896544"/>
          </a:xfrm>
        </p:spPr>
        <p:txBody>
          <a:bodyPr>
            <a:normAutofit/>
          </a:bodyPr>
          <a:lstStyle/>
          <a:p>
            <a:pPr>
              <a:buNone/>
            </a:pPr>
            <a:r>
              <a:rPr lang="cs-CZ" b="1" dirty="0" smtClean="0"/>
              <a:t>Knihovna společenských věd T.G. Masaryka v Jinonicích</a:t>
            </a:r>
          </a:p>
          <a:p>
            <a:r>
              <a:rPr lang="cs-CZ" dirty="0" smtClean="0"/>
              <a:t>http://knihovna.</a:t>
            </a:r>
            <a:r>
              <a:rPr lang="cs-CZ" dirty="0" err="1" smtClean="0"/>
              <a:t>jinonice.cuni.cz</a:t>
            </a:r>
            <a:r>
              <a:rPr lang="cs-CZ" dirty="0" smtClean="0"/>
              <a:t>/</a:t>
            </a:r>
          </a:p>
          <a:p>
            <a:r>
              <a:rPr lang="cs-CZ" dirty="0" smtClean="0"/>
              <a:t>Centrální katalog UK v Praze, </a:t>
            </a:r>
          </a:p>
          <a:p>
            <a:r>
              <a:rPr lang="cs-CZ" dirty="0" smtClean="0"/>
              <a:t>Elektronické zdroje UK</a:t>
            </a:r>
          </a:p>
          <a:p>
            <a:r>
              <a:rPr lang="cs-CZ" dirty="0" smtClean="0"/>
              <a:t>Kvalifikační a závěrečné práce</a:t>
            </a:r>
          </a:p>
          <a:p>
            <a:r>
              <a:rPr lang="cs-CZ" dirty="0" smtClean="0"/>
              <a:t>PEZ </a:t>
            </a:r>
            <a:r>
              <a:rPr lang="cs-CZ" dirty="0" smtClean="0">
                <a:hlinkClick r:id="rId3"/>
              </a:rPr>
              <a:t>http://pez.cuni.cz/</a:t>
            </a:r>
            <a:r>
              <a:rPr lang="cs-CZ" dirty="0" smtClean="0"/>
              <a:t> </a:t>
            </a:r>
          </a:p>
          <a:p>
            <a:r>
              <a:rPr lang="cs-CZ" dirty="0" err="1" smtClean="0"/>
              <a:t>ebrary</a:t>
            </a:r>
            <a:endParaRPr lang="cs-CZ" dirty="0"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bIns="91440" anchor="b" anchorCtr="0">
            <a:normAutofit fontScale="90000"/>
          </a:bodyPr>
          <a:lstStyle/>
          <a:p>
            <a:r>
              <a:rPr lang="cs-CZ" sz="3600" b="1" dirty="0" smtClean="0"/>
              <a:t>Bakalářské, diplomové, disertační nebo jiné práce</a:t>
            </a:r>
            <a:endParaRPr lang="cs-CZ" sz="3600" b="1" dirty="0"/>
          </a:p>
        </p:txBody>
      </p:sp>
      <p:sp>
        <p:nvSpPr>
          <p:cNvPr id="2" name="Zástupný symbol pro obsah 1"/>
          <p:cNvSpPr>
            <a:spLocks noGrp="1"/>
          </p:cNvSpPr>
          <p:nvPr>
            <p:ph sz="quarter" idx="1"/>
          </p:nvPr>
        </p:nvSpPr>
        <p:spPr/>
        <p:txBody>
          <a:bodyPr/>
          <a:lstStyle/>
          <a:p>
            <a:pPr>
              <a:buNone/>
            </a:pPr>
            <a:r>
              <a:rPr lang="cs-CZ" dirty="0" smtClean="0"/>
              <a:t> </a:t>
            </a:r>
          </a:p>
          <a:p>
            <a:pPr>
              <a:buNone/>
            </a:pPr>
            <a:r>
              <a:rPr lang="cs-CZ" dirty="0" err="1" smtClean="0"/>
              <a:t>Trambová</a:t>
            </a:r>
            <a:r>
              <a:rPr lang="cs-CZ" dirty="0" smtClean="0"/>
              <a:t>, Lenka. 2004. </a:t>
            </a:r>
            <a:r>
              <a:rPr lang="cs-CZ" i="1" dirty="0" smtClean="0"/>
              <a:t>Grantový cyklus ve statutech českých nadací</a:t>
            </a:r>
            <a:r>
              <a:rPr lang="cs-CZ" dirty="0" smtClean="0"/>
              <a:t>. Nepublikovaná diplomová práce. Praha: FHS UK. Vedoucí diplomové práce XXX.</a:t>
            </a:r>
          </a:p>
          <a:p>
            <a:pPr>
              <a:buNone/>
            </a:pPr>
            <a:r>
              <a:rPr lang="cs-CZ" dirty="0" smtClean="0"/>
              <a:t>(</a:t>
            </a:r>
            <a:r>
              <a:rPr lang="cs-CZ" dirty="0" err="1" smtClean="0"/>
              <a:t>Trambová</a:t>
            </a:r>
            <a:r>
              <a:rPr lang="cs-CZ" dirty="0" smtClean="0"/>
              <a:t>, 2004)</a:t>
            </a:r>
          </a:p>
          <a:p>
            <a:endParaRPr lang="cs-CZ"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914400" y="116632"/>
            <a:ext cx="7772400" cy="1143000"/>
          </a:xfrm>
        </p:spPr>
        <p:txBody>
          <a:bodyPr bIns="91440" anchor="b" anchorCtr="0">
            <a:normAutofit/>
          </a:bodyPr>
          <a:lstStyle/>
          <a:p>
            <a:r>
              <a:rPr lang="cs-CZ" sz="3600" b="1" dirty="0" smtClean="0"/>
              <a:t>Publikace více autorů</a:t>
            </a:r>
            <a:endParaRPr lang="cs-CZ" sz="3600" b="1" dirty="0"/>
          </a:p>
        </p:txBody>
      </p:sp>
      <p:sp>
        <p:nvSpPr>
          <p:cNvPr id="2" name="Zástupný symbol pro obsah 1"/>
          <p:cNvSpPr>
            <a:spLocks noGrp="1"/>
          </p:cNvSpPr>
          <p:nvPr>
            <p:ph sz="quarter" idx="1"/>
          </p:nvPr>
        </p:nvSpPr>
        <p:spPr/>
        <p:txBody>
          <a:bodyPr>
            <a:normAutofit/>
          </a:bodyPr>
          <a:lstStyle/>
          <a:p>
            <a:pPr>
              <a:buNone/>
            </a:pPr>
            <a:r>
              <a:rPr lang="cs-CZ" dirty="0" smtClean="0"/>
              <a:t>Dohnalová, Marie, Jaroslav Malina, Karel </a:t>
            </a:r>
            <a:r>
              <a:rPr lang="cs-CZ" dirty="0" err="1" smtClean="0"/>
              <a:t>Müller</a:t>
            </a:r>
            <a:r>
              <a:rPr lang="cs-CZ" dirty="0" smtClean="0"/>
              <a:t>. 2003. </a:t>
            </a:r>
            <a:r>
              <a:rPr lang="cs-CZ" i="1" dirty="0" smtClean="0"/>
              <a:t>Občanská společnost: Minulost – současnost – budoucnost</a:t>
            </a:r>
            <a:r>
              <a:rPr lang="cs-CZ" dirty="0" smtClean="0"/>
              <a:t>. Brno: Nadace </a:t>
            </a:r>
            <a:r>
              <a:rPr lang="cs-CZ" dirty="0" err="1" smtClean="0"/>
              <a:t>Universitas</a:t>
            </a:r>
            <a:r>
              <a:rPr lang="cs-CZ" dirty="0" smtClean="0"/>
              <a:t> </a:t>
            </a:r>
            <a:r>
              <a:rPr lang="cs-CZ" dirty="0" err="1" smtClean="0"/>
              <a:t>Masarykiana</a:t>
            </a:r>
            <a:r>
              <a:rPr lang="cs-CZ" dirty="0" smtClean="0"/>
              <a:t>. </a:t>
            </a:r>
            <a:endParaRPr lang="cs-CZ" b="1" dirty="0" smtClean="0"/>
          </a:p>
          <a:p>
            <a:pPr>
              <a:buNone/>
            </a:pPr>
            <a:r>
              <a:rPr lang="cs-CZ" dirty="0" smtClean="0"/>
              <a:t>(Dohnalová, Malina, </a:t>
            </a:r>
            <a:r>
              <a:rPr lang="cs-CZ" dirty="0" err="1" smtClean="0"/>
              <a:t>Müller</a:t>
            </a:r>
            <a:r>
              <a:rPr lang="cs-CZ" dirty="0" smtClean="0"/>
              <a:t>,</a:t>
            </a:r>
            <a:r>
              <a:rPr lang="cs-CZ" b="1" dirty="0" smtClean="0"/>
              <a:t> </a:t>
            </a:r>
            <a:r>
              <a:rPr lang="cs-CZ" dirty="0" smtClean="0"/>
              <a:t>2003)</a:t>
            </a:r>
          </a:p>
          <a:p>
            <a:pPr>
              <a:buNone/>
            </a:pPr>
            <a:endParaRPr lang="cs-CZ"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914400" y="116632"/>
            <a:ext cx="7772400" cy="1143000"/>
          </a:xfrm>
        </p:spPr>
        <p:txBody>
          <a:bodyPr bIns="91440" anchor="b" anchorCtr="0">
            <a:normAutofit/>
          </a:bodyPr>
          <a:lstStyle/>
          <a:p>
            <a:r>
              <a:rPr lang="cs-CZ" sz="3600" b="1" dirty="0" smtClean="0"/>
              <a:t>Hlavní autor a spoluautoři</a:t>
            </a:r>
            <a:endParaRPr lang="cs-CZ" sz="3600" b="1" dirty="0"/>
          </a:p>
        </p:txBody>
      </p:sp>
      <p:sp>
        <p:nvSpPr>
          <p:cNvPr id="2" name="Zástupný symbol pro obsah 1"/>
          <p:cNvSpPr>
            <a:spLocks noGrp="1"/>
          </p:cNvSpPr>
          <p:nvPr>
            <p:ph sz="quarter" idx="1"/>
          </p:nvPr>
        </p:nvSpPr>
        <p:spPr>
          <a:xfrm>
            <a:off x="457200" y="1481328"/>
            <a:ext cx="8229600" cy="5188032"/>
          </a:xfrm>
        </p:spPr>
        <p:txBody>
          <a:bodyPr>
            <a:normAutofit fontScale="92500" lnSpcReduction="10000"/>
          </a:bodyPr>
          <a:lstStyle/>
          <a:p>
            <a:pPr>
              <a:buNone/>
            </a:pPr>
            <a:r>
              <a:rPr lang="cs-CZ" dirty="0" err="1" smtClean="0"/>
              <a:t>Rektořík</a:t>
            </a:r>
            <a:r>
              <a:rPr lang="cs-CZ" dirty="0" smtClean="0"/>
              <a:t>, Jaroslav a kol. 2001. </a:t>
            </a:r>
            <a:r>
              <a:rPr lang="cs-CZ" i="1" dirty="0" smtClean="0"/>
              <a:t>Organizace neziskového sektoru</a:t>
            </a:r>
            <a:r>
              <a:rPr lang="cs-CZ" dirty="0" smtClean="0"/>
              <a:t>. Praha: </a:t>
            </a:r>
            <a:r>
              <a:rPr lang="cs-CZ" dirty="0" err="1" smtClean="0"/>
              <a:t>Ekopress</a:t>
            </a:r>
            <a:r>
              <a:rPr lang="cs-CZ" dirty="0" smtClean="0"/>
              <a:t>.</a:t>
            </a:r>
          </a:p>
          <a:p>
            <a:pPr>
              <a:buNone/>
            </a:pPr>
            <a:r>
              <a:rPr lang="cs-CZ" dirty="0" smtClean="0"/>
              <a:t>(</a:t>
            </a:r>
            <a:r>
              <a:rPr lang="cs-CZ" dirty="0" err="1" smtClean="0"/>
              <a:t>Rektořík</a:t>
            </a:r>
            <a:r>
              <a:rPr lang="cs-CZ" dirty="0" smtClean="0"/>
              <a:t> a kol., 2001)</a:t>
            </a:r>
          </a:p>
          <a:p>
            <a:pPr>
              <a:buNone/>
            </a:pPr>
            <a:r>
              <a:rPr lang="cs-CZ" dirty="0" smtClean="0"/>
              <a:t> </a:t>
            </a:r>
          </a:p>
          <a:p>
            <a:pPr>
              <a:buNone/>
            </a:pPr>
            <a:r>
              <a:rPr lang="cs-CZ" dirty="0" err="1" smtClean="0"/>
              <a:t>Salamon</a:t>
            </a:r>
            <a:r>
              <a:rPr lang="cs-CZ" dirty="0" smtClean="0"/>
              <a:t>, </a:t>
            </a:r>
            <a:r>
              <a:rPr lang="cs-CZ" dirty="0" err="1" smtClean="0"/>
              <a:t>Lester</a:t>
            </a:r>
            <a:r>
              <a:rPr lang="cs-CZ" dirty="0" smtClean="0"/>
              <a:t> M., </a:t>
            </a:r>
            <a:r>
              <a:rPr lang="cs-CZ" dirty="0" err="1" smtClean="0"/>
              <a:t>Helmut</a:t>
            </a:r>
            <a:r>
              <a:rPr lang="cs-CZ" dirty="0" smtClean="0"/>
              <a:t> K. </a:t>
            </a:r>
            <a:r>
              <a:rPr lang="cs-CZ" dirty="0" err="1" smtClean="0"/>
              <a:t>Anheier</a:t>
            </a:r>
            <a:r>
              <a:rPr lang="cs-CZ" dirty="0" smtClean="0"/>
              <a:t> </a:t>
            </a:r>
            <a:r>
              <a:rPr lang="cs-CZ" dirty="0" err="1" smtClean="0"/>
              <a:t>et</a:t>
            </a:r>
            <a:r>
              <a:rPr lang="cs-CZ" dirty="0" smtClean="0"/>
              <a:t> </a:t>
            </a:r>
            <a:r>
              <a:rPr lang="cs-CZ" dirty="0" err="1" smtClean="0"/>
              <a:t>al</a:t>
            </a:r>
            <a:r>
              <a:rPr lang="cs-CZ" dirty="0" smtClean="0"/>
              <a:t>. 1999. </a:t>
            </a:r>
            <a:r>
              <a:rPr lang="cs-CZ" i="1" dirty="0" smtClean="0"/>
              <a:t>Nástup neziskového sektoru</a:t>
            </a:r>
            <a:r>
              <a:rPr lang="cs-CZ" dirty="0" smtClean="0"/>
              <a:t>. Praha: AGNES.</a:t>
            </a:r>
          </a:p>
          <a:p>
            <a:pPr>
              <a:buNone/>
            </a:pPr>
            <a:r>
              <a:rPr lang="cs-CZ" dirty="0" smtClean="0"/>
              <a:t>(</a:t>
            </a:r>
            <a:r>
              <a:rPr lang="cs-CZ" dirty="0" err="1" smtClean="0"/>
              <a:t>Salamon</a:t>
            </a:r>
            <a:r>
              <a:rPr lang="cs-CZ" dirty="0" smtClean="0"/>
              <a:t>, </a:t>
            </a:r>
            <a:r>
              <a:rPr lang="cs-CZ" dirty="0" err="1" smtClean="0"/>
              <a:t>Anheier</a:t>
            </a:r>
            <a:r>
              <a:rPr lang="cs-CZ" dirty="0" smtClean="0"/>
              <a:t> </a:t>
            </a:r>
            <a:r>
              <a:rPr lang="cs-CZ" dirty="0" err="1" smtClean="0"/>
              <a:t>et</a:t>
            </a:r>
            <a:r>
              <a:rPr lang="cs-CZ" dirty="0" smtClean="0"/>
              <a:t> </a:t>
            </a:r>
            <a:r>
              <a:rPr lang="cs-CZ" dirty="0" err="1" smtClean="0"/>
              <a:t>al</a:t>
            </a:r>
            <a:r>
              <a:rPr lang="cs-CZ" dirty="0" smtClean="0"/>
              <a:t>., 1999)</a:t>
            </a:r>
          </a:p>
          <a:p>
            <a:pPr>
              <a:buNone/>
            </a:pPr>
            <a:endParaRPr lang="cs-CZ" dirty="0" smtClean="0"/>
          </a:p>
          <a:p>
            <a:pPr>
              <a:buNone/>
            </a:pPr>
            <a:r>
              <a:rPr lang="cs-CZ" dirty="0" err="1" smtClean="0"/>
              <a:t>Háva</a:t>
            </a:r>
            <a:r>
              <a:rPr lang="cs-CZ" dirty="0" smtClean="0"/>
              <a:t>, Petr, </a:t>
            </a:r>
            <a:r>
              <a:rPr lang="cs-CZ" dirty="0" err="1" smtClean="0"/>
              <a:t>Rochdi</a:t>
            </a:r>
            <a:r>
              <a:rPr lang="cs-CZ" dirty="0" smtClean="0"/>
              <a:t> </a:t>
            </a:r>
            <a:r>
              <a:rPr lang="cs-CZ" dirty="0" err="1" smtClean="0"/>
              <a:t>Goulli</a:t>
            </a:r>
            <a:r>
              <a:rPr lang="cs-CZ" dirty="0" smtClean="0"/>
              <a:t>, Lenka </a:t>
            </a:r>
            <a:r>
              <a:rPr lang="cs-CZ" dirty="0" err="1" smtClean="0"/>
              <a:t>Krákorová</a:t>
            </a:r>
            <a:r>
              <a:rPr lang="cs-CZ" dirty="0" smtClean="0"/>
              <a:t>, Lenka Pasovská, Alexandr </a:t>
            </a:r>
            <a:r>
              <a:rPr lang="cs-CZ" dirty="0" err="1" smtClean="0"/>
              <a:t>Stožický</a:t>
            </a:r>
            <a:r>
              <a:rPr lang="cs-CZ" dirty="0" smtClean="0"/>
              <a:t>, Olga Vyskočilová. 2003. </a:t>
            </a:r>
            <a:r>
              <a:rPr lang="cs-CZ" i="1" dirty="0" smtClean="0"/>
              <a:t>Problémy hospodaření okresních nemocnic</a:t>
            </a:r>
            <a:r>
              <a:rPr lang="cs-CZ" dirty="0" smtClean="0"/>
              <a:t>. Kostelec nad Černými Lesy: IZPE. </a:t>
            </a:r>
          </a:p>
          <a:p>
            <a:pPr>
              <a:buNone/>
            </a:pPr>
            <a:r>
              <a:rPr lang="cs-CZ" dirty="0" smtClean="0"/>
              <a:t>(</a:t>
            </a:r>
            <a:r>
              <a:rPr lang="cs-CZ" dirty="0" err="1" smtClean="0"/>
              <a:t>Háva</a:t>
            </a:r>
            <a:r>
              <a:rPr lang="cs-CZ" dirty="0" smtClean="0"/>
              <a:t> </a:t>
            </a:r>
            <a:r>
              <a:rPr lang="cs-CZ" dirty="0" err="1" smtClean="0"/>
              <a:t>et</a:t>
            </a:r>
            <a:r>
              <a:rPr lang="cs-CZ" dirty="0" smtClean="0"/>
              <a:t> </a:t>
            </a:r>
            <a:r>
              <a:rPr lang="cs-CZ" dirty="0" err="1" smtClean="0"/>
              <a:t>al</a:t>
            </a:r>
            <a:r>
              <a:rPr lang="cs-CZ" dirty="0" smtClean="0"/>
              <a:t>., 2003)</a:t>
            </a:r>
          </a:p>
          <a:p>
            <a:pPr>
              <a:buNone/>
            </a:pPr>
            <a:endParaRPr lang="cs-CZ"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914400" y="116632"/>
            <a:ext cx="7772400" cy="1143000"/>
          </a:xfrm>
        </p:spPr>
        <p:txBody>
          <a:bodyPr bIns="91440" anchor="b" anchorCtr="0">
            <a:normAutofit/>
          </a:bodyPr>
          <a:lstStyle/>
          <a:p>
            <a:r>
              <a:rPr lang="cs-CZ" sz="3600" b="1" dirty="0" smtClean="0"/>
              <a:t>Institucionální autorství</a:t>
            </a:r>
            <a:endParaRPr lang="cs-CZ" sz="3600" b="1" dirty="0"/>
          </a:p>
        </p:txBody>
      </p:sp>
      <p:sp>
        <p:nvSpPr>
          <p:cNvPr id="2" name="Zástupný symbol pro obsah 1"/>
          <p:cNvSpPr>
            <a:spLocks noGrp="1"/>
          </p:cNvSpPr>
          <p:nvPr>
            <p:ph sz="quarter" idx="1"/>
          </p:nvPr>
        </p:nvSpPr>
        <p:spPr>
          <a:xfrm>
            <a:off x="457200" y="1268760"/>
            <a:ext cx="8229600" cy="5328592"/>
          </a:xfrm>
        </p:spPr>
        <p:txBody>
          <a:bodyPr>
            <a:normAutofit fontScale="92500" lnSpcReduction="10000"/>
          </a:bodyPr>
          <a:lstStyle/>
          <a:p>
            <a:pPr>
              <a:buNone/>
            </a:pPr>
            <a:r>
              <a:rPr lang="cs-CZ" dirty="0" err="1" smtClean="0"/>
              <a:t>European</a:t>
            </a:r>
            <a:r>
              <a:rPr lang="cs-CZ" dirty="0" smtClean="0"/>
              <a:t> </a:t>
            </a:r>
            <a:r>
              <a:rPr lang="cs-CZ" dirty="0" err="1" smtClean="0"/>
              <a:t>Commission</a:t>
            </a:r>
            <a:r>
              <a:rPr lang="cs-CZ" dirty="0" smtClean="0"/>
              <a:t>. 1997. </a:t>
            </a:r>
            <a:r>
              <a:rPr lang="cs-CZ" i="1" dirty="0" smtClean="0"/>
              <a:t>Agenda 2000 – </a:t>
            </a:r>
            <a:r>
              <a:rPr lang="cs-CZ" i="1" dirty="0" err="1" smtClean="0"/>
              <a:t>Commission</a:t>
            </a:r>
            <a:r>
              <a:rPr lang="cs-CZ" i="1" dirty="0" smtClean="0"/>
              <a:t> </a:t>
            </a:r>
            <a:r>
              <a:rPr lang="cs-CZ" i="1" dirty="0" err="1" smtClean="0"/>
              <a:t>Opinion</a:t>
            </a:r>
            <a:r>
              <a:rPr lang="cs-CZ" i="1" dirty="0" smtClean="0"/>
              <a:t> on </a:t>
            </a:r>
            <a:r>
              <a:rPr lang="cs-CZ" i="1" dirty="0" err="1" smtClean="0"/>
              <a:t>the</a:t>
            </a:r>
            <a:r>
              <a:rPr lang="cs-CZ" i="1" dirty="0" smtClean="0"/>
              <a:t> </a:t>
            </a:r>
            <a:r>
              <a:rPr lang="cs-CZ" i="1" dirty="0" err="1" smtClean="0"/>
              <a:t>Czech</a:t>
            </a:r>
            <a:r>
              <a:rPr lang="cs-CZ" i="1" dirty="0" smtClean="0"/>
              <a:t> </a:t>
            </a:r>
            <a:r>
              <a:rPr lang="cs-CZ" i="1" dirty="0" err="1" smtClean="0"/>
              <a:t>Republic’s</a:t>
            </a:r>
            <a:r>
              <a:rPr lang="cs-CZ" i="1" dirty="0" smtClean="0"/>
              <a:t> </a:t>
            </a:r>
            <a:r>
              <a:rPr lang="cs-CZ" i="1" dirty="0" err="1" smtClean="0"/>
              <a:t>Application</a:t>
            </a:r>
            <a:r>
              <a:rPr lang="cs-CZ" i="1" dirty="0" smtClean="0"/>
              <a:t> </a:t>
            </a:r>
            <a:r>
              <a:rPr lang="cs-CZ" i="1" dirty="0" err="1" smtClean="0"/>
              <a:t>for</a:t>
            </a:r>
            <a:r>
              <a:rPr lang="cs-CZ" i="1" dirty="0" smtClean="0"/>
              <a:t> </a:t>
            </a:r>
            <a:r>
              <a:rPr lang="cs-CZ" i="1" dirty="0" err="1" smtClean="0"/>
              <a:t>Membership</a:t>
            </a:r>
            <a:r>
              <a:rPr lang="cs-CZ" i="1" dirty="0" smtClean="0"/>
              <a:t> </a:t>
            </a:r>
            <a:r>
              <a:rPr lang="cs-CZ" i="1" dirty="0" err="1" smtClean="0"/>
              <a:t>of</a:t>
            </a:r>
            <a:r>
              <a:rPr lang="cs-CZ" i="1" dirty="0" smtClean="0"/>
              <a:t> </a:t>
            </a:r>
            <a:r>
              <a:rPr lang="cs-CZ" i="1" dirty="0" err="1" smtClean="0"/>
              <a:t>the</a:t>
            </a:r>
            <a:r>
              <a:rPr lang="cs-CZ" i="1" dirty="0" smtClean="0"/>
              <a:t> </a:t>
            </a:r>
            <a:r>
              <a:rPr lang="cs-CZ" i="1" dirty="0" err="1" smtClean="0"/>
              <a:t>European</a:t>
            </a:r>
            <a:r>
              <a:rPr lang="cs-CZ" i="1" dirty="0" smtClean="0"/>
              <a:t> Union</a:t>
            </a:r>
            <a:r>
              <a:rPr lang="cs-CZ" dirty="0" smtClean="0"/>
              <a:t>. </a:t>
            </a:r>
            <a:r>
              <a:rPr lang="cs-CZ" dirty="0" err="1" smtClean="0"/>
              <a:t>Brussels</a:t>
            </a:r>
            <a:r>
              <a:rPr lang="cs-CZ" dirty="0" smtClean="0"/>
              <a:t>: </a:t>
            </a:r>
            <a:r>
              <a:rPr lang="cs-CZ" dirty="0" err="1" smtClean="0"/>
              <a:t>European</a:t>
            </a:r>
            <a:r>
              <a:rPr lang="cs-CZ" dirty="0" smtClean="0"/>
              <a:t> </a:t>
            </a:r>
            <a:r>
              <a:rPr lang="cs-CZ" dirty="0" err="1" smtClean="0"/>
              <a:t>Commission</a:t>
            </a:r>
            <a:r>
              <a:rPr lang="cs-CZ" dirty="0" smtClean="0"/>
              <a:t>. </a:t>
            </a:r>
          </a:p>
          <a:p>
            <a:pPr>
              <a:buNone/>
            </a:pPr>
            <a:r>
              <a:rPr lang="cs-CZ" dirty="0" smtClean="0"/>
              <a:t>(</a:t>
            </a:r>
            <a:r>
              <a:rPr lang="cs-CZ" dirty="0" err="1" smtClean="0"/>
              <a:t>European</a:t>
            </a:r>
            <a:r>
              <a:rPr lang="cs-CZ" dirty="0" smtClean="0"/>
              <a:t> </a:t>
            </a:r>
            <a:r>
              <a:rPr lang="cs-CZ" dirty="0" err="1" smtClean="0"/>
              <a:t>Commission</a:t>
            </a:r>
            <a:r>
              <a:rPr lang="cs-CZ" dirty="0" smtClean="0"/>
              <a:t>, 1997)</a:t>
            </a:r>
          </a:p>
          <a:p>
            <a:pPr>
              <a:buNone/>
            </a:pPr>
            <a:r>
              <a:rPr lang="cs-CZ" dirty="0" smtClean="0"/>
              <a:t> </a:t>
            </a:r>
          </a:p>
          <a:p>
            <a:pPr>
              <a:buNone/>
            </a:pPr>
            <a:r>
              <a:rPr lang="cs-CZ" dirty="0" smtClean="0"/>
              <a:t>Open Society Institute. 2002. </a:t>
            </a:r>
            <a:r>
              <a:rPr lang="cs-CZ" i="1" dirty="0" smtClean="0"/>
              <a:t>Korupce a protikorupční politika v ČR</a:t>
            </a:r>
            <a:r>
              <a:rPr lang="cs-CZ" dirty="0" smtClean="0"/>
              <a:t>. </a:t>
            </a:r>
            <a:r>
              <a:rPr lang="cs-CZ" dirty="0" err="1" smtClean="0"/>
              <a:t>Budapest</a:t>
            </a:r>
            <a:r>
              <a:rPr lang="cs-CZ" dirty="0" smtClean="0"/>
              <a:t>: Open Society Institute.</a:t>
            </a:r>
          </a:p>
          <a:p>
            <a:pPr>
              <a:buNone/>
            </a:pPr>
            <a:r>
              <a:rPr lang="cs-CZ" dirty="0" smtClean="0"/>
              <a:t>(Open, 2002)</a:t>
            </a:r>
          </a:p>
          <a:p>
            <a:pPr>
              <a:buNone/>
            </a:pPr>
            <a:endParaRPr lang="cs-CZ" dirty="0" smtClean="0"/>
          </a:p>
          <a:p>
            <a:pPr>
              <a:buNone/>
            </a:pPr>
            <a:r>
              <a:rPr lang="cs-CZ" dirty="0" smtClean="0"/>
              <a:t>Ministerstvo práce a sociálních věcí ČR. 2004. </a:t>
            </a:r>
            <a:r>
              <a:rPr lang="cs-CZ" i="1" dirty="0" smtClean="0"/>
              <a:t>Národní akční plán sociálního začleňování na léta 2004-2006</a:t>
            </a:r>
            <a:r>
              <a:rPr lang="cs-CZ" dirty="0" smtClean="0"/>
              <a:t>. Praha: MPSV. </a:t>
            </a:r>
          </a:p>
          <a:p>
            <a:pPr>
              <a:buNone/>
            </a:pPr>
            <a:r>
              <a:rPr lang="cs-CZ" dirty="0" smtClean="0"/>
              <a:t>(Ministerstvo, 2004)</a:t>
            </a:r>
          </a:p>
          <a:p>
            <a:endParaRPr lang="cs-CZ"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914400" y="116632"/>
            <a:ext cx="7772400" cy="1143000"/>
          </a:xfrm>
        </p:spPr>
        <p:txBody>
          <a:bodyPr bIns="91440" anchor="b" anchorCtr="0">
            <a:normAutofit/>
          </a:bodyPr>
          <a:lstStyle/>
          <a:p>
            <a:r>
              <a:rPr lang="cs-CZ" sz="3600" b="1" dirty="0" smtClean="0"/>
              <a:t>Neznámé a neexistující autorství</a:t>
            </a:r>
            <a:endParaRPr lang="cs-CZ" sz="3600" b="1" dirty="0"/>
          </a:p>
        </p:txBody>
      </p:sp>
      <p:sp>
        <p:nvSpPr>
          <p:cNvPr id="2" name="Zástupný symbol pro obsah 1"/>
          <p:cNvSpPr>
            <a:spLocks noGrp="1"/>
          </p:cNvSpPr>
          <p:nvPr>
            <p:ph sz="quarter" idx="1"/>
          </p:nvPr>
        </p:nvSpPr>
        <p:spPr/>
        <p:txBody>
          <a:bodyPr/>
          <a:lstStyle/>
          <a:p>
            <a:pPr>
              <a:buNone/>
            </a:pPr>
            <a:r>
              <a:rPr lang="cs-CZ" sz="2800" i="1" dirty="0" smtClean="0"/>
              <a:t>Analýza veřejné správy České republiky</a:t>
            </a:r>
            <a:r>
              <a:rPr lang="cs-CZ" sz="2800" dirty="0" smtClean="0"/>
              <a:t>. 1998. Praha: Národní vzdělávací fond.</a:t>
            </a:r>
          </a:p>
          <a:p>
            <a:pPr>
              <a:buNone/>
            </a:pPr>
            <a:r>
              <a:rPr lang="cs-CZ" sz="2800" dirty="0" smtClean="0"/>
              <a:t>(Analýza, 1998)</a:t>
            </a:r>
          </a:p>
          <a:p>
            <a:pPr>
              <a:buNone/>
            </a:pPr>
            <a:endParaRPr lang="cs-CZ" dirty="0" smtClean="0"/>
          </a:p>
          <a:p>
            <a:pPr>
              <a:buNone/>
            </a:pPr>
            <a:r>
              <a:rPr lang="cs-CZ" sz="2800" i="1" dirty="0" smtClean="0"/>
              <a:t>Stručný filosofický slovník</a:t>
            </a:r>
            <a:r>
              <a:rPr lang="cs-CZ" sz="2800" dirty="0" smtClean="0"/>
              <a:t>. 1966. Praha: Svoboda.</a:t>
            </a:r>
          </a:p>
          <a:p>
            <a:pPr>
              <a:buNone/>
            </a:pPr>
            <a:r>
              <a:rPr lang="cs-CZ" sz="2800" dirty="0" smtClean="0"/>
              <a:t>(</a:t>
            </a:r>
            <a:r>
              <a:rPr lang="cs-CZ" sz="2800" i="1" dirty="0" smtClean="0"/>
              <a:t>Stručný </a:t>
            </a:r>
            <a:r>
              <a:rPr lang="cs-CZ" sz="2800" dirty="0" smtClean="0"/>
              <a:t>,1966)</a:t>
            </a:r>
          </a:p>
          <a:p>
            <a:endParaRPr lang="cs-CZ"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914400" y="116632"/>
            <a:ext cx="7772400" cy="1143000"/>
          </a:xfrm>
        </p:spPr>
        <p:txBody>
          <a:bodyPr bIns="91440" anchor="b" anchorCtr="0">
            <a:normAutofit/>
          </a:bodyPr>
          <a:lstStyle/>
          <a:p>
            <a:r>
              <a:rPr lang="cs-CZ" sz="3600" b="1" dirty="0" smtClean="0"/>
              <a:t>Editorství </a:t>
            </a:r>
            <a:endParaRPr lang="cs-CZ" sz="3600" b="1" dirty="0"/>
          </a:p>
        </p:txBody>
      </p:sp>
      <p:sp>
        <p:nvSpPr>
          <p:cNvPr id="2" name="Zástupný symbol pro obsah 1"/>
          <p:cNvSpPr>
            <a:spLocks noGrp="1"/>
          </p:cNvSpPr>
          <p:nvPr>
            <p:ph sz="quarter" idx="1"/>
          </p:nvPr>
        </p:nvSpPr>
        <p:spPr/>
        <p:txBody>
          <a:bodyPr/>
          <a:lstStyle/>
          <a:p>
            <a:pPr>
              <a:buNone/>
            </a:pPr>
            <a:r>
              <a:rPr lang="cs-CZ" dirty="0" smtClean="0"/>
              <a:t>Skalník, Petr (</a:t>
            </a:r>
            <a:r>
              <a:rPr lang="cs-CZ" dirty="0" err="1" smtClean="0"/>
              <a:t>ed</a:t>
            </a:r>
            <a:r>
              <a:rPr lang="cs-CZ" dirty="0" smtClean="0"/>
              <a:t>.). 2004. </a:t>
            </a:r>
            <a:r>
              <a:rPr lang="cs-CZ" i="1" dirty="0" smtClean="0"/>
              <a:t>Politická kultura: antropologie, sociologie, politologie</a:t>
            </a:r>
            <a:r>
              <a:rPr lang="cs-CZ" dirty="0" smtClean="0"/>
              <a:t>. Praha: Set </a:t>
            </a:r>
            <a:r>
              <a:rPr lang="cs-CZ" dirty="0" err="1" smtClean="0"/>
              <a:t>Out</a:t>
            </a:r>
            <a:r>
              <a:rPr lang="cs-CZ" dirty="0" smtClean="0"/>
              <a:t>.</a:t>
            </a:r>
          </a:p>
          <a:p>
            <a:pPr>
              <a:buNone/>
            </a:pPr>
            <a:r>
              <a:rPr lang="cs-CZ" dirty="0" smtClean="0"/>
              <a:t>(Skalník, 2004)</a:t>
            </a:r>
          </a:p>
          <a:p>
            <a:pPr>
              <a:buNone/>
            </a:pPr>
            <a:endParaRPr lang="cs-CZ" dirty="0" smtClean="0"/>
          </a:p>
          <a:p>
            <a:r>
              <a:rPr lang="cs-CZ" dirty="0" smtClean="0"/>
              <a:t>GRANT David, HARDY </a:t>
            </a:r>
            <a:r>
              <a:rPr lang="cs-CZ" dirty="0" err="1" smtClean="0"/>
              <a:t>Cynthia</a:t>
            </a:r>
            <a:r>
              <a:rPr lang="cs-CZ" dirty="0" smtClean="0"/>
              <a:t>, OSWICK, </a:t>
            </a:r>
            <a:r>
              <a:rPr lang="cs-CZ" dirty="0" err="1" smtClean="0"/>
              <a:t>Cliff</a:t>
            </a:r>
            <a:r>
              <a:rPr lang="cs-CZ" dirty="0" smtClean="0"/>
              <a:t>, PUTNAM, Linda (</a:t>
            </a:r>
            <a:r>
              <a:rPr lang="cs-CZ" dirty="0" err="1" smtClean="0"/>
              <a:t>eds</a:t>
            </a:r>
            <a:r>
              <a:rPr lang="cs-CZ" dirty="0" smtClean="0"/>
              <a:t>.). 2004. </a:t>
            </a:r>
            <a:r>
              <a:rPr lang="cs-CZ" i="1" dirty="0" err="1" smtClean="0"/>
              <a:t>Organizational</a:t>
            </a:r>
            <a:r>
              <a:rPr lang="cs-CZ" i="1" dirty="0" smtClean="0"/>
              <a:t> </a:t>
            </a:r>
            <a:r>
              <a:rPr lang="en-US" i="1" dirty="0" smtClean="0"/>
              <a:t>Discourse. The Sage Handbook. </a:t>
            </a:r>
            <a:r>
              <a:rPr lang="en-US" dirty="0" smtClean="0"/>
              <a:t>London: SAGE Publication</a:t>
            </a:r>
            <a:endParaRPr lang="cs-CZ" dirty="0" smtClean="0"/>
          </a:p>
          <a:p>
            <a:r>
              <a:rPr lang="cs-CZ" dirty="0" smtClean="0"/>
              <a:t>(Grant, </a:t>
            </a:r>
            <a:r>
              <a:rPr lang="cs-CZ" dirty="0" err="1" smtClean="0"/>
              <a:t>Hardy</a:t>
            </a:r>
            <a:r>
              <a:rPr lang="cs-CZ" dirty="0" smtClean="0"/>
              <a:t>, </a:t>
            </a:r>
            <a:r>
              <a:rPr lang="cs-CZ" dirty="0" err="1" smtClean="0"/>
              <a:t>Oswick</a:t>
            </a:r>
            <a:r>
              <a:rPr lang="cs-CZ" dirty="0" smtClean="0"/>
              <a:t>, </a:t>
            </a:r>
            <a:r>
              <a:rPr lang="cs-CZ" dirty="0" err="1" smtClean="0"/>
              <a:t>Putnam</a:t>
            </a:r>
            <a:r>
              <a:rPr lang="cs-CZ" dirty="0" smtClean="0"/>
              <a:t>, 2004)</a:t>
            </a:r>
            <a:endParaRPr lang="cs-CZ"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914400" y="116632"/>
            <a:ext cx="7772400" cy="1143000"/>
          </a:xfrm>
        </p:spPr>
        <p:txBody>
          <a:bodyPr bIns="91440" anchor="b" anchorCtr="0">
            <a:normAutofit/>
          </a:bodyPr>
          <a:lstStyle/>
          <a:p>
            <a:r>
              <a:rPr lang="cs-CZ" sz="3600" b="1" dirty="0" smtClean="0"/>
              <a:t>Texty uveřejněné ve sbornících</a:t>
            </a:r>
            <a:endParaRPr lang="cs-CZ" sz="3600" b="1" dirty="0"/>
          </a:p>
        </p:txBody>
      </p:sp>
      <p:sp>
        <p:nvSpPr>
          <p:cNvPr id="2" name="Zástupný symbol pro obsah 1"/>
          <p:cNvSpPr>
            <a:spLocks noGrp="1"/>
          </p:cNvSpPr>
          <p:nvPr>
            <p:ph sz="quarter" idx="1"/>
          </p:nvPr>
        </p:nvSpPr>
        <p:spPr/>
        <p:txBody>
          <a:bodyPr>
            <a:normAutofit lnSpcReduction="10000"/>
          </a:bodyPr>
          <a:lstStyle/>
          <a:p>
            <a:pPr>
              <a:buNone/>
            </a:pPr>
            <a:r>
              <a:rPr lang="cs-CZ" b="1" dirty="0" smtClean="0"/>
              <a:t>Příjmení autora, Křestní jméno. Rok vydání. „Název textu“. In Křestní jméno editora Příjmení editora (</a:t>
            </a:r>
            <a:r>
              <a:rPr lang="cs-CZ" b="1" dirty="0" err="1" smtClean="0"/>
              <a:t>ed</a:t>
            </a:r>
            <a:r>
              <a:rPr lang="cs-CZ" b="1" dirty="0" smtClean="0"/>
              <a:t>.). </a:t>
            </a:r>
            <a:r>
              <a:rPr lang="cs-CZ" b="1" i="1" dirty="0" smtClean="0"/>
              <a:t>Název sborníku</a:t>
            </a:r>
            <a:r>
              <a:rPr lang="cs-CZ" b="1" dirty="0" smtClean="0"/>
              <a:t>. Místo vydání: Vydavatel, Stránka od-Stránka do. </a:t>
            </a:r>
            <a:endParaRPr lang="cs-CZ" dirty="0" smtClean="0"/>
          </a:p>
          <a:p>
            <a:endParaRPr lang="cs-CZ" dirty="0" smtClean="0"/>
          </a:p>
          <a:p>
            <a:pPr>
              <a:buNone/>
            </a:pPr>
            <a:r>
              <a:rPr lang="cs-CZ" dirty="0" smtClean="0"/>
              <a:t>Benda, Václav. 1990. „Paralelní polis“. In Vilém </a:t>
            </a:r>
            <a:r>
              <a:rPr lang="cs-CZ" dirty="0" err="1" smtClean="0"/>
              <a:t>Prečan</a:t>
            </a:r>
            <a:r>
              <a:rPr lang="cs-CZ" dirty="0" smtClean="0"/>
              <a:t> (</a:t>
            </a:r>
            <a:r>
              <a:rPr lang="cs-CZ" dirty="0" err="1" smtClean="0"/>
              <a:t>ed</a:t>
            </a:r>
            <a:r>
              <a:rPr lang="cs-CZ" dirty="0" smtClean="0"/>
              <a:t>.). </a:t>
            </a:r>
            <a:r>
              <a:rPr lang="cs-CZ" i="1" dirty="0" smtClean="0"/>
              <a:t>Charta 77. 1977-1989. Od morální k demokratické revoluci</a:t>
            </a:r>
            <a:r>
              <a:rPr lang="cs-CZ" dirty="0" smtClean="0"/>
              <a:t>. </a:t>
            </a:r>
            <a:r>
              <a:rPr lang="cs-CZ" dirty="0" err="1" smtClean="0"/>
              <a:t>Scheinfeld</a:t>
            </a:r>
            <a:r>
              <a:rPr lang="cs-CZ" dirty="0" smtClean="0"/>
              <a:t>-</a:t>
            </a:r>
            <a:r>
              <a:rPr lang="cs-CZ" dirty="0" err="1" smtClean="0"/>
              <a:t>Schwarzenberg</a:t>
            </a:r>
            <a:r>
              <a:rPr lang="cs-CZ" dirty="0" smtClean="0"/>
              <a:t>: Československé středisko nezávislé literatury, s. 43-51.</a:t>
            </a:r>
          </a:p>
          <a:p>
            <a:pPr>
              <a:buNone/>
            </a:pPr>
            <a:r>
              <a:rPr lang="cs-CZ" dirty="0" smtClean="0"/>
              <a:t>(Benda, 1990)</a:t>
            </a:r>
          </a:p>
          <a:p>
            <a:pPr>
              <a:buNone/>
            </a:pPr>
            <a:endParaRPr lang="cs-CZ"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914400" y="116632"/>
            <a:ext cx="7772400" cy="1143000"/>
          </a:xfrm>
        </p:spPr>
        <p:txBody>
          <a:bodyPr bIns="91440" anchor="b" anchorCtr="0">
            <a:normAutofit/>
          </a:bodyPr>
          <a:lstStyle/>
          <a:p>
            <a:r>
              <a:rPr lang="cs-CZ" sz="3600" b="1" dirty="0" smtClean="0"/>
              <a:t>Články v časopisech</a:t>
            </a:r>
            <a:endParaRPr lang="cs-CZ" sz="3600" b="1" dirty="0"/>
          </a:p>
        </p:txBody>
      </p:sp>
      <p:sp>
        <p:nvSpPr>
          <p:cNvPr id="2" name="Zástupný symbol pro obsah 1"/>
          <p:cNvSpPr>
            <a:spLocks noGrp="1"/>
          </p:cNvSpPr>
          <p:nvPr>
            <p:ph sz="quarter" idx="1"/>
          </p:nvPr>
        </p:nvSpPr>
        <p:spPr/>
        <p:txBody>
          <a:bodyPr>
            <a:normAutofit fontScale="92500" lnSpcReduction="20000"/>
          </a:bodyPr>
          <a:lstStyle/>
          <a:p>
            <a:pPr>
              <a:buNone/>
            </a:pPr>
            <a:r>
              <a:rPr lang="cs-CZ" b="1" dirty="0" smtClean="0"/>
              <a:t>Příjmení autora, Křestní jméno. Rok vydání. „Název článku“. </a:t>
            </a:r>
            <a:r>
              <a:rPr lang="cs-CZ" b="1" i="1" dirty="0" smtClean="0"/>
              <a:t>Název časopisu</a:t>
            </a:r>
            <a:r>
              <a:rPr lang="cs-CZ" b="1" dirty="0" smtClean="0"/>
              <a:t> Ročník (Číslo v daném ročníku):  Stránka od-Stránka do. </a:t>
            </a:r>
            <a:endParaRPr lang="cs-CZ" dirty="0" smtClean="0"/>
          </a:p>
          <a:p>
            <a:pPr>
              <a:buNone/>
            </a:pPr>
            <a:r>
              <a:rPr lang="cs-CZ" dirty="0" smtClean="0"/>
              <a:t> </a:t>
            </a:r>
          </a:p>
          <a:p>
            <a:pPr>
              <a:buNone/>
            </a:pPr>
            <a:r>
              <a:rPr lang="cs-CZ" dirty="0" err="1" smtClean="0"/>
              <a:t>Hurytová</a:t>
            </a:r>
            <a:r>
              <a:rPr lang="cs-CZ" dirty="0" smtClean="0"/>
              <a:t>, Ivana. 2002. „Něco málo o </a:t>
            </a:r>
            <a:r>
              <a:rPr lang="cs-CZ" dirty="0" err="1" smtClean="0"/>
              <a:t>grantování</a:t>
            </a:r>
            <a:r>
              <a:rPr lang="cs-CZ" dirty="0" smtClean="0"/>
              <a:t>“. </a:t>
            </a:r>
            <a:r>
              <a:rPr lang="cs-CZ" i="1" dirty="0" err="1" smtClean="0"/>
              <a:t>Grantis</a:t>
            </a:r>
            <a:r>
              <a:rPr lang="cs-CZ" i="1" dirty="0" smtClean="0"/>
              <a:t> </a:t>
            </a:r>
            <a:r>
              <a:rPr lang="cs-CZ" dirty="0" smtClean="0"/>
              <a:t> X (11): 4-6.</a:t>
            </a:r>
          </a:p>
          <a:p>
            <a:pPr>
              <a:buNone/>
            </a:pPr>
            <a:r>
              <a:rPr lang="cs-CZ" dirty="0" smtClean="0"/>
              <a:t>(</a:t>
            </a:r>
            <a:r>
              <a:rPr lang="cs-CZ" dirty="0" err="1" smtClean="0"/>
              <a:t>Hurytová</a:t>
            </a:r>
            <a:r>
              <a:rPr lang="cs-CZ" dirty="0" smtClean="0"/>
              <a:t>, 2002)</a:t>
            </a:r>
          </a:p>
          <a:p>
            <a:pPr>
              <a:buNone/>
            </a:pPr>
            <a:endParaRPr lang="cs-CZ" dirty="0" smtClean="0"/>
          </a:p>
          <a:p>
            <a:pPr>
              <a:buNone/>
            </a:pPr>
            <a:r>
              <a:rPr lang="en-US" dirty="0" smtClean="0"/>
              <a:t>FAIRCLOUGH, Norman 2005. „Peripheral Vision: Discourse Analysis in Organization Studies: The Case</a:t>
            </a:r>
            <a:r>
              <a:rPr lang="cs-CZ" dirty="0" smtClean="0"/>
              <a:t> </a:t>
            </a:r>
            <a:r>
              <a:rPr lang="en-US" dirty="0" smtClean="0"/>
              <a:t>for Critical Realism.“ </a:t>
            </a:r>
            <a:r>
              <a:rPr lang="en-US" i="1" dirty="0" smtClean="0"/>
              <a:t>Organization Studies </a:t>
            </a:r>
            <a:r>
              <a:rPr lang="en-US" dirty="0" smtClean="0"/>
              <a:t>26(6): 915-939.</a:t>
            </a:r>
            <a:endParaRPr lang="cs-CZ" dirty="0" smtClean="0"/>
          </a:p>
          <a:p>
            <a:pPr>
              <a:buNone/>
            </a:pPr>
            <a:r>
              <a:rPr lang="cs-CZ" dirty="0" smtClean="0"/>
              <a:t>(</a:t>
            </a:r>
            <a:r>
              <a:rPr lang="cs-CZ" dirty="0" err="1" smtClean="0"/>
              <a:t>Fairclough</a:t>
            </a:r>
            <a:r>
              <a:rPr lang="cs-CZ" dirty="0" smtClean="0"/>
              <a:t>, 2005)</a:t>
            </a:r>
          </a:p>
          <a:p>
            <a:endParaRPr lang="cs-CZ"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914400" y="116632"/>
            <a:ext cx="7772400" cy="1143000"/>
          </a:xfrm>
        </p:spPr>
        <p:txBody>
          <a:bodyPr bIns="91440" anchor="b" anchorCtr="0">
            <a:normAutofit/>
          </a:bodyPr>
          <a:lstStyle/>
          <a:p>
            <a:r>
              <a:rPr lang="cs-CZ" sz="3600" b="1" dirty="0" smtClean="0"/>
              <a:t>Dokumenty dostupné i na webu</a:t>
            </a:r>
            <a:endParaRPr lang="cs-CZ" sz="3600" b="1" dirty="0"/>
          </a:p>
        </p:txBody>
      </p:sp>
      <p:sp>
        <p:nvSpPr>
          <p:cNvPr id="2" name="Zástupný symbol pro obsah 1"/>
          <p:cNvSpPr>
            <a:spLocks noGrp="1"/>
          </p:cNvSpPr>
          <p:nvPr>
            <p:ph sz="quarter" idx="1"/>
          </p:nvPr>
        </p:nvSpPr>
        <p:spPr/>
        <p:txBody>
          <a:bodyPr/>
          <a:lstStyle/>
          <a:p>
            <a:pPr>
              <a:buNone/>
            </a:pPr>
            <a:r>
              <a:rPr lang="cs-CZ" dirty="0" err="1" smtClean="0"/>
              <a:t>Transparency</a:t>
            </a:r>
            <a:r>
              <a:rPr lang="cs-CZ" dirty="0" smtClean="0"/>
              <a:t> </a:t>
            </a:r>
            <a:r>
              <a:rPr lang="cs-CZ" dirty="0" err="1" smtClean="0"/>
              <a:t>International</a:t>
            </a:r>
            <a:r>
              <a:rPr lang="cs-CZ" dirty="0" smtClean="0"/>
              <a:t>. 2005. </a:t>
            </a:r>
            <a:r>
              <a:rPr lang="cs-CZ" i="1" dirty="0" smtClean="0"/>
              <a:t>Hodnocení České republiky v indexu CPI od roku 1998</a:t>
            </a:r>
            <a:r>
              <a:rPr lang="cs-CZ" dirty="0" smtClean="0"/>
              <a:t> [online]. Praha: </a:t>
            </a:r>
            <a:r>
              <a:rPr lang="cs-CZ" dirty="0" err="1" smtClean="0"/>
              <a:t>Transparency</a:t>
            </a:r>
            <a:r>
              <a:rPr lang="cs-CZ" dirty="0" smtClean="0"/>
              <a:t> </a:t>
            </a:r>
            <a:r>
              <a:rPr lang="cs-CZ" dirty="0" err="1" smtClean="0"/>
              <a:t>International</a:t>
            </a:r>
            <a:r>
              <a:rPr lang="cs-CZ" dirty="0" smtClean="0"/>
              <a:t> [cit. 2. 10. 2005]. Dostupné z : &lt;http://www.</a:t>
            </a:r>
            <a:r>
              <a:rPr lang="cs-CZ" dirty="0" err="1" smtClean="0"/>
              <a:t>transparency.cz</a:t>
            </a:r>
            <a:r>
              <a:rPr lang="cs-CZ" dirty="0" smtClean="0"/>
              <a:t>/</a:t>
            </a:r>
            <a:r>
              <a:rPr lang="cs-CZ" dirty="0" err="1" smtClean="0"/>
              <a:t>pdf</a:t>
            </a:r>
            <a:r>
              <a:rPr lang="cs-CZ" dirty="0" smtClean="0"/>
              <a:t>/</a:t>
            </a:r>
            <a:r>
              <a:rPr lang="cs-CZ" dirty="0" err="1" smtClean="0"/>
              <a:t>vyvoj</a:t>
            </a:r>
            <a:r>
              <a:rPr lang="cs-CZ" dirty="0" smtClean="0"/>
              <a:t>_hodnoceni_cr98-2004.pdf&gt;. </a:t>
            </a:r>
            <a:r>
              <a:rPr lang="cs-CZ" i="1" dirty="0" smtClean="0"/>
              <a:t> </a:t>
            </a:r>
            <a:endParaRPr lang="cs-CZ" dirty="0" smtClean="0"/>
          </a:p>
          <a:p>
            <a:pPr>
              <a:buNone/>
            </a:pPr>
            <a:r>
              <a:rPr lang="cs-CZ" dirty="0" smtClean="0"/>
              <a:t>(</a:t>
            </a:r>
            <a:r>
              <a:rPr lang="cs-CZ" dirty="0" err="1" smtClean="0"/>
              <a:t>Transparency</a:t>
            </a:r>
            <a:r>
              <a:rPr lang="cs-CZ" dirty="0" smtClean="0"/>
              <a:t>, 2005) </a:t>
            </a:r>
          </a:p>
          <a:p>
            <a:endParaRPr lang="cs-CZ"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914400" y="116632"/>
            <a:ext cx="7772400" cy="1143000"/>
          </a:xfrm>
        </p:spPr>
        <p:txBody>
          <a:bodyPr bIns="91440" anchor="b" anchorCtr="0">
            <a:normAutofit/>
          </a:bodyPr>
          <a:lstStyle/>
          <a:p>
            <a:r>
              <a:rPr lang="cs-CZ" sz="3600" b="1" dirty="0" smtClean="0"/>
              <a:t>Online časopisy a texty</a:t>
            </a:r>
            <a:endParaRPr lang="cs-CZ" sz="3600" b="1" dirty="0"/>
          </a:p>
        </p:txBody>
      </p:sp>
      <p:sp>
        <p:nvSpPr>
          <p:cNvPr id="2" name="Zástupný symbol pro obsah 1"/>
          <p:cNvSpPr>
            <a:spLocks noGrp="1"/>
          </p:cNvSpPr>
          <p:nvPr>
            <p:ph sz="quarter" idx="1"/>
          </p:nvPr>
        </p:nvSpPr>
        <p:spPr/>
        <p:txBody>
          <a:bodyPr/>
          <a:lstStyle/>
          <a:p>
            <a:pPr>
              <a:buNone/>
            </a:pPr>
            <a:r>
              <a:rPr lang="cs-CZ" dirty="0" err="1" smtClean="0"/>
              <a:t>Delanty</a:t>
            </a:r>
            <a:r>
              <a:rPr lang="cs-CZ" dirty="0" smtClean="0"/>
              <a:t>, </a:t>
            </a:r>
            <a:r>
              <a:rPr lang="cs-CZ" dirty="0" err="1" smtClean="0"/>
              <a:t>Gerard</a:t>
            </a:r>
            <a:r>
              <a:rPr lang="cs-CZ" dirty="0" smtClean="0"/>
              <a:t>. 1998. „</a:t>
            </a:r>
            <a:r>
              <a:rPr lang="cs-CZ" dirty="0" err="1" smtClean="0"/>
              <a:t>Social</a:t>
            </a:r>
            <a:r>
              <a:rPr lang="cs-CZ" dirty="0" smtClean="0"/>
              <a:t> </a:t>
            </a:r>
            <a:r>
              <a:rPr lang="cs-CZ" dirty="0" err="1" smtClean="0"/>
              <a:t>Theory</a:t>
            </a:r>
            <a:r>
              <a:rPr lang="cs-CZ" dirty="0" smtClean="0"/>
              <a:t> </a:t>
            </a:r>
            <a:r>
              <a:rPr lang="cs-CZ" dirty="0" err="1" smtClean="0"/>
              <a:t>and</a:t>
            </a:r>
            <a:r>
              <a:rPr lang="cs-CZ" dirty="0" smtClean="0"/>
              <a:t> </a:t>
            </a:r>
            <a:r>
              <a:rPr lang="cs-CZ" dirty="0" err="1" smtClean="0"/>
              <a:t>European</a:t>
            </a:r>
            <a:r>
              <a:rPr lang="cs-CZ" dirty="0" smtClean="0"/>
              <a:t> </a:t>
            </a:r>
            <a:r>
              <a:rPr lang="cs-CZ" dirty="0" err="1" smtClean="0"/>
              <a:t>Transformation</a:t>
            </a:r>
            <a:r>
              <a:rPr lang="cs-CZ" dirty="0" smtClean="0"/>
              <a:t>: </a:t>
            </a:r>
            <a:r>
              <a:rPr lang="cs-CZ" dirty="0" err="1" smtClean="0"/>
              <a:t>Is</a:t>
            </a:r>
            <a:r>
              <a:rPr lang="cs-CZ" dirty="0" smtClean="0"/>
              <a:t> </a:t>
            </a:r>
            <a:r>
              <a:rPr lang="cs-CZ" dirty="0" err="1" smtClean="0"/>
              <a:t>there</a:t>
            </a:r>
            <a:r>
              <a:rPr lang="cs-CZ" dirty="0" smtClean="0"/>
              <a:t> a </a:t>
            </a:r>
            <a:r>
              <a:rPr lang="cs-CZ" dirty="0" err="1" smtClean="0"/>
              <a:t>European</a:t>
            </a:r>
            <a:r>
              <a:rPr lang="cs-CZ" dirty="0" smtClean="0"/>
              <a:t> Society?“. </a:t>
            </a:r>
            <a:r>
              <a:rPr lang="cs-CZ" i="1" dirty="0" err="1" smtClean="0"/>
              <a:t>Sociological</a:t>
            </a:r>
            <a:r>
              <a:rPr lang="cs-CZ" i="1" dirty="0" smtClean="0"/>
              <a:t> </a:t>
            </a:r>
            <a:r>
              <a:rPr lang="cs-CZ" i="1" dirty="0" err="1" smtClean="0"/>
              <a:t>Research</a:t>
            </a:r>
            <a:r>
              <a:rPr lang="cs-CZ" i="1" dirty="0" smtClean="0"/>
              <a:t> Online</a:t>
            </a:r>
            <a:r>
              <a:rPr lang="cs-CZ" dirty="0" smtClean="0"/>
              <a:t> [online] 3 (1) [cit. 3.10. 2005]. Dostupné z: &lt;http://www.</a:t>
            </a:r>
            <a:r>
              <a:rPr lang="cs-CZ" dirty="0" err="1" smtClean="0"/>
              <a:t>socresonline.org.uk</a:t>
            </a:r>
            <a:r>
              <a:rPr lang="cs-CZ" dirty="0" smtClean="0"/>
              <a:t>/3/1/1.html&gt;.</a:t>
            </a:r>
          </a:p>
          <a:p>
            <a:pPr>
              <a:buNone/>
            </a:pPr>
            <a:r>
              <a:rPr lang="cs-CZ" dirty="0" smtClean="0"/>
              <a:t>(</a:t>
            </a:r>
            <a:r>
              <a:rPr lang="cs-CZ" dirty="0" err="1" smtClean="0"/>
              <a:t>Delanty</a:t>
            </a:r>
            <a:r>
              <a:rPr lang="cs-CZ" dirty="0" smtClean="0"/>
              <a:t>, 1998)</a:t>
            </a:r>
          </a:p>
          <a:p>
            <a:endParaRPr lang="cs-CZ"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sz="quarter" idx="1"/>
          </p:nvPr>
        </p:nvSpPr>
        <p:spPr/>
        <p:txBody>
          <a:bodyPr/>
          <a:lstStyle/>
          <a:p>
            <a:endParaRPr lang="cs-CZ"/>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829800" cy="701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2031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914400" y="-99392"/>
            <a:ext cx="7772400" cy="1143000"/>
          </a:xfrm>
        </p:spPr>
        <p:txBody>
          <a:bodyPr bIns="91440" anchor="b" anchorCtr="0">
            <a:normAutofit/>
          </a:bodyPr>
          <a:lstStyle/>
          <a:p>
            <a:r>
              <a:rPr lang="cs-CZ" sz="3600" b="1" dirty="0" smtClean="0"/>
              <a:t>Maily, weby</a:t>
            </a:r>
            <a:endParaRPr lang="cs-CZ" sz="3600" b="1" dirty="0"/>
          </a:p>
        </p:txBody>
      </p:sp>
      <p:sp>
        <p:nvSpPr>
          <p:cNvPr id="2" name="Zástupný symbol pro obsah 1"/>
          <p:cNvSpPr>
            <a:spLocks noGrp="1"/>
          </p:cNvSpPr>
          <p:nvPr>
            <p:ph sz="quarter" idx="1"/>
          </p:nvPr>
        </p:nvSpPr>
        <p:spPr>
          <a:xfrm>
            <a:off x="457200" y="1124744"/>
            <a:ext cx="8229600" cy="5472608"/>
          </a:xfrm>
        </p:spPr>
        <p:txBody>
          <a:bodyPr>
            <a:normAutofit fontScale="92500" lnSpcReduction="20000"/>
          </a:bodyPr>
          <a:lstStyle/>
          <a:p>
            <a:pPr>
              <a:buNone/>
            </a:pPr>
            <a:r>
              <a:rPr lang="cs-CZ" u="sng" dirty="0" smtClean="0"/>
              <a:t>Email</a:t>
            </a:r>
            <a:r>
              <a:rPr lang="cs-CZ" dirty="0" smtClean="0"/>
              <a:t>:</a:t>
            </a:r>
          </a:p>
          <a:p>
            <a:r>
              <a:rPr lang="cs-CZ" dirty="0" err="1" smtClean="0"/>
              <a:t>Pincová</a:t>
            </a:r>
            <a:r>
              <a:rPr lang="cs-CZ" dirty="0" smtClean="0"/>
              <a:t>, Eliška. 2005. „Termíny obhajob na katedře Občanský sektor“ [online]. 12. prosince 2005 9:47. [cit. 10. února 2006].</a:t>
            </a:r>
          </a:p>
          <a:p>
            <a:r>
              <a:rPr lang="cs-CZ" dirty="0" smtClean="0"/>
              <a:t>(</a:t>
            </a:r>
            <a:r>
              <a:rPr lang="cs-CZ" dirty="0" err="1" smtClean="0"/>
              <a:t>Pincová</a:t>
            </a:r>
            <a:r>
              <a:rPr lang="cs-CZ" dirty="0" smtClean="0"/>
              <a:t>, 2005)</a:t>
            </a:r>
          </a:p>
          <a:p>
            <a:pPr>
              <a:buNone/>
            </a:pPr>
            <a:endParaRPr lang="cs-CZ" u="sng" dirty="0" smtClean="0"/>
          </a:p>
          <a:p>
            <a:pPr>
              <a:buNone/>
            </a:pPr>
            <a:r>
              <a:rPr lang="cs-CZ" u="sng" dirty="0" smtClean="0"/>
              <a:t>Web</a:t>
            </a:r>
            <a:r>
              <a:rPr lang="cs-CZ" dirty="0" smtClean="0"/>
              <a:t>:</a:t>
            </a:r>
          </a:p>
          <a:p>
            <a:r>
              <a:rPr lang="cs-CZ" dirty="0" err="1" smtClean="0"/>
              <a:t>Infogram</a:t>
            </a:r>
            <a:r>
              <a:rPr lang="cs-CZ" dirty="0" smtClean="0"/>
              <a:t>. 2012. </a:t>
            </a:r>
            <a:r>
              <a:rPr lang="cs-CZ" i="1" dirty="0" smtClean="0"/>
              <a:t>Definice plagiátu</a:t>
            </a:r>
            <a:r>
              <a:rPr lang="cs-CZ" dirty="0" smtClean="0"/>
              <a:t>. [online] [cit. 30. září 2012]. Dostupné z &lt;</a:t>
            </a:r>
            <a:r>
              <a:rPr lang="cs-CZ" dirty="0" smtClean="0">
                <a:hlinkClick r:id="rId2"/>
              </a:rPr>
              <a:t>http://www.</a:t>
            </a:r>
            <a:r>
              <a:rPr lang="cs-CZ" dirty="0" err="1" smtClean="0">
                <a:hlinkClick r:id="rId2"/>
              </a:rPr>
              <a:t>infogram.cz</a:t>
            </a:r>
            <a:r>
              <a:rPr lang="cs-CZ" dirty="0" smtClean="0">
                <a:hlinkClick r:id="rId2"/>
              </a:rPr>
              <a:t>/</a:t>
            </a:r>
            <a:r>
              <a:rPr lang="cs-CZ" dirty="0" err="1" smtClean="0">
                <a:hlinkClick r:id="rId2"/>
              </a:rPr>
              <a:t>findInSection.do</a:t>
            </a:r>
            <a:r>
              <a:rPr lang="cs-CZ" dirty="0" smtClean="0">
                <a:hlinkClick r:id="rId2"/>
              </a:rPr>
              <a:t>?</a:t>
            </a:r>
            <a:r>
              <a:rPr lang="cs-CZ" dirty="0" err="1" smtClean="0">
                <a:hlinkClick r:id="rId2"/>
              </a:rPr>
              <a:t>sectionId</a:t>
            </a:r>
            <a:r>
              <a:rPr lang="cs-CZ" dirty="0" smtClean="0">
                <a:hlinkClick r:id="rId2"/>
              </a:rPr>
              <a:t>=1115&amp;</a:t>
            </a:r>
            <a:r>
              <a:rPr lang="cs-CZ" dirty="0" err="1" smtClean="0">
                <a:hlinkClick r:id="rId2"/>
              </a:rPr>
              <a:t>categoryId</a:t>
            </a:r>
            <a:r>
              <a:rPr lang="cs-CZ" dirty="0" smtClean="0">
                <a:hlinkClick r:id="rId2"/>
              </a:rPr>
              <a:t>=1168</a:t>
            </a:r>
            <a:r>
              <a:rPr lang="cs-CZ" dirty="0" smtClean="0"/>
              <a:t>&gt;.</a:t>
            </a:r>
          </a:p>
          <a:p>
            <a:r>
              <a:rPr lang="cs-CZ" dirty="0" smtClean="0"/>
              <a:t>(</a:t>
            </a:r>
            <a:r>
              <a:rPr lang="cs-CZ" dirty="0" err="1" smtClean="0"/>
              <a:t>Infogram</a:t>
            </a:r>
            <a:r>
              <a:rPr lang="cs-CZ" dirty="0" smtClean="0"/>
              <a:t>, 2012)</a:t>
            </a:r>
          </a:p>
          <a:p>
            <a:endParaRPr lang="cs-CZ" dirty="0" smtClean="0"/>
          </a:p>
          <a:p>
            <a:r>
              <a:rPr lang="cs-CZ" dirty="0" smtClean="0"/>
              <a:t>www.justice.</a:t>
            </a:r>
            <a:r>
              <a:rPr lang="cs-CZ" dirty="0" err="1" smtClean="0"/>
              <a:t>cz</a:t>
            </a:r>
            <a:r>
              <a:rPr lang="cs-CZ" dirty="0" smtClean="0"/>
              <a:t>, Ministerstvo spravedlnosti ČR [cit. 1. dubna 2003].</a:t>
            </a:r>
          </a:p>
          <a:p>
            <a:endParaRPr lang="cs-CZ" dirty="0" smtClean="0"/>
          </a:p>
          <a:p>
            <a:endParaRPr lang="cs-CZ"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914400" y="116632"/>
            <a:ext cx="7772400" cy="1143000"/>
          </a:xfrm>
        </p:spPr>
        <p:txBody>
          <a:bodyPr bIns="91440" anchor="b" anchorCtr="0">
            <a:normAutofit/>
          </a:bodyPr>
          <a:lstStyle/>
          <a:p>
            <a:r>
              <a:rPr lang="cs-CZ" sz="3600" b="1" dirty="0" smtClean="0"/>
              <a:t>Organizace seznamu literatury</a:t>
            </a:r>
            <a:endParaRPr lang="cs-CZ" sz="3600" b="1" dirty="0"/>
          </a:p>
        </p:txBody>
      </p:sp>
      <p:sp>
        <p:nvSpPr>
          <p:cNvPr id="2" name="Zástupný symbol pro obsah 1"/>
          <p:cNvSpPr>
            <a:spLocks noGrp="1"/>
          </p:cNvSpPr>
          <p:nvPr>
            <p:ph sz="quarter" idx="1"/>
          </p:nvPr>
        </p:nvSpPr>
        <p:spPr/>
        <p:txBody>
          <a:bodyPr/>
          <a:lstStyle/>
          <a:p>
            <a:r>
              <a:rPr lang="cs-CZ" dirty="0" err="1" smtClean="0"/>
              <a:t>Putnam</a:t>
            </a:r>
            <a:r>
              <a:rPr lang="cs-CZ" dirty="0" smtClean="0"/>
              <a:t>, Robert D. 1976.</a:t>
            </a:r>
          </a:p>
          <a:p>
            <a:r>
              <a:rPr lang="cs-CZ" dirty="0" err="1" smtClean="0"/>
              <a:t>Putnam</a:t>
            </a:r>
            <a:r>
              <a:rPr lang="cs-CZ" dirty="0" smtClean="0"/>
              <a:t>, Robert D. 1978a.</a:t>
            </a:r>
          </a:p>
          <a:p>
            <a:r>
              <a:rPr lang="cs-CZ" dirty="0" err="1" smtClean="0"/>
              <a:t>Putnam</a:t>
            </a:r>
            <a:r>
              <a:rPr lang="cs-CZ" dirty="0" smtClean="0"/>
              <a:t>, Robert D. (</a:t>
            </a:r>
            <a:r>
              <a:rPr lang="cs-CZ" dirty="0" err="1" smtClean="0"/>
              <a:t>ed</a:t>
            </a:r>
            <a:r>
              <a:rPr lang="cs-CZ" dirty="0" smtClean="0"/>
              <a:t>.) 1978b.</a:t>
            </a:r>
          </a:p>
          <a:p>
            <a:r>
              <a:rPr lang="cs-CZ" dirty="0" err="1" smtClean="0"/>
              <a:t>Putnam</a:t>
            </a:r>
            <a:r>
              <a:rPr lang="cs-CZ" dirty="0" smtClean="0"/>
              <a:t>, Robert D. (</a:t>
            </a:r>
            <a:r>
              <a:rPr lang="cs-CZ" dirty="0" err="1" smtClean="0"/>
              <a:t>ed</a:t>
            </a:r>
            <a:r>
              <a:rPr lang="cs-CZ" dirty="0" smtClean="0"/>
              <a:t>.) 2000.</a:t>
            </a:r>
          </a:p>
          <a:p>
            <a:r>
              <a:rPr lang="cs-CZ" dirty="0" err="1" smtClean="0"/>
              <a:t>Putnam</a:t>
            </a:r>
            <a:r>
              <a:rPr lang="cs-CZ" dirty="0" smtClean="0"/>
              <a:t>, Robert D. 2005.</a:t>
            </a:r>
          </a:p>
          <a:p>
            <a:r>
              <a:rPr lang="cs-CZ" dirty="0" err="1" smtClean="0"/>
              <a:t>Putnam</a:t>
            </a:r>
            <a:r>
              <a:rPr lang="cs-CZ" dirty="0" smtClean="0"/>
              <a:t>, Robert D. v tisku.</a:t>
            </a:r>
          </a:p>
          <a:p>
            <a:r>
              <a:rPr lang="cs-CZ" dirty="0" err="1" smtClean="0"/>
              <a:t>Putnam</a:t>
            </a:r>
            <a:r>
              <a:rPr lang="cs-CZ" dirty="0" smtClean="0"/>
              <a:t>, Robert D., Alfred </a:t>
            </a:r>
            <a:r>
              <a:rPr lang="cs-CZ" dirty="0" err="1" smtClean="0"/>
              <a:t>Atkinson</a:t>
            </a:r>
            <a:r>
              <a:rPr lang="cs-CZ" dirty="0" smtClean="0"/>
              <a:t> 1975.</a:t>
            </a:r>
          </a:p>
          <a:p>
            <a:r>
              <a:rPr lang="cs-CZ" dirty="0" err="1" smtClean="0"/>
              <a:t>Putnam</a:t>
            </a:r>
            <a:r>
              <a:rPr lang="cs-CZ" dirty="0" smtClean="0"/>
              <a:t>, Robert D., Alfred </a:t>
            </a:r>
            <a:r>
              <a:rPr lang="cs-CZ" dirty="0" err="1" smtClean="0"/>
              <a:t>Winch</a:t>
            </a:r>
            <a:r>
              <a:rPr lang="cs-CZ" dirty="0" smtClean="0"/>
              <a:t> 1969.</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11560" y="274638"/>
            <a:ext cx="8075240" cy="1143000"/>
          </a:xfrm>
        </p:spPr>
        <p:txBody>
          <a:bodyPr>
            <a:normAutofit fontScale="90000"/>
          </a:bodyPr>
          <a:lstStyle/>
          <a:p>
            <a:r>
              <a:rPr lang="cs-CZ" b="1" dirty="0" smtClean="0"/>
              <a:t>Chyby a nectnosti v seznamu literatury</a:t>
            </a:r>
            <a:endParaRPr lang="cs-CZ" dirty="0"/>
          </a:p>
        </p:txBody>
      </p:sp>
      <p:sp>
        <p:nvSpPr>
          <p:cNvPr id="3" name="Zástupný symbol pro obsah 2"/>
          <p:cNvSpPr>
            <a:spLocks noGrp="1"/>
          </p:cNvSpPr>
          <p:nvPr>
            <p:ph sz="quarter" idx="1"/>
          </p:nvPr>
        </p:nvSpPr>
        <p:spPr>
          <a:xfrm>
            <a:off x="755576" y="1447800"/>
            <a:ext cx="7931224" cy="5005536"/>
          </a:xfrm>
        </p:spPr>
        <p:txBody>
          <a:bodyPr>
            <a:noAutofit/>
          </a:bodyPr>
          <a:lstStyle/>
          <a:p>
            <a:r>
              <a:rPr lang="cs-CZ" b="1" dirty="0" smtClean="0"/>
              <a:t>Co patří do seznamu literatury?</a:t>
            </a:r>
          </a:p>
          <a:p>
            <a:pPr lvl="1"/>
            <a:r>
              <a:rPr lang="cs-CZ" sz="2600" dirty="0" smtClean="0"/>
              <a:t>Nectnost: uměle nafukovat seznam literatury</a:t>
            </a:r>
          </a:p>
          <a:p>
            <a:pPr lvl="1"/>
            <a:r>
              <a:rPr lang="cs-CZ" sz="2600" dirty="0" smtClean="0"/>
              <a:t>Všechny a jen </a:t>
            </a:r>
            <a:r>
              <a:rPr lang="cs-CZ" sz="2600" u="sng" dirty="0" smtClean="0"/>
              <a:t>využité</a:t>
            </a:r>
            <a:r>
              <a:rPr lang="cs-CZ" sz="2600" dirty="0" smtClean="0"/>
              <a:t> zdroje</a:t>
            </a:r>
          </a:p>
          <a:p>
            <a:endParaRPr lang="cs-CZ" dirty="0" smtClean="0"/>
          </a:p>
          <a:p>
            <a:r>
              <a:rPr lang="cs-CZ" b="1" dirty="0" smtClean="0"/>
              <a:t>Chyby v seznamu literatury:</a:t>
            </a:r>
          </a:p>
          <a:p>
            <a:pPr lvl="1"/>
            <a:r>
              <a:rPr lang="cs-CZ" sz="2600" dirty="0" smtClean="0"/>
              <a:t>Citované dílo chybí </a:t>
            </a:r>
            <a:r>
              <a:rPr lang="cs-CZ" sz="2600" smtClean="0"/>
              <a:t>v seznamu</a:t>
            </a:r>
            <a:endParaRPr lang="cs-CZ" sz="2600" dirty="0" smtClean="0"/>
          </a:p>
          <a:p>
            <a:pPr lvl="1"/>
            <a:r>
              <a:rPr lang="cs-CZ" sz="2600" dirty="0" smtClean="0"/>
              <a:t>Překlep/chyba ve jménu autora (vč. chyb u více autorů a editorů)</a:t>
            </a:r>
          </a:p>
          <a:p>
            <a:pPr lvl="1"/>
            <a:r>
              <a:rPr lang="cs-CZ" sz="2600" dirty="0" smtClean="0"/>
              <a:t>Odlišné údaje v odkazu a v bibliografickém údaji </a:t>
            </a:r>
          </a:p>
          <a:p>
            <a:pPr lvl="1"/>
            <a:r>
              <a:rPr lang="cs-CZ" sz="2600" dirty="0" smtClean="0"/>
              <a:t>Nejednotná úprava údajů</a:t>
            </a:r>
          </a:p>
          <a:p>
            <a:pPr lvl="1"/>
            <a:r>
              <a:rPr lang="cs-CZ" sz="2600" dirty="0" smtClean="0"/>
              <a:t>Chyby v řazení údajů</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914400" y="-99392"/>
            <a:ext cx="7772400" cy="1143000"/>
          </a:xfrm>
        </p:spPr>
        <p:txBody>
          <a:bodyPr bIns="91440" anchor="b" anchorCtr="0">
            <a:normAutofit/>
          </a:bodyPr>
          <a:lstStyle/>
          <a:p>
            <a:r>
              <a:rPr lang="cs-CZ" sz="3600" b="1" dirty="0" smtClean="0"/>
              <a:t>Pravidla pro odkazy v textu</a:t>
            </a:r>
            <a:endParaRPr lang="cs-CZ" sz="3600" b="1" dirty="0"/>
          </a:p>
        </p:txBody>
      </p:sp>
      <p:sp>
        <p:nvSpPr>
          <p:cNvPr id="2" name="Zástupný symbol pro obsah 1"/>
          <p:cNvSpPr>
            <a:spLocks noGrp="1"/>
          </p:cNvSpPr>
          <p:nvPr>
            <p:ph sz="quarter" idx="1"/>
          </p:nvPr>
        </p:nvSpPr>
        <p:spPr>
          <a:xfrm>
            <a:off x="457200" y="1268760"/>
            <a:ext cx="8229600" cy="4896544"/>
          </a:xfrm>
        </p:spPr>
        <p:txBody>
          <a:bodyPr numCol="2">
            <a:normAutofit fontScale="62500" lnSpcReduction="20000"/>
          </a:bodyPr>
          <a:lstStyle/>
          <a:p>
            <a:pPr>
              <a:buNone/>
            </a:pPr>
            <a:r>
              <a:rPr lang="cs-CZ" dirty="0" smtClean="0"/>
              <a:t>(</a:t>
            </a:r>
            <a:r>
              <a:rPr lang="cs-CZ" dirty="0" err="1" smtClean="0"/>
              <a:t>Aron</a:t>
            </a:r>
            <a:r>
              <a:rPr lang="cs-CZ" dirty="0" smtClean="0"/>
              <a:t>, 1980)</a:t>
            </a:r>
          </a:p>
          <a:p>
            <a:pPr>
              <a:buNone/>
            </a:pPr>
            <a:r>
              <a:rPr lang="cs-CZ" dirty="0" smtClean="0"/>
              <a:t> </a:t>
            </a:r>
          </a:p>
          <a:p>
            <a:pPr>
              <a:buNone/>
            </a:pPr>
            <a:r>
              <a:rPr lang="cs-CZ" dirty="0" smtClean="0"/>
              <a:t>(</a:t>
            </a:r>
            <a:r>
              <a:rPr lang="cs-CZ" dirty="0" err="1" smtClean="0"/>
              <a:t>Aron</a:t>
            </a:r>
            <a:r>
              <a:rPr lang="cs-CZ" dirty="0" smtClean="0"/>
              <a:t>, 1980: 25)</a:t>
            </a:r>
          </a:p>
          <a:p>
            <a:pPr>
              <a:buNone/>
            </a:pPr>
            <a:r>
              <a:rPr lang="cs-CZ" dirty="0" smtClean="0"/>
              <a:t> </a:t>
            </a:r>
          </a:p>
          <a:p>
            <a:pPr>
              <a:buNone/>
            </a:pPr>
            <a:r>
              <a:rPr lang="cs-CZ" dirty="0" smtClean="0"/>
              <a:t>(</a:t>
            </a:r>
            <a:r>
              <a:rPr lang="cs-CZ" dirty="0" err="1" smtClean="0"/>
              <a:t>Aron</a:t>
            </a:r>
            <a:r>
              <a:rPr lang="cs-CZ" dirty="0" smtClean="0"/>
              <a:t>, 1980: 25-27)</a:t>
            </a:r>
          </a:p>
          <a:p>
            <a:pPr>
              <a:buNone/>
            </a:pPr>
            <a:r>
              <a:rPr lang="cs-CZ" dirty="0" smtClean="0"/>
              <a:t> </a:t>
            </a:r>
          </a:p>
          <a:p>
            <a:pPr>
              <a:buNone/>
            </a:pPr>
            <a:r>
              <a:rPr lang="cs-CZ" dirty="0" smtClean="0"/>
              <a:t>(</a:t>
            </a:r>
            <a:r>
              <a:rPr lang="cs-CZ" dirty="0" err="1" smtClean="0"/>
              <a:t>Aron</a:t>
            </a:r>
            <a:r>
              <a:rPr lang="cs-CZ" dirty="0" smtClean="0"/>
              <a:t>, 1980: 25n)</a:t>
            </a:r>
          </a:p>
          <a:p>
            <a:pPr>
              <a:buNone/>
            </a:pPr>
            <a:r>
              <a:rPr lang="cs-CZ" dirty="0" smtClean="0"/>
              <a:t> </a:t>
            </a:r>
          </a:p>
          <a:p>
            <a:pPr>
              <a:buNone/>
            </a:pPr>
            <a:r>
              <a:rPr lang="cs-CZ" dirty="0" smtClean="0"/>
              <a:t>(</a:t>
            </a:r>
            <a:r>
              <a:rPr lang="cs-CZ" dirty="0" err="1" smtClean="0"/>
              <a:t>Aron</a:t>
            </a:r>
            <a:r>
              <a:rPr lang="cs-CZ" dirty="0" smtClean="0"/>
              <a:t>, 1980: 25, 27, 32)  </a:t>
            </a:r>
          </a:p>
          <a:p>
            <a:pPr>
              <a:buNone/>
            </a:pPr>
            <a:r>
              <a:rPr lang="cs-CZ" dirty="0" smtClean="0"/>
              <a:t> </a:t>
            </a:r>
          </a:p>
          <a:p>
            <a:pPr>
              <a:buNone/>
            </a:pPr>
            <a:r>
              <a:rPr lang="cs-CZ" dirty="0" smtClean="0"/>
              <a:t>(</a:t>
            </a:r>
            <a:r>
              <a:rPr lang="cs-CZ" dirty="0" err="1" smtClean="0"/>
              <a:t>Aron</a:t>
            </a:r>
            <a:r>
              <a:rPr lang="cs-CZ" dirty="0" smtClean="0"/>
              <a:t>, 1980: </a:t>
            </a:r>
            <a:r>
              <a:rPr lang="cs-CZ" dirty="0" err="1" smtClean="0"/>
              <a:t>passim</a:t>
            </a:r>
            <a:r>
              <a:rPr lang="cs-CZ" dirty="0" smtClean="0"/>
              <a:t>)</a:t>
            </a:r>
          </a:p>
          <a:p>
            <a:pPr>
              <a:buNone/>
            </a:pPr>
            <a:r>
              <a:rPr lang="cs-CZ" dirty="0" smtClean="0"/>
              <a:t> </a:t>
            </a:r>
          </a:p>
          <a:p>
            <a:pPr>
              <a:buNone/>
            </a:pPr>
            <a:r>
              <a:rPr lang="cs-CZ" dirty="0" smtClean="0"/>
              <a:t>(</a:t>
            </a:r>
            <a:r>
              <a:rPr lang="cs-CZ" dirty="0" err="1" smtClean="0"/>
              <a:t>Aron</a:t>
            </a:r>
            <a:r>
              <a:rPr lang="cs-CZ" dirty="0" smtClean="0"/>
              <a:t>, 1980: kap. 3)</a:t>
            </a:r>
          </a:p>
          <a:p>
            <a:pPr>
              <a:buNone/>
            </a:pPr>
            <a:r>
              <a:rPr lang="cs-CZ" dirty="0" smtClean="0"/>
              <a:t> </a:t>
            </a:r>
          </a:p>
          <a:p>
            <a:pPr>
              <a:buNone/>
            </a:pPr>
            <a:r>
              <a:rPr lang="cs-CZ" dirty="0" smtClean="0"/>
              <a:t>(Marx citován in </a:t>
            </a:r>
            <a:r>
              <a:rPr lang="cs-CZ" dirty="0" err="1" smtClean="0"/>
              <a:t>Aron</a:t>
            </a:r>
            <a:r>
              <a:rPr lang="cs-CZ" dirty="0" smtClean="0"/>
              <a:t>, 1980: 25)</a:t>
            </a:r>
          </a:p>
          <a:p>
            <a:pPr>
              <a:buNone/>
            </a:pPr>
            <a:endParaRPr lang="cs-CZ" dirty="0" smtClean="0"/>
          </a:p>
          <a:p>
            <a:pPr>
              <a:buNone/>
            </a:pPr>
            <a:endParaRPr lang="cs-CZ" dirty="0" smtClean="0"/>
          </a:p>
          <a:p>
            <a:pPr>
              <a:buNone/>
            </a:pPr>
            <a:r>
              <a:rPr lang="cs-CZ" dirty="0" smtClean="0"/>
              <a:t>(</a:t>
            </a:r>
            <a:r>
              <a:rPr lang="cs-CZ" dirty="0" err="1" smtClean="0"/>
              <a:t>Aron</a:t>
            </a:r>
            <a:r>
              <a:rPr lang="cs-CZ" dirty="0" smtClean="0"/>
              <a:t>, 1980: 25; zvýraznění v originále) nebo (</a:t>
            </a:r>
            <a:r>
              <a:rPr lang="cs-CZ" dirty="0" err="1" smtClean="0"/>
              <a:t>Aron</a:t>
            </a:r>
            <a:r>
              <a:rPr lang="cs-CZ" dirty="0" smtClean="0"/>
              <a:t> 1980: 25; zvýraznění autor/</a:t>
            </a:r>
            <a:r>
              <a:rPr lang="cs-CZ" dirty="0" err="1" smtClean="0"/>
              <a:t>ka</a:t>
            </a:r>
            <a:r>
              <a:rPr lang="cs-CZ" dirty="0" smtClean="0"/>
              <a:t>)</a:t>
            </a:r>
          </a:p>
          <a:p>
            <a:pPr>
              <a:buNone/>
            </a:pPr>
            <a:r>
              <a:rPr lang="cs-CZ" dirty="0" smtClean="0"/>
              <a:t> </a:t>
            </a:r>
          </a:p>
          <a:p>
            <a:pPr>
              <a:buNone/>
            </a:pPr>
            <a:r>
              <a:rPr lang="cs-CZ" dirty="0" smtClean="0"/>
              <a:t>(</a:t>
            </a:r>
            <a:r>
              <a:rPr lang="cs-CZ" dirty="0" err="1" smtClean="0"/>
              <a:t>Aron</a:t>
            </a:r>
            <a:r>
              <a:rPr lang="cs-CZ" dirty="0" smtClean="0"/>
              <a:t>, [1938] 1980: 25)</a:t>
            </a:r>
          </a:p>
          <a:p>
            <a:pPr>
              <a:buNone/>
            </a:pPr>
            <a:r>
              <a:rPr lang="cs-CZ" dirty="0" smtClean="0"/>
              <a:t> </a:t>
            </a:r>
          </a:p>
          <a:p>
            <a:pPr>
              <a:buNone/>
            </a:pPr>
            <a:r>
              <a:rPr lang="cs-CZ" dirty="0" smtClean="0"/>
              <a:t>(</a:t>
            </a:r>
            <a:r>
              <a:rPr lang="cs-CZ" dirty="0" err="1" smtClean="0"/>
              <a:t>Aron</a:t>
            </a:r>
            <a:r>
              <a:rPr lang="cs-CZ" dirty="0" smtClean="0"/>
              <a:t>, 1980, 1987)</a:t>
            </a:r>
          </a:p>
          <a:p>
            <a:pPr>
              <a:buNone/>
            </a:pPr>
            <a:r>
              <a:rPr lang="cs-CZ" dirty="0" smtClean="0"/>
              <a:t> </a:t>
            </a:r>
          </a:p>
          <a:p>
            <a:pPr>
              <a:buNone/>
            </a:pPr>
            <a:r>
              <a:rPr lang="cs-CZ" dirty="0" smtClean="0"/>
              <a:t>(</a:t>
            </a:r>
            <a:r>
              <a:rPr lang="cs-CZ" dirty="0" err="1" smtClean="0"/>
              <a:t>Aron</a:t>
            </a:r>
            <a:r>
              <a:rPr lang="cs-CZ" dirty="0" smtClean="0"/>
              <a:t>, 1980; </a:t>
            </a:r>
            <a:r>
              <a:rPr lang="cs-CZ" dirty="0" err="1" smtClean="0"/>
              <a:t>Sartre</a:t>
            </a:r>
            <a:r>
              <a:rPr lang="cs-CZ" dirty="0" smtClean="0"/>
              <a:t>, 1981)</a:t>
            </a:r>
          </a:p>
          <a:p>
            <a:pPr>
              <a:buNone/>
            </a:pPr>
            <a:r>
              <a:rPr lang="cs-CZ" dirty="0" smtClean="0"/>
              <a:t>(</a:t>
            </a:r>
            <a:r>
              <a:rPr lang="cs-CZ" dirty="0" err="1" smtClean="0"/>
              <a:t>Aron</a:t>
            </a:r>
            <a:r>
              <a:rPr lang="cs-CZ" dirty="0" smtClean="0"/>
              <a:t>, 1980, 1987, 2005; </a:t>
            </a:r>
            <a:r>
              <a:rPr lang="cs-CZ" dirty="0" err="1" smtClean="0"/>
              <a:t>Sartre</a:t>
            </a:r>
            <a:r>
              <a:rPr lang="cs-CZ" dirty="0" smtClean="0"/>
              <a:t>, 1981, 1985)</a:t>
            </a:r>
          </a:p>
          <a:p>
            <a:pPr>
              <a:buNone/>
            </a:pPr>
            <a:r>
              <a:rPr lang="cs-CZ" dirty="0" smtClean="0"/>
              <a:t>(</a:t>
            </a:r>
            <a:r>
              <a:rPr lang="cs-CZ" dirty="0" err="1" smtClean="0"/>
              <a:t>Aron</a:t>
            </a:r>
            <a:r>
              <a:rPr lang="cs-CZ" dirty="0" smtClean="0"/>
              <a:t>, 1980: 24-31; </a:t>
            </a:r>
            <a:r>
              <a:rPr lang="cs-CZ" dirty="0" err="1" smtClean="0"/>
              <a:t>Sartre</a:t>
            </a:r>
            <a:r>
              <a:rPr lang="cs-CZ" dirty="0" smtClean="0"/>
              <a:t>, 1981: 17, 185)</a:t>
            </a:r>
          </a:p>
          <a:p>
            <a:pPr>
              <a:buNone/>
            </a:pPr>
            <a:r>
              <a:rPr lang="cs-CZ" dirty="0" smtClean="0"/>
              <a:t> </a:t>
            </a:r>
          </a:p>
          <a:p>
            <a:pPr>
              <a:buNone/>
            </a:pPr>
            <a:r>
              <a:rPr lang="cs-CZ" dirty="0" smtClean="0"/>
              <a:t>(</a:t>
            </a:r>
            <a:r>
              <a:rPr lang="cs-CZ" dirty="0" err="1" smtClean="0"/>
              <a:t>Aron</a:t>
            </a:r>
            <a:r>
              <a:rPr lang="cs-CZ" dirty="0" smtClean="0"/>
              <a:t>, 1980a, 1980b)</a:t>
            </a:r>
          </a:p>
          <a:p>
            <a:pPr>
              <a:buNone/>
            </a:pPr>
            <a:r>
              <a:rPr lang="cs-CZ" dirty="0" smtClean="0"/>
              <a:t>(</a:t>
            </a:r>
            <a:r>
              <a:rPr lang="cs-CZ" dirty="0" err="1" smtClean="0"/>
              <a:t>Aron</a:t>
            </a:r>
            <a:r>
              <a:rPr lang="cs-CZ" dirty="0" smtClean="0"/>
              <a:t>, 1980c; </a:t>
            </a:r>
            <a:r>
              <a:rPr lang="cs-CZ" dirty="0" err="1" smtClean="0"/>
              <a:t>Sartre</a:t>
            </a:r>
            <a:r>
              <a:rPr lang="cs-CZ" dirty="0" smtClean="0"/>
              <a:t>, 1963a)</a:t>
            </a:r>
          </a:p>
          <a:p>
            <a:pPr>
              <a:buNone/>
            </a:pPr>
            <a:endParaRPr lang="cs-CZ" dirty="0" smtClean="0"/>
          </a:p>
          <a:p>
            <a:pPr>
              <a:buNone/>
            </a:pPr>
            <a:endParaRPr lang="cs-CZ"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914400" y="116632"/>
            <a:ext cx="7772400" cy="1143000"/>
          </a:xfrm>
        </p:spPr>
        <p:txBody>
          <a:bodyPr bIns="91440" anchor="b" anchorCtr="0">
            <a:normAutofit/>
          </a:bodyPr>
          <a:lstStyle/>
          <a:p>
            <a:r>
              <a:rPr lang="cs-CZ" sz="3600" b="1" dirty="0" smtClean="0"/>
              <a:t>Tabulky, grafy</a:t>
            </a:r>
            <a:endParaRPr lang="cs-CZ" sz="3600" b="1" dirty="0"/>
          </a:p>
        </p:txBody>
      </p:sp>
      <p:pic>
        <p:nvPicPr>
          <p:cNvPr id="1026" name="Picture 2"/>
          <p:cNvPicPr>
            <a:picLocks noGrp="1" noChangeAspect="1" noChangeArrowheads="1"/>
          </p:cNvPicPr>
          <p:nvPr>
            <p:ph sz="quarter" idx="1"/>
          </p:nvPr>
        </p:nvPicPr>
        <p:blipFill>
          <a:blip r:embed="rId3" cstate="print"/>
          <a:srcRect/>
          <a:stretch>
            <a:fillRect/>
          </a:stretch>
        </p:blipFill>
        <p:spPr bwMode="auto">
          <a:xfrm>
            <a:off x="-56989" y="1484784"/>
            <a:ext cx="9200990" cy="3312368"/>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274638"/>
            <a:ext cx="8892480" cy="778098"/>
          </a:xfrm>
        </p:spPr>
        <p:txBody>
          <a:bodyPr>
            <a:normAutofit/>
          </a:bodyPr>
          <a:lstStyle/>
          <a:p>
            <a:r>
              <a:rPr lang="cs-CZ" sz="2800" b="1" dirty="0" smtClean="0"/>
              <a:t>Portál elektronických zdrojů </a:t>
            </a:r>
            <a:r>
              <a:rPr lang="cs-CZ" sz="2800" b="1" dirty="0" smtClean="0">
                <a:hlinkClick r:id="rId2"/>
              </a:rPr>
              <a:t>http://pez.cuni.cz/</a:t>
            </a:r>
            <a:endParaRPr lang="cs-CZ" sz="2800" b="1" dirty="0"/>
          </a:p>
        </p:txBody>
      </p:sp>
      <p:pic>
        <p:nvPicPr>
          <p:cNvPr id="4" name="Zástupný symbol pro obsah 3" descr="PEZ.JPG"/>
          <p:cNvPicPr>
            <a:picLocks noGrp="1" noChangeAspect="1"/>
          </p:cNvPicPr>
          <p:nvPr>
            <p:ph sz="quarter" idx="1"/>
          </p:nvPr>
        </p:nvPicPr>
        <p:blipFill>
          <a:blip r:embed="rId3" cstate="print"/>
          <a:stretch>
            <a:fillRect/>
          </a:stretch>
        </p:blipFill>
        <p:spPr>
          <a:xfrm>
            <a:off x="0" y="1340768"/>
            <a:ext cx="9144000" cy="4176464"/>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symbol pro obsah 4" descr="CAS login.JPG"/>
          <p:cNvPicPr>
            <a:picLocks noGrp="1" noChangeAspect="1"/>
          </p:cNvPicPr>
          <p:nvPr>
            <p:ph sz="quarter" idx="1"/>
          </p:nvPr>
        </p:nvPicPr>
        <p:blipFill>
          <a:blip r:embed="rId2" cstate="print"/>
          <a:stretch>
            <a:fillRect/>
          </a:stretch>
        </p:blipFill>
        <p:spPr>
          <a:xfrm>
            <a:off x="323528" y="1556792"/>
            <a:ext cx="8306574" cy="4813155"/>
          </a:xfrm>
        </p:spPr>
      </p:pic>
      <p:sp>
        <p:nvSpPr>
          <p:cNvPr id="4" name="Nadpis 1"/>
          <p:cNvSpPr txBox="1">
            <a:spLocks/>
          </p:cNvSpPr>
          <p:nvPr/>
        </p:nvSpPr>
        <p:spPr>
          <a:xfrm>
            <a:off x="251520" y="274638"/>
            <a:ext cx="8892480" cy="778098"/>
          </a:xfrm>
          <a:prstGeom prst="rect">
            <a:avLst/>
          </a:prstGeom>
        </p:spPr>
        <p:txBody>
          <a:bodyPr bIns="9144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cs-CZ" sz="2800" b="1" i="0" u="none" strike="noStrike" kern="1200" cap="none" spc="0" normalizeH="0" baseline="0" noProof="0" smtClean="0">
                <a:ln>
                  <a:noFill/>
                </a:ln>
                <a:solidFill>
                  <a:schemeClr val="tx2"/>
                </a:solidFill>
                <a:effectLst/>
                <a:uLnTx/>
                <a:uFillTx/>
                <a:latin typeface="+mj-lt"/>
                <a:ea typeface="+mj-ea"/>
                <a:cs typeface="+mj-cs"/>
              </a:rPr>
              <a:t>Portál elektronických zdrojů </a:t>
            </a:r>
            <a:r>
              <a:rPr kumimoji="0" lang="cs-CZ" sz="2800" b="1" i="0" u="none" strike="noStrike" kern="1200" cap="none" spc="0" normalizeH="0" baseline="0" noProof="0" smtClean="0">
                <a:ln>
                  <a:noFill/>
                </a:ln>
                <a:solidFill>
                  <a:schemeClr val="tx2"/>
                </a:solidFill>
                <a:effectLst/>
                <a:uLnTx/>
                <a:uFillTx/>
                <a:latin typeface="+mj-lt"/>
                <a:ea typeface="+mj-ea"/>
                <a:cs typeface="+mj-cs"/>
                <a:hlinkClick r:id="rId3"/>
              </a:rPr>
              <a:t>http://pez.cuni.cz/</a:t>
            </a:r>
            <a:endParaRPr kumimoji="0" lang="cs-CZ" sz="2800" b="1"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51520" y="274638"/>
            <a:ext cx="8892480" cy="778098"/>
          </a:xfrm>
        </p:spPr>
        <p:txBody>
          <a:bodyPr>
            <a:normAutofit/>
          </a:bodyPr>
          <a:lstStyle/>
          <a:p>
            <a:r>
              <a:rPr lang="cs-CZ" sz="2800" b="1" dirty="0" smtClean="0"/>
              <a:t>Portál elektronických zdrojů </a:t>
            </a:r>
            <a:r>
              <a:rPr lang="cs-CZ" sz="2800" b="1" dirty="0" smtClean="0">
                <a:hlinkClick r:id="rId3"/>
              </a:rPr>
              <a:t>http://pez.cuni.cz/</a:t>
            </a:r>
            <a:endParaRPr lang="cs-CZ" sz="2800" b="1" dirty="0"/>
          </a:p>
        </p:txBody>
      </p:sp>
      <p:pic>
        <p:nvPicPr>
          <p:cNvPr id="7" name="Zástupný symbol pro obsah 6" descr="PEZ login.JPG"/>
          <p:cNvPicPr>
            <a:picLocks noGrp="1" noChangeAspect="1"/>
          </p:cNvPicPr>
          <p:nvPr>
            <p:ph sz="quarter" idx="1"/>
          </p:nvPr>
        </p:nvPicPr>
        <p:blipFill>
          <a:blip r:embed="rId4" cstate="print"/>
          <a:stretch>
            <a:fillRect/>
          </a:stretch>
        </p:blipFill>
        <p:spPr>
          <a:xfrm>
            <a:off x="136307" y="1268760"/>
            <a:ext cx="8612157" cy="4551453"/>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99592" y="116632"/>
            <a:ext cx="7772400" cy="666328"/>
          </a:xfrm>
        </p:spPr>
        <p:txBody>
          <a:bodyPr>
            <a:normAutofit/>
          </a:bodyPr>
          <a:lstStyle/>
          <a:p>
            <a:r>
              <a:rPr lang="cs-CZ" sz="2800" b="1" dirty="0" smtClean="0"/>
              <a:t>EBSCO, JSTOR, </a:t>
            </a:r>
            <a:r>
              <a:rPr lang="cs-CZ" sz="2800" b="1" dirty="0" err="1" smtClean="0"/>
              <a:t>Sage</a:t>
            </a:r>
            <a:r>
              <a:rPr lang="cs-CZ" sz="2800" b="1" dirty="0" smtClean="0"/>
              <a:t>…</a:t>
            </a:r>
            <a:endParaRPr lang="cs-CZ" sz="2800" dirty="0"/>
          </a:p>
        </p:txBody>
      </p:sp>
      <p:pic>
        <p:nvPicPr>
          <p:cNvPr id="4" name="Zástupný symbol pro obsah 3" descr="ebsco.JPG"/>
          <p:cNvPicPr>
            <a:picLocks noGrp="1" noChangeAspect="1"/>
          </p:cNvPicPr>
          <p:nvPr>
            <p:ph sz="quarter" idx="1"/>
          </p:nvPr>
        </p:nvPicPr>
        <p:blipFill>
          <a:blip r:embed="rId3" cstate="print"/>
          <a:stretch>
            <a:fillRect/>
          </a:stretch>
        </p:blipFill>
        <p:spPr>
          <a:xfrm>
            <a:off x="755576" y="729424"/>
            <a:ext cx="7632848" cy="5852515"/>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51520" y="274638"/>
            <a:ext cx="8892480" cy="778098"/>
          </a:xfrm>
        </p:spPr>
        <p:txBody>
          <a:bodyPr>
            <a:normAutofit/>
          </a:bodyPr>
          <a:lstStyle/>
          <a:p>
            <a:r>
              <a:rPr lang="cs-CZ" sz="2800" b="1" dirty="0" smtClean="0"/>
              <a:t>Portál elektronických zdrojů </a:t>
            </a:r>
            <a:r>
              <a:rPr lang="cs-CZ" sz="2800" b="1" dirty="0" smtClean="0">
                <a:hlinkClick r:id="rId3"/>
              </a:rPr>
              <a:t>http://pez.cuni.cz/</a:t>
            </a:r>
            <a:endParaRPr lang="cs-CZ" sz="2800" b="1" dirty="0"/>
          </a:p>
        </p:txBody>
      </p:sp>
      <p:pic>
        <p:nvPicPr>
          <p:cNvPr id="6" name="Zástupný symbol pro obsah 5" descr="PEZ e-knihy.JPG"/>
          <p:cNvPicPr>
            <a:picLocks noGrp="1" noChangeAspect="1"/>
          </p:cNvPicPr>
          <p:nvPr>
            <p:ph sz="quarter" idx="1"/>
          </p:nvPr>
        </p:nvPicPr>
        <p:blipFill>
          <a:blip r:embed="rId4" cstate="print"/>
          <a:stretch>
            <a:fillRect/>
          </a:stretch>
        </p:blipFill>
        <p:spPr>
          <a:xfrm>
            <a:off x="267945" y="1268760"/>
            <a:ext cx="8738832" cy="4752528"/>
          </a:xfr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Jmění">
  <a:themeElements>
    <a:clrScheme name="Jmění">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Jmění">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Jmění">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6291</TotalTime>
  <Words>2124</Words>
  <Application>Microsoft Office PowerPoint</Application>
  <PresentationFormat>Předvádění na obrazovce (4:3)</PresentationFormat>
  <Paragraphs>442</Paragraphs>
  <Slides>44</Slides>
  <Notes>31</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44</vt:i4>
      </vt:variant>
    </vt:vector>
  </HeadingPairs>
  <TitlesOfParts>
    <vt:vector size="50" baseType="lpstr">
      <vt:lpstr>Calibri</vt:lpstr>
      <vt:lpstr>Franklin Gothic Book</vt:lpstr>
      <vt:lpstr>Perpetua</vt:lpstr>
      <vt:lpstr>Wingdings 2</vt:lpstr>
      <vt:lpstr>Wingdings 3</vt:lpstr>
      <vt:lpstr>Jmění</vt:lpstr>
      <vt:lpstr>Úvod do studia</vt:lpstr>
      <vt:lpstr>Struktura</vt:lpstr>
      <vt:lpstr>Elektronické zdroje UK</vt:lpstr>
      <vt:lpstr>Prezentace aplikace PowerPoint</vt:lpstr>
      <vt:lpstr>Portál elektronických zdrojů http://pez.cuni.cz/</vt:lpstr>
      <vt:lpstr>Prezentace aplikace PowerPoint</vt:lpstr>
      <vt:lpstr>Portál elektronických zdrojů http://pez.cuni.cz/</vt:lpstr>
      <vt:lpstr>EBSCO, JSTOR, Sage…</vt:lpstr>
      <vt:lpstr>Portál elektronických zdrojů http://pez.cuni.cz/</vt:lpstr>
      <vt:lpstr>ebrary Academic Complete</vt:lpstr>
      <vt:lpstr>http://scholar.google.cz/</vt:lpstr>
      <vt:lpstr>Citace – google scholar</vt:lpstr>
      <vt:lpstr>Zdroje dat – ČSDA </vt:lpstr>
      <vt:lpstr>Jak psát odborné práce</vt:lpstr>
      <vt:lpstr>Jak vybírat, co budeme číst?</vt:lpstr>
      <vt:lpstr>Jak číst aktivně a efektivně</vt:lpstr>
      <vt:lpstr>Psaní odborných textů  - Logika a struktura empirické stati </vt:lpstr>
      <vt:lpstr>Žánry odborného textu</vt:lpstr>
      <vt:lpstr>Strategie a taktika při psaní odborného textu: PROMYŠLENOST </vt:lpstr>
      <vt:lpstr>Typické problémy textů, aneb čeho se vyvarovat v diplomové práci I</vt:lpstr>
      <vt:lpstr>Typické problémy textů, aneb čeho se vyvarovat v diplomové práci II</vt:lpstr>
      <vt:lpstr>Prezentace aplikace PowerPoint</vt:lpstr>
      <vt:lpstr>Publikační etika</vt:lpstr>
      <vt:lpstr>Plagiát</vt:lpstr>
      <vt:lpstr>Bibliografické odkazy</vt:lpstr>
      <vt:lpstr>Jak citovat </vt:lpstr>
      <vt:lpstr>Prezentace aplikace PowerPoint</vt:lpstr>
      <vt:lpstr>Vypuštění části citace</vt:lpstr>
      <vt:lpstr>Samostatná publikace (kniha)</vt:lpstr>
      <vt:lpstr>Bakalářské, diplomové, disertační nebo jiné práce</vt:lpstr>
      <vt:lpstr>Publikace více autorů</vt:lpstr>
      <vt:lpstr>Hlavní autor a spoluautoři</vt:lpstr>
      <vt:lpstr>Institucionální autorství</vt:lpstr>
      <vt:lpstr>Neznámé a neexistující autorství</vt:lpstr>
      <vt:lpstr>Editorství </vt:lpstr>
      <vt:lpstr>Texty uveřejněné ve sbornících</vt:lpstr>
      <vt:lpstr>Články v časopisech</vt:lpstr>
      <vt:lpstr>Dokumenty dostupné i na webu</vt:lpstr>
      <vt:lpstr>Online časopisy a texty</vt:lpstr>
      <vt:lpstr>Maily, weby</vt:lpstr>
      <vt:lpstr>Organizace seznamu literatury</vt:lpstr>
      <vt:lpstr>Chyby a nectnosti v seznamu literatury</vt:lpstr>
      <vt:lpstr>Pravidla pro odkazy v textu</vt:lpstr>
      <vt:lpstr>Tabulky, grafy</vt:lpstr>
    </vt:vector>
  </TitlesOfParts>
  <Company>Notebook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Úvod do studia II</dc:title>
  <dc:creator>Blanka Tollarová</dc:creator>
  <cp:lastModifiedBy>katedra.rs</cp:lastModifiedBy>
  <cp:revision>143</cp:revision>
  <dcterms:created xsi:type="dcterms:W3CDTF">2012-09-27T08:36:47Z</dcterms:created>
  <dcterms:modified xsi:type="dcterms:W3CDTF">2014-12-05T11:28:44Z</dcterms:modified>
</cp:coreProperties>
</file>