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46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28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13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9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27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90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64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92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09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29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17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8DDC5-2AFF-A44B-8DF6-53005162FCC2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16E86-ACE0-854D-8EBB-892ADCF7A9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34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26889"/>
            <a:ext cx="7772400" cy="117536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Raymond Queneau </a:t>
            </a:r>
            <a:br>
              <a:rPr lang="it-IT" dirty="0" smtClean="0"/>
            </a:br>
            <a:r>
              <a:rPr lang="it-IT" dirty="0" smtClean="0"/>
              <a:t>1903-1976</a:t>
            </a:r>
            <a:endParaRPr lang="it-IT" dirty="0"/>
          </a:p>
        </p:txBody>
      </p:sp>
      <p:pic>
        <p:nvPicPr>
          <p:cNvPr id="4" name="Immagin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992" y="1841499"/>
            <a:ext cx="3368976" cy="478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179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9246"/>
            <a:ext cx="8229600" cy="5729317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Né au </a:t>
            </a:r>
            <a:r>
              <a:rPr lang="fr-FR" b="1" dirty="0" smtClean="0"/>
              <a:t>Havre</a:t>
            </a:r>
            <a:r>
              <a:rPr lang="fr-FR" dirty="0" smtClean="0"/>
              <a:t>, il rejoint Paris pour </a:t>
            </a:r>
            <a:r>
              <a:rPr lang="fr-FR" dirty="0"/>
              <a:t>é</a:t>
            </a:r>
            <a:r>
              <a:rPr lang="fr-FR" dirty="0" smtClean="0"/>
              <a:t>tudier la philosophie</a:t>
            </a:r>
            <a:r>
              <a:rPr lang="fr-FR" dirty="0"/>
              <a:t> </a:t>
            </a:r>
            <a:r>
              <a:rPr lang="fr-FR" dirty="0" smtClean="0"/>
              <a:t>à la </a:t>
            </a:r>
            <a:r>
              <a:rPr lang="fr-FR" b="1" dirty="0" smtClean="0"/>
              <a:t>Sorbonne</a:t>
            </a:r>
            <a:r>
              <a:rPr lang="fr-FR" dirty="0" smtClean="0"/>
              <a:t> et à </a:t>
            </a:r>
            <a:r>
              <a:rPr lang="fr-FR" b="1" dirty="0" smtClean="0"/>
              <a:t>l’Ecole des Hautes </a:t>
            </a:r>
            <a:r>
              <a:rPr lang="fr-FR" b="1" dirty="0"/>
              <a:t>E</a:t>
            </a:r>
            <a:r>
              <a:rPr lang="fr-FR" b="1" dirty="0" smtClean="0"/>
              <a:t>tudes</a:t>
            </a:r>
            <a:r>
              <a:rPr lang="fr-FR" dirty="0" smtClean="0"/>
              <a:t>, où il suit les cours </a:t>
            </a:r>
            <a:r>
              <a:rPr lang="fr-FR" b="1" dirty="0" smtClean="0"/>
              <a:t>d’Alexandre Kojève sur Hegel </a:t>
            </a:r>
            <a:r>
              <a:rPr lang="fr-FR" dirty="0" smtClean="0"/>
              <a:t>(Kojève a une influence majeure sur la philosophie française des années 1930 et 1940 – Sartre / Merleau- </a:t>
            </a:r>
            <a:r>
              <a:rPr lang="fr-FR" dirty="0" err="1" smtClean="0"/>
              <a:t>Ponty</a:t>
            </a:r>
            <a:r>
              <a:rPr lang="fr-FR" dirty="0" smtClean="0"/>
              <a:t> et d’autres ont suivi les cours de Kojève)</a:t>
            </a:r>
          </a:p>
          <a:p>
            <a:r>
              <a:rPr lang="fr-FR" dirty="0" smtClean="0"/>
              <a:t>Il fréquente le groupe des </a:t>
            </a:r>
            <a:r>
              <a:rPr lang="fr-FR" b="1" dirty="0" smtClean="0"/>
              <a:t>Surréalistes</a:t>
            </a:r>
            <a:r>
              <a:rPr lang="fr-FR" dirty="0" smtClean="0"/>
              <a:t> / après rupture avec eux</a:t>
            </a:r>
          </a:p>
          <a:p>
            <a:r>
              <a:rPr lang="fr-FR" dirty="0" smtClean="0"/>
              <a:t>Service militaire en </a:t>
            </a:r>
            <a:r>
              <a:rPr lang="fr-FR" b="1" dirty="0" smtClean="0"/>
              <a:t>Algérie et au Maroc</a:t>
            </a:r>
            <a:r>
              <a:rPr lang="fr-FR" dirty="0" smtClean="0"/>
              <a:t>. Il apprend l’arabe</a:t>
            </a:r>
          </a:p>
          <a:p>
            <a:r>
              <a:rPr lang="fr-FR" dirty="0" smtClean="0"/>
              <a:t>Il travaille aux éditions </a:t>
            </a:r>
            <a:r>
              <a:rPr lang="fr-FR" b="1" dirty="0" smtClean="0"/>
              <a:t>Gallimard</a:t>
            </a:r>
            <a:r>
              <a:rPr lang="fr-FR" dirty="0" smtClean="0"/>
              <a:t>, il est traducteur de l’anglais, il dirige </a:t>
            </a:r>
            <a:r>
              <a:rPr lang="fr-FR" b="1" dirty="0" smtClean="0"/>
              <a:t>l’Encyclopédie de la Pléiade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Passionné des sciences et mathématiques, il adhère à la </a:t>
            </a:r>
            <a:r>
              <a:rPr lang="fr-FR" b="1" dirty="0" smtClean="0"/>
              <a:t>Société mathématique de France en 1948</a:t>
            </a:r>
            <a:r>
              <a:rPr lang="fr-FR" dirty="0" smtClean="0"/>
              <a:t>. Il essaie d’applique des règles mathématiques à la construction des des œuvres. Par exemple en suivant la méthode S+7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6057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3310"/>
            <a:ext cx="8229600" cy="4525963"/>
          </a:xfrm>
        </p:spPr>
        <p:txBody>
          <a:bodyPr/>
          <a:lstStyle/>
          <a:p>
            <a:r>
              <a:rPr lang="fr-FR" dirty="0" smtClean="0"/>
              <a:t>En 1960 Queneau fonde avec François Le </a:t>
            </a:r>
            <a:r>
              <a:rPr lang="fr-FR" dirty="0" err="1" smtClean="0"/>
              <a:t>Lionnais</a:t>
            </a:r>
            <a:r>
              <a:rPr lang="fr-FR" dirty="0" smtClean="0"/>
              <a:t> un groupe de recherche littéraire appelé </a:t>
            </a:r>
            <a:r>
              <a:rPr lang="fr-FR" b="1" dirty="0" err="1" smtClean="0"/>
              <a:t>Oulipo</a:t>
            </a:r>
            <a:endParaRPr lang="fr-FR" b="1" dirty="0" smtClean="0"/>
          </a:p>
          <a:p>
            <a:r>
              <a:rPr lang="fr-FR" b="1" dirty="0" err="1" smtClean="0"/>
              <a:t>Oulipo</a:t>
            </a:r>
            <a:r>
              <a:rPr lang="fr-FR" b="1" dirty="0" smtClean="0"/>
              <a:t> = Ouvroir de littérature potentielle</a:t>
            </a:r>
          </a:p>
          <a:p>
            <a:r>
              <a:rPr lang="fr-FR" dirty="0" smtClean="0"/>
              <a:t>Écriture littéraire + mathématique / contraintes = stimulus pour l’imagination</a:t>
            </a:r>
          </a:p>
          <a:p>
            <a:r>
              <a:rPr lang="fr-FR" dirty="0" smtClean="0"/>
              <a:t>Des écrivains célèbres ont fait parti du groupe: </a:t>
            </a:r>
            <a:r>
              <a:rPr lang="fr-FR" b="1" dirty="0" smtClean="0"/>
              <a:t>George Perec, Italo Calvino </a:t>
            </a:r>
            <a:r>
              <a:rPr lang="fr-FR" dirty="0" smtClean="0"/>
              <a:t>par ex.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8139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58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3000" dirty="0" err="1" smtClean="0"/>
              <a:t>Contraintes</a:t>
            </a:r>
            <a:r>
              <a:rPr lang="it-IT" sz="3000" dirty="0" smtClean="0"/>
              <a:t> </a:t>
            </a:r>
            <a:br>
              <a:rPr lang="it-IT" sz="3000" dirty="0" smtClean="0"/>
            </a:br>
            <a:r>
              <a:rPr lang="it-IT" sz="3000" dirty="0" err="1" smtClean="0"/>
              <a:t>Exemples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88960"/>
            <a:ext cx="8229600" cy="4895939"/>
          </a:xfrm>
        </p:spPr>
        <p:txBody>
          <a:bodyPr>
            <a:normAutofit fontScale="62500" lnSpcReduction="20000"/>
          </a:bodyPr>
          <a:lstStyle/>
          <a:p>
            <a:r>
              <a:rPr lang="fr-FR" b="1" dirty="0" smtClean="0"/>
              <a:t>S+ 7</a:t>
            </a:r>
          </a:p>
          <a:p>
            <a:r>
              <a:rPr lang="fr-FR" b="1" dirty="0" smtClean="0"/>
              <a:t>Lipogramme: </a:t>
            </a:r>
            <a:r>
              <a:rPr lang="fr-FR" dirty="0" smtClean="0"/>
              <a:t>un texte dans lequel l’auteur </a:t>
            </a:r>
            <a:r>
              <a:rPr lang="fr-FR" dirty="0" smtClean="0"/>
              <a:t>enlève </a:t>
            </a:r>
            <a:r>
              <a:rPr lang="fr-FR" dirty="0" smtClean="0"/>
              <a:t>une lettre (George Perec </a:t>
            </a:r>
            <a:r>
              <a:rPr lang="fr-FR" i="1" dirty="0" smtClean="0"/>
              <a:t>La Disparition</a:t>
            </a:r>
            <a:r>
              <a:rPr lang="fr-FR" dirty="0" smtClean="0"/>
              <a:t>)</a:t>
            </a:r>
          </a:p>
          <a:p>
            <a:r>
              <a:rPr lang="fr-FR" b="1" dirty="0" err="1" smtClean="0"/>
              <a:t>Liponymie</a:t>
            </a:r>
            <a:r>
              <a:rPr lang="fr-FR" b="1" dirty="0" smtClean="0"/>
              <a:t> </a:t>
            </a:r>
            <a:r>
              <a:rPr lang="fr-FR" dirty="0" smtClean="0"/>
              <a:t>Un texte dans lequel l’auteur s’impose de ne jamais employer telle ou telle catégorie de mots (substantifs, verbes, adjectifs)</a:t>
            </a:r>
          </a:p>
          <a:p>
            <a:r>
              <a:rPr lang="fr-FR" b="1" dirty="0" smtClean="0"/>
              <a:t>Abécédaire  </a:t>
            </a:r>
            <a:r>
              <a:rPr lang="fr-FR" dirty="0" smtClean="0"/>
              <a:t>texte où les initiales des mots successifs suivent l’ordre alphabétique</a:t>
            </a:r>
          </a:p>
          <a:p>
            <a:r>
              <a:rPr lang="fr-FR" b="1" dirty="0" err="1" smtClean="0"/>
              <a:t>Antérime</a:t>
            </a:r>
            <a:r>
              <a:rPr lang="fr-FR" dirty="0" smtClean="0"/>
              <a:t>. Rime que l’on place au début des vers </a:t>
            </a:r>
          </a:p>
          <a:p>
            <a:r>
              <a:rPr lang="fr-FR" dirty="0" smtClean="0"/>
              <a:t>Ex: </a:t>
            </a:r>
          </a:p>
          <a:p>
            <a:r>
              <a:rPr lang="fr-FR" dirty="0" smtClean="0"/>
              <a:t>Tandis qu’issu du monstre un parfum d’océan</a:t>
            </a:r>
          </a:p>
          <a:p>
            <a:r>
              <a:rPr lang="fr-FR" dirty="0" smtClean="0"/>
              <a:t>Tend, discret, à masquer leur fumet malséant</a:t>
            </a:r>
          </a:p>
          <a:p>
            <a:r>
              <a:rPr lang="fr-FR" b="1" dirty="0" smtClean="0"/>
              <a:t>Palindrome</a:t>
            </a:r>
            <a:r>
              <a:rPr lang="fr-FR" dirty="0" smtClean="0"/>
              <a:t> = Le palindrome de lettres est un texte qui peut être lu de gauche à droite comme de droite à gauche, (sans avoir nécessairement le même sens, comme Roma et </a:t>
            </a:r>
            <a:r>
              <a:rPr lang="fr-FR" dirty="0" err="1" smtClean="0"/>
              <a:t>amor</a:t>
            </a:r>
            <a:r>
              <a:rPr lang="fr-FR" dirty="0" smtClean="0"/>
              <a:t>). George Perec </a:t>
            </a:r>
            <a:r>
              <a:rPr lang="fr-FR" dirty="0"/>
              <a:t>é</a:t>
            </a:r>
            <a:r>
              <a:rPr lang="fr-FR" dirty="0" smtClean="0"/>
              <a:t>crit un palindrome de 1247 mots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5401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7000"/>
            <a:ext cx="8229600" cy="5286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2500" dirty="0" smtClean="0"/>
              <a:t>Queneau: ses </a:t>
            </a:r>
            <a:r>
              <a:rPr lang="fr-FR" sz="2500" dirty="0" err="1" smtClean="0"/>
              <a:t>oeuvres</a:t>
            </a:r>
            <a:r>
              <a:rPr lang="fr-FR" sz="2500" dirty="0" smtClean="0"/>
              <a:t> les plus célèbres</a:t>
            </a:r>
            <a:endParaRPr lang="fr-FR" sz="25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55638"/>
            <a:ext cx="8229600" cy="601186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b="1" i="1" dirty="0" smtClean="0"/>
              <a:t>Pierrot mon ami </a:t>
            </a:r>
            <a:r>
              <a:rPr lang="fr-FR" b="1" dirty="0" smtClean="0"/>
              <a:t>(1942)</a:t>
            </a:r>
          </a:p>
          <a:p>
            <a:pPr algn="just"/>
            <a:r>
              <a:rPr lang="fr-FR" b="1" i="1" dirty="0" smtClean="0"/>
              <a:t>Exercices de style</a:t>
            </a:r>
            <a:r>
              <a:rPr lang="fr-FR" b="1" dirty="0" smtClean="0"/>
              <a:t> (1947)</a:t>
            </a:r>
          </a:p>
          <a:p>
            <a:pPr marL="0" indent="0" algn="just">
              <a:buNone/>
            </a:pPr>
            <a:r>
              <a:rPr lang="fr-FR" i="1" dirty="0" smtClean="0"/>
              <a:t>Ce livre raconte 99 fois la même histoire en utilisant à chaque fois des contraintes différentes. L’histoire est simple: </a:t>
            </a:r>
            <a:r>
              <a:rPr lang="fr-FR" dirty="0" smtClean="0"/>
              <a:t>Le narrateur rencontre dans un bus un jeune homme. Celui-ci parle avec un autre voyageur, puis il s’assied ailleurs. Le narrateur, ensuite, il revoit le même homme devant la gare Saint-Lazare discutant avec un ami. </a:t>
            </a:r>
          </a:p>
          <a:p>
            <a:pPr marL="0" indent="0" algn="just">
              <a:buNone/>
            </a:pPr>
            <a:r>
              <a:rPr lang="fr-FR" dirty="0" smtClean="0"/>
              <a:t>Les contraintes sont </a:t>
            </a:r>
          </a:p>
          <a:p>
            <a:pPr algn="just">
              <a:buFontTx/>
              <a:buChar char="-"/>
            </a:pPr>
            <a:r>
              <a:rPr lang="fr-FR" dirty="0" smtClean="0"/>
              <a:t>Rhétoriques: litotes, métaphores etc. </a:t>
            </a:r>
          </a:p>
          <a:p>
            <a:pPr algn="just">
              <a:buFontTx/>
              <a:buChar char="-"/>
            </a:pPr>
            <a:r>
              <a:rPr lang="fr-FR" dirty="0" smtClean="0"/>
              <a:t>De langage: choix des langages médical, botanique etc. </a:t>
            </a:r>
            <a:endParaRPr lang="fr-FR" dirty="0"/>
          </a:p>
          <a:p>
            <a:pPr algn="just">
              <a:buFontTx/>
              <a:buChar char="-"/>
            </a:pPr>
            <a:r>
              <a:rPr lang="fr-FR" dirty="0" smtClean="0"/>
              <a:t>De registre: vulgaire, élevé etc. </a:t>
            </a:r>
          </a:p>
          <a:p>
            <a:pPr algn="just">
              <a:buFontTx/>
              <a:buChar char="-"/>
            </a:pPr>
            <a:r>
              <a:rPr lang="fr-FR" dirty="0" smtClean="0"/>
              <a:t>De genre littéraire: un sonnet, une dissertation d’école, un texte de théâtre etc. </a:t>
            </a:r>
          </a:p>
          <a:p>
            <a:pPr algn="just">
              <a:buFontTx/>
              <a:buChar char="-"/>
            </a:pPr>
            <a:endParaRPr lang="fr-FR" dirty="0" smtClean="0"/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6771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71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fr-FR" b="1" i="1" dirty="0" smtClean="0"/>
              <a:t>Zazie dans le métro </a:t>
            </a:r>
            <a:r>
              <a:rPr lang="fr-FR" b="1" dirty="0" smtClean="0"/>
              <a:t>(1959)</a:t>
            </a:r>
            <a:endParaRPr lang="fr-FR" b="1" i="1" dirty="0" smtClean="0"/>
          </a:p>
          <a:p>
            <a:pPr algn="just"/>
            <a:r>
              <a:rPr lang="fr-FR" b="1" i="1" dirty="0" smtClean="0"/>
              <a:t>Cent mille milliards de poèmes </a:t>
            </a:r>
            <a:r>
              <a:rPr lang="fr-FR" b="1" dirty="0" smtClean="0"/>
              <a:t>(1961)</a:t>
            </a:r>
          </a:p>
          <a:p>
            <a:pPr algn="just"/>
            <a:r>
              <a:rPr lang="fr-FR" b="1" i="1" dirty="0" smtClean="0"/>
              <a:t>Les Fleurs bleues</a:t>
            </a:r>
            <a:r>
              <a:rPr lang="fr-FR" b="1" dirty="0" smtClean="0"/>
              <a:t> (1965) </a:t>
            </a:r>
          </a:p>
          <a:p>
            <a:pPr algn="just"/>
            <a:r>
              <a:rPr lang="fr-FR" dirty="0" err="1" smtClean="0"/>
              <a:t>Cindrolin</a:t>
            </a:r>
            <a:r>
              <a:rPr lang="fr-FR" dirty="0" smtClean="0"/>
              <a:t> (qui vit dans les années 1960) et le Duc d’Auge (qui vit au Moyen Age). Ce dernier voyage toutes les époques jusqu’à </a:t>
            </a:r>
            <a:r>
              <a:rPr lang="fr-FR" dirty="0" smtClean="0"/>
              <a:t>l’époque </a:t>
            </a:r>
            <a:r>
              <a:rPr lang="fr-FR" dirty="0" smtClean="0"/>
              <a:t>de </a:t>
            </a:r>
            <a:r>
              <a:rPr lang="fr-FR" dirty="0" err="1" smtClean="0"/>
              <a:t>Cidrolin</a:t>
            </a:r>
            <a:r>
              <a:rPr lang="fr-FR" dirty="0" smtClean="0"/>
              <a:t>. Le passage entre l’un et l’autre a lieu quand il dorment. Les deux personnages rêvent l’un de l’autre. </a:t>
            </a:r>
          </a:p>
          <a:p>
            <a:pPr marL="0" indent="0" algn="just">
              <a:buNone/>
            </a:pPr>
            <a:endParaRPr lang="fr-FR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5950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Ex. De </a:t>
            </a:r>
            <a:r>
              <a:rPr lang="it-IT" sz="2000" dirty="0" err="1" smtClean="0"/>
              <a:t>texte</a:t>
            </a:r>
            <a:r>
              <a:rPr lang="it-IT" sz="2000" dirty="0" smtClean="0"/>
              <a:t> </a:t>
            </a:r>
            <a:r>
              <a:rPr lang="it-IT" sz="2000" dirty="0" err="1" smtClean="0"/>
              <a:t>oulipien</a:t>
            </a:r>
            <a:r>
              <a:rPr lang="it-IT" sz="2000" dirty="0" smtClean="0"/>
              <a:t>: </a:t>
            </a:r>
            <a:br>
              <a:rPr lang="it-IT" sz="2000" dirty="0" smtClean="0"/>
            </a:br>
            <a:r>
              <a:rPr lang="it-IT" sz="2000" dirty="0" smtClean="0"/>
              <a:t>Raymond Queneau, </a:t>
            </a:r>
            <a:r>
              <a:rPr lang="it-IT" sz="2000" i="1" dirty="0" smtClean="0"/>
              <a:t>Cent mille </a:t>
            </a:r>
            <a:r>
              <a:rPr lang="it-IT" sz="2000" i="1" dirty="0" err="1" smtClean="0"/>
              <a:t>milliards</a:t>
            </a:r>
            <a:r>
              <a:rPr lang="it-IT" sz="2000" i="1" dirty="0" smtClean="0"/>
              <a:t> de </a:t>
            </a:r>
            <a:r>
              <a:rPr lang="it-IT" sz="2000" i="1" dirty="0" err="1" smtClean="0"/>
              <a:t>poèmes</a:t>
            </a:r>
            <a:r>
              <a:rPr lang="it-IT" sz="2000" i="1" dirty="0" smtClean="0"/>
              <a:t>,</a:t>
            </a:r>
            <a:r>
              <a:rPr lang="it-IT" sz="2000" dirty="0" smtClean="0"/>
              <a:t> </a:t>
            </a:r>
            <a:r>
              <a:rPr lang="it-IT" sz="2000" dirty="0" err="1" smtClean="0"/>
              <a:t>Paris</a:t>
            </a:r>
            <a:r>
              <a:rPr lang="it-IT" sz="2000" dirty="0" smtClean="0"/>
              <a:t>, Gallimard, 1961</a:t>
            </a:r>
            <a:endParaRPr lang="it-IT" sz="2000" dirty="0"/>
          </a:p>
        </p:txBody>
      </p:sp>
      <p:pic>
        <p:nvPicPr>
          <p:cNvPr id="7" name="Immagine 6" descr="9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343572"/>
            <a:ext cx="6400800" cy="4649766"/>
          </a:xfrm>
          <a:prstGeom prst="rect">
            <a:avLst/>
          </a:prstGeom>
        </p:spPr>
      </p:pic>
      <p:pic>
        <p:nvPicPr>
          <p:cNvPr id="4" name="Immagine 3" descr="Exercicesdestyle2-112x1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445000"/>
            <a:ext cx="1422400" cy="20320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629400" y="2081748"/>
            <a:ext cx="2286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«</a:t>
            </a:r>
            <a:r>
              <a:rPr lang="it-IT" sz="1500" dirty="0" err="1" smtClean="0"/>
              <a:t> Ce</a:t>
            </a:r>
            <a:r>
              <a:rPr lang="it-IT" sz="1500" dirty="0" smtClean="0"/>
              <a:t> petit </a:t>
            </a:r>
            <a:r>
              <a:rPr lang="it-IT" sz="1500" dirty="0" err="1" smtClean="0"/>
              <a:t>ouvrage</a:t>
            </a:r>
            <a:r>
              <a:rPr lang="it-IT" sz="1500" dirty="0" smtClean="0"/>
              <a:t> </a:t>
            </a:r>
            <a:r>
              <a:rPr lang="it-IT" sz="1500" dirty="0" err="1" smtClean="0"/>
              <a:t>permet</a:t>
            </a:r>
            <a:r>
              <a:rPr lang="it-IT" sz="1500" dirty="0" smtClean="0"/>
              <a:t> </a:t>
            </a:r>
            <a:r>
              <a:rPr lang="it-IT" sz="1500" dirty="0" err="1" smtClean="0"/>
              <a:t>à</a:t>
            </a:r>
            <a:r>
              <a:rPr lang="it-IT" sz="1500" dirty="0" smtClean="0"/>
              <a:t> tout un </a:t>
            </a:r>
            <a:r>
              <a:rPr lang="it-IT" sz="1500" dirty="0" err="1" smtClean="0"/>
              <a:t>chacun</a:t>
            </a:r>
            <a:r>
              <a:rPr lang="it-IT" sz="1500" dirty="0" smtClean="0"/>
              <a:t> de </a:t>
            </a:r>
            <a:r>
              <a:rPr lang="it-IT" sz="1500" dirty="0" err="1" smtClean="0"/>
              <a:t>composer</a:t>
            </a:r>
            <a:r>
              <a:rPr lang="it-IT" sz="1500" dirty="0" smtClean="0"/>
              <a:t> </a:t>
            </a:r>
            <a:r>
              <a:rPr lang="it-IT" sz="1500" dirty="0" err="1" smtClean="0"/>
              <a:t>à</a:t>
            </a:r>
            <a:r>
              <a:rPr lang="it-IT" sz="1500" dirty="0" smtClean="0"/>
              <a:t> </a:t>
            </a:r>
            <a:r>
              <a:rPr lang="it-IT" sz="1500" dirty="0" err="1" smtClean="0"/>
              <a:t>volonté</a:t>
            </a:r>
            <a:r>
              <a:rPr lang="it-IT" sz="1500" dirty="0" smtClean="0"/>
              <a:t> cent mille </a:t>
            </a:r>
            <a:r>
              <a:rPr lang="it-IT" sz="1500" dirty="0" err="1" smtClean="0"/>
              <a:t>milliards</a:t>
            </a:r>
            <a:r>
              <a:rPr lang="it-IT" sz="1500" dirty="0" smtClean="0"/>
              <a:t> de </a:t>
            </a:r>
            <a:r>
              <a:rPr lang="it-IT" sz="1500" dirty="0" err="1" smtClean="0"/>
              <a:t>sonnets</a:t>
            </a:r>
            <a:r>
              <a:rPr lang="it-IT" sz="1500" dirty="0" smtClean="0"/>
              <a:t>, </a:t>
            </a:r>
            <a:r>
              <a:rPr lang="it-IT" sz="1500" dirty="0" err="1" smtClean="0"/>
              <a:t>tous</a:t>
            </a:r>
            <a:r>
              <a:rPr lang="it-IT" sz="1500" dirty="0" smtClean="0"/>
              <a:t> </a:t>
            </a:r>
            <a:r>
              <a:rPr lang="it-IT" sz="1500" dirty="0" err="1" smtClean="0"/>
              <a:t>réguliers</a:t>
            </a:r>
            <a:r>
              <a:rPr lang="it-IT" sz="1500" dirty="0" smtClean="0"/>
              <a:t> </a:t>
            </a:r>
            <a:r>
              <a:rPr lang="it-IT" sz="1500" dirty="0" err="1" smtClean="0"/>
              <a:t>bien</a:t>
            </a:r>
            <a:r>
              <a:rPr lang="it-IT" sz="1500" dirty="0" smtClean="0"/>
              <a:t> </a:t>
            </a:r>
            <a:r>
              <a:rPr lang="it-IT" sz="1500" dirty="0" err="1" smtClean="0"/>
              <a:t>entendu</a:t>
            </a:r>
            <a:r>
              <a:rPr lang="it-IT" sz="1500" dirty="0" smtClean="0"/>
              <a:t>. C’est somme </a:t>
            </a:r>
            <a:r>
              <a:rPr lang="it-IT" sz="1500" dirty="0" err="1" smtClean="0"/>
              <a:t>toute</a:t>
            </a:r>
            <a:r>
              <a:rPr lang="it-IT" sz="1500" dirty="0" smtClean="0"/>
              <a:t> une sorte de </a:t>
            </a:r>
            <a:r>
              <a:rPr lang="it-IT" sz="1500" dirty="0" err="1" smtClean="0"/>
              <a:t>machine</a:t>
            </a:r>
            <a:r>
              <a:rPr lang="it-IT" sz="1500" dirty="0" smtClean="0"/>
              <a:t> </a:t>
            </a:r>
            <a:r>
              <a:rPr lang="it-IT" sz="1500" dirty="0" err="1" smtClean="0"/>
              <a:t>à</a:t>
            </a:r>
            <a:r>
              <a:rPr lang="it-IT" sz="1500" dirty="0" smtClean="0"/>
              <a:t> </a:t>
            </a:r>
            <a:r>
              <a:rPr lang="it-IT" sz="1500" dirty="0" err="1" smtClean="0"/>
              <a:t>fabriquer</a:t>
            </a:r>
            <a:r>
              <a:rPr lang="it-IT" sz="1500" dirty="0" smtClean="0"/>
              <a:t> des </a:t>
            </a:r>
            <a:r>
              <a:rPr lang="it-IT" sz="1500" dirty="0" err="1" smtClean="0"/>
              <a:t>poèmes</a:t>
            </a:r>
            <a:r>
              <a:rPr lang="it-IT" sz="1500" dirty="0" smtClean="0"/>
              <a:t>, mais en </a:t>
            </a:r>
            <a:r>
              <a:rPr lang="it-IT" sz="1500" dirty="0" err="1" smtClean="0"/>
              <a:t>nombre</a:t>
            </a:r>
            <a:r>
              <a:rPr lang="it-IT" sz="1500" dirty="0" smtClean="0"/>
              <a:t> </a:t>
            </a:r>
            <a:r>
              <a:rPr lang="it-IT" sz="1500" dirty="0" err="1" smtClean="0"/>
              <a:t>limité </a:t>
            </a:r>
            <a:r>
              <a:rPr lang="it-IT" sz="1500" dirty="0" smtClean="0"/>
              <a:t>; il est </a:t>
            </a:r>
            <a:r>
              <a:rPr lang="it-IT" sz="1500" dirty="0" err="1" smtClean="0"/>
              <a:t>vrai</a:t>
            </a:r>
            <a:r>
              <a:rPr lang="it-IT" sz="1500" dirty="0" smtClean="0"/>
              <a:t> </a:t>
            </a:r>
            <a:r>
              <a:rPr lang="it-IT" sz="1500" dirty="0" err="1" smtClean="0"/>
              <a:t>que</a:t>
            </a:r>
            <a:r>
              <a:rPr lang="it-IT" sz="1500" dirty="0" smtClean="0"/>
              <a:t> ce </a:t>
            </a:r>
            <a:r>
              <a:rPr lang="it-IT" sz="1500" dirty="0" err="1" smtClean="0"/>
              <a:t>nombre</a:t>
            </a:r>
            <a:r>
              <a:rPr lang="it-IT" sz="1500" dirty="0" smtClean="0"/>
              <a:t>, </a:t>
            </a:r>
            <a:r>
              <a:rPr lang="it-IT" sz="1500" dirty="0" err="1" smtClean="0"/>
              <a:t>quoique</a:t>
            </a:r>
            <a:r>
              <a:rPr lang="it-IT" sz="1500" dirty="0" smtClean="0"/>
              <a:t> </a:t>
            </a:r>
            <a:r>
              <a:rPr lang="it-IT" sz="1500" dirty="0" err="1" smtClean="0"/>
              <a:t>limité</a:t>
            </a:r>
            <a:r>
              <a:rPr lang="it-IT" sz="1500" dirty="0" smtClean="0"/>
              <a:t>, </a:t>
            </a:r>
            <a:r>
              <a:rPr lang="it-IT" sz="1500" dirty="0" err="1" smtClean="0"/>
              <a:t>fournit</a:t>
            </a:r>
            <a:r>
              <a:rPr lang="it-IT" sz="1500" dirty="0" smtClean="0"/>
              <a:t> de la </a:t>
            </a:r>
            <a:r>
              <a:rPr lang="it-IT" sz="1500" dirty="0" err="1" smtClean="0"/>
              <a:t>lecture</a:t>
            </a:r>
            <a:r>
              <a:rPr lang="it-IT" sz="1500" dirty="0" smtClean="0"/>
              <a:t> pour </a:t>
            </a:r>
            <a:r>
              <a:rPr lang="it-IT" sz="1500" dirty="0" err="1" smtClean="0"/>
              <a:t>près</a:t>
            </a:r>
            <a:r>
              <a:rPr lang="it-IT" sz="1500" dirty="0" smtClean="0"/>
              <a:t> de </a:t>
            </a:r>
            <a:r>
              <a:rPr lang="it-IT" sz="1500" dirty="0" err="1" smtClean="0"/>
              <a:t>deux</a:t>
            </a:r>
            <a:r>
              <a:rPr lang="it-IT" sz="1500" dirty="0" smtClean="0"/>
              <a:t> </a:t>
            </a:r>
            <a:r>
              <a:rPr lang="it-IT" sz="1500" dirty="0" err="1" smtClean="0"/>
              <a:t>cents</a:t>
            </a:r>
            <a:r>
              <a:rPr lang="it-IT" sz="1500" dirty="0" smtClean="0"/>
              <a:t> </a:t>
            </a:r>
            <a:r>
              <a:rPr lang="it-IT" sz="1500" dirty="0" err="1" smtClean="0"/>
              <a:t>millions</a:t>
            </a:r>
            <a:r>
              <a:rPr lang="it-IT" sz="1500" dirty="0" smtClean="0"/>
              <a:t> d’</a:t>
            </a:r>
            <a:r>
              <a:rPr lang="it-IT" sz="1500" dirty="0" err="1" smtClean="0"/>
              <a:t>années</a:t>
            </a:r>
            <a:r>
              <a:rPr lang="it-IT" sz="1500" dirty="0" smtClean="0"/>
              <a:t> (en </a:t>
            </a:r>
            <a:r>
              <a:rPr lang="it-IT" sz="1500" dirty="0" err="1" smtClean="0"/>
              <a:t>lisant</a:t>
            </a:r>
            <a:r>
              <a:rPr lang="it-IT" sz="1500" dirty="0" smtClean="0"/>
              <a:t> </a:t>
            </a:r>
            <a:r>
              <a:rPr lang="it-IT" sz="1500" dirty="0" err="1" smtClean="0"/>
              <a:t>vingt-quatre</a:t>
            </a:r>
            <a:r>
              <a:rPr lang="it-IT" sz="1500" dirty="0" smtClean="0"/>
              <a:t> </a:t>
            </a:r>
            <a:r>
              <a:rPr lang="it-IT" sz="1500" dirty="0" err="1" smtClean="0"/>
              <a:t>heures</a:t>
            </a:r>
            <a:r>
              <a:rPr lang="it-IT" sz="1500" dirty="0" smtClean="0"/>
              <a:t> sur </a:t>
            </a:r>
            <a:r>
              <a:rPr lang="it-IT" sz="1500" dirty="0" err="1" smtClean="0"/>
              <a:t>vingt-quatre</a:t>
            </a:r>
            <a:r>
              <a:rPr lang="it-IT" sz="1500" dirty="0" smtClean="0"/>
              <a:t>).</a:t>
            </a:r>
            <a:r>
              <a:rPr lang="it-IT" sz="1500" dirty="0" err="1" smtClean="0"/>
              <a:t> </a:t>
            </a:r>
            <a:r>
              <a:rPr lang="it-IT" sz="1500" dirty="0" smtClean="0"/>
              <a:t>»</a:t>
            </a: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val="674245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443</Words>
  <Application>Microsoft Macintosh PowerPoint</Application>
  <PresentationFormat>Presentazione su schermo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Raymond Queneau  1903-1976</vt:lpstr>
      <vt:lpstr>Presentazione di PowerPoint</vt:lpstr>
      <vt:lpstr>Presentazione di PowerPoint</vt:lpstr>
      <vt:lpstr>Contraintes  Exemples</vt:lpstr>
      <vt:lpstr>Queneau: ses oeuvres les plus célèbres</vt:lpstr>
      <vt:lpstr>Presentazione di PowerPoint</vt:lpstr>
      <vt:lpstr>Ex. De texte oulipien:  Raymond Queneau, Cent mille milliards de poèmes, Paris, Gallimard, 1961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Ex. De texte oulipien:  Raymond Queneau, Cent mille milliards de poèmes, Paris, Gallimard, 1961</dc:title>
  <dc:creator>Chiara Mengozzi</dc:creator>
  <cp:lastModifiedBy>Chiara Mengozzi</cp:lastModifiedBy>
  <cp:revision>20</cp:revision>
  <dcterms:created xsi:type="dcterms:W3CDTF">2015-11-23T09:35:02Z</dcterms:created>
  <dcterms:modified xsi:type="dcterms:W3CDTF">2020-10-19T10:22:15Z</dcterms:modified>
</cp:coreProperties>
</file>