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5" r:id="rId6"/>
    <p:sldId id="266" r:id="rId7"/>
    <p:sldId id="260" r:id="rId8"/>
    <p:sldId id="261" r:id="rId9"/>
    <p:sldId id="262" r:id="rId10"/>
    <p:sldId id="263" r:id="rId11"/>
    <p:sldId id="264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8EF17-8D94-4E93-B712-E1AE6B0D7FD3}" type="datetimeFigureOut">
              <a:rPr lang="cs-CZ" smtClean="0"/>
              <a:pPr/>
              <a:t>20.03.2019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292029D-AFA5-423C-B04D-5AF79813FC9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8EF17-8D94-4E93-B712-E1AE6B0D7FD3}" type="datetimeFigureOut">
              <a:rPr lang="cs-CZ" smtClean="0"/>
              <a:pPr/>
              <a:t>20.03.2019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2029D-AFA5-423C-B04D-5AF79813FC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292029D-AFA5-423C-B04D-5AF79813FC9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8EF17-8D94-4E93-B712-E1AE6B0D7FD3}" type="datetimeFigureOut">
              <a:rPr lang="cs-CZ" smtClean="0"/>
              <a:pPr/>
              <a:t>20.03.2019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8EF17-8D94-4E93-B712-E1AE6B0D7FD3}" type="datetimeFigureOut">
              <a:rPr lang="cs-CZ" smtClean="0"/>
              <a:pPr/>
              <a:t>20.03.2019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292029D-AFA5-423C-B04D-5AF79813FC9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8EF17-8D94-4E93-B712-E1AE6B0D7FD3}" type="datetimeFigureOut">
              <a:rPr lang="cs-CZ" smtClean="0"/>
              <a:pPr/>
              <a:t>20.03.2019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292029D-AFA5-423C-B04D-5AF79813FC9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CA08EF17-8D94-4E93-B712-E1AE6B0D7FD3}" type="datetimeFigureOut">
              <a:rPr lang="cs-CZ" smtClean="0"/>
              <a:pPr/>
              <a:t>20.03.2019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2029D-AFA5-423C-B04D-5AF79813FC9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8EF17-8D94-4E93-B712-E1AE6B0D7FD3}" type="datetimeFigureOut">
              <a:rPr lang="cs-CZ" smtClean="0"/>
              <a:pPr/>
              <a:t>20.03.2019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292029D-AFA5-423C-B04D-5AF79813FC9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8EF17-8D94-4E93-B712-E1AE6B0D7FD3}" type="datetimeFigureOut">
              <a:rPr lang="cs-CZ" smtClean="0"/>
              <a:pPr/>
              <a:t>20.03.2019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292029D-AFA5-423C-B04D-5AF79813FC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8EF17-8D94-4E93-B712-E1AE6B0D7FD3}" type="datetimeFigureOut">
              <a:rPr lang="cs-CZ" smtClean="0"/>
              <a:pPr/>
              <a:t>20.03.2019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292029D-AFA5-423C-B04D-5AF79813FC9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292029D-AFA5-423C-B04D-5AF79813FC9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8EF17-8D94-4E93-B712-E1AE6B0D7FD3}" type="datetimeFigureOut">
              <a:rPr lang="cs-CZ" smtClean="0"/>
              <a:pPr/>
              <a:t>20.03.2019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292029D-AFA5-423C-B04D-5AF79813FC9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CA08EF17-8D94-4E93-B712-E1AE6B0D7FD3}" type="datetimeFigureOut">
              <a:rPr lang="cs-CZ" smtClean="0"/>
              <a:pPr/>
              <a:t>20.03.2019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CA08EF17-8D94-4E93-B712-E1AE6B0D7FD3}" type="datetimeFigureOut">
              <a:rPr lang="cs-CZ" smtClean="0"/>
              <a:pPr/>
              <a:t>20.03.2019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292029D-AFA5-423C-B04D-5AF79813FC9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Critical</a:t>
            </a:r>
            <a:r>
              <a:rPr lang="cs-CZ" dirty="0" smtClean="0"/>
              <a:t> </a:t>
            </a:r>
            <a:r>
              <a:rPr lang="cs-CZ" dirty="0" err="1" smtClean="0"/>
              <a:t>theory</a:t>
            </a:r>
            <a:r>
              <a:rPr lang="cs-CZ" dirty="0" smtClean="0"/>
              <a:t> i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Art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Politics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Art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smtClean="0"/>
              <a:t> Ideology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Autonomous art x the culture industry </a:t>
            </a:r>
          </a:p>
          <a:p>
            <a:r>
              <a:rPr lang="en-GB" dirty="0" err="1" smtClean="0"/>
              <a:t>Adorno</a:t>
            </a:r>
            <a:r>
              <a:rPr lang="en-GB" dirty="0" smtClean="0"/>
              <a:t> x Benjamin</a:t>
            </a:r>
          </a:p>
          <a:p>
            <a:pPr>
              <a:buNone/>
            </a:pPr>
            <a:r>
              <a:rPr lang="en-GB" dirty="0" smtClean="0"/>
              <a:t>1. </a:t>
            </a:r>
            <a:r>
              <a:rPr lang="en-GB" b="1" dirty="0" smtClean="0"/>
              <a:t>Critique of Culture Industry </a:t>
            </a:r>
          </a:p>
          <a:p>
            <a:r>
              <a:rPr lang="en-GB" dirty="0" smtClean="0"/>
              <a:t>Cultural industrial production presents exchange value as an enjoyable use value, i.e. the consumer enjoys money, that he himself paid for the experience</a:t>
            </a:r>
          </a:p>
          <a:p>
            <a:r>
              <a:rPr lang="en-GB" dirty="0" err="1" smtClean="0"/>
              <a:t>Strenghtening</a:t>
            </a:r>
            <a:r>
              <a:rPr lang="en-GB" dirty="0" smtClean="0"/>
              <a:t> advanced capitalism as a total system</a:t>
            </a:r>
          </a:p>
          <a:p>
            <a:r>
              <a:rPr lang="en-GB" dirty="0" smtClean="0"/>
              <a:t>Restriction of the </a:t>
            </a:r>
            <a:r>
              <a:rPr lang="en-GB" dirty="0" err="1" smtClean="0"/>
              <a:t>emancipatory</a:t>
            </a:r>
            <a:r>
              <a:rPr lang="en-GB" dirty="0" smtClean="0"/>
              <a:t> potential of new technologies as well as of oppositional groups </a:t>
            </a:r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Mass</a:t>
            </a:r>
            <a:r>
              <a:rPr lang="cs-CZ" dirty="0" smtClean="0"/>
              <a:t> </a:t>
            </a:r>
            <a:r>
              <a:rPr lang="cs-CZ" dirty="0" err="1" smtClean="0"/>
              <a:t>mediated</a:t>
            </a:r>
            <a:r>
              <a:rPr lang="cs-CZ" dirty="0" smtClean="0"/>
              <a:t> </a:t>
            </a:r>
            <a:r>
              <a:rPr lang="cs-CZ" dirty="0" err="1" smtClean="0"/>
              <a:t>art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subject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same</a:t>
            </a:r>
            <a:r>
              <a:rPr lang="cs-CZ" dirty="0" smtClean="0"/>
              <a:t> </a:t>
            </a:r>
            <a:r>
              <a:rPr lang="cs-CZ" dirty="0" err="1" smtClean="0"/>
              <a:t>economic</a:t>
            </a:r>
            <a:r>
              <a:rPr lang="cs-CZ" dirty="0" smtClean="0"/>
              <a:t> </a:t>
            </a:r>
            <a:r>
              <a:rPr lang="cs-CZ" dirty="0" err="1" smtClean="0"/>
              <a:t>processes</a:t>
            </a:r>
            <a:r>
              <a:rPr lang="cs-CZ" dirty="0" smtClean="0"/>
              <a:t> as </a:t>
            </a:r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commodities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Art</a:t>
            </a:r>
            <a:r>
              <a:rPr lang="cs-CZ" dirty="0" smtClean="0"/>
              <a:t> </a:t>
            </a:r>
            <a:r>
              <a:rPr lang="cs-CZ" dirty="0" err="1" smtClean="0"/>
              <a:t>looses</a:t>
            </a:r>
            <a:r>
              <a:rPr lang="cs-CZ" dirty="0" smtClean="0"/>
              <a:t> much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its</a:t>
            </a:r>
            <a:r>
              <a:rPr lang="cs-CZ" dirty="0" smtClean="0"/>
              <a:t> </a:t>
            </a:r>
            <a:r>
              <a:rPr lang="cs-CZ" dirty="0" err="1" smtClean="0"/>
              <a:t>ability</a:t>
            </a:r>
            <a:r>
              <a:rPr lang="cs-CZ" dirty="0" smtClean="0"/>
              <a:t> to </a:t>
            </a:r>
            <a:r>
              <a:rPr lang="cs-CZ" dirty="0" err="1" smtClean="0"/>
              <a:t>challenge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dominance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exchange</a:t>
            </a:r>
            <a:r>
              <a:rPr lang="cs-CZ" dirty="0" smtClean="0"/>
              <a:t> </a:t>
            </a:r>
            <a:r>
              <a:rPr lang="cs-CZ" dirty="0" err="1" smtClean="0"/>
              <a:t>value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Different</a:t>
            </a:r>
            <a:r>
              <a:rPr lang="cs-CZ" dirty="0" smtClean="0"/>
              <a:t> </a:t>
            </a:r>
            <a:r>
              <a:rPr lang="cs-CZ" dirty="0" err="1" smtClean="0"/>
              <a:t>interrelation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base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superstructure</a:t>
            </a:r>
            <a:r>
              <a:rPr lang="cs-CZ" dirty="0" smtClean="0"/>
              <a:t> – base </a:t>
            </a:r>
            <a:r>
              <a:rPr lang="cs-CZ" dirty="0" err="1" smtClean="0"/>
              <a:t>itself</a:t>
            </a:r>
            <a:r>
              <a:rPr lang="cs-CZ" dirty="0" smtClean="0"/>
              <a:t> </a:t>
            </a:r>
            <a:r>
              <a:rPr lang="cs-CZ" dirty="0" err="1" smtClean="0"/>
              <a:t>ideological</a:t>
            </a:r>
            <a:endParaRPr lang="cs-CZ" dirty="0" smtClean="0"/>
          </a:p>
          <a:p>
            <a:r>
              <a:rPr lang="cs-CZ" dirty="0" err="1" smtClean="0"/>
              <a:t>Mass</a:t>
            </a:r>
            <a:r>
              <a:rPr lang="cs-CZ" dirty="0" smtClean="0"/>
              <a:t> </a:t>
            </a:r>
            <a:r>
              <a:rPr lang="cs-CZ" dirty="0" err="1" smtClean="0"/>
              <a:t>art</a:t>
            </a:r>
            <a:r>
              <a:rPr lang="cs-CZ" dirty="0" smtClean="0"/>
              <a:t> </a:t>
            </a:r>
            <a:r>
              <a:rPr lang="cs-CZ" dirty="0" err="1" smtClean="0"/>
              <a:t>duplicates</a:t>
            </a:r>
            <a:r>
              <a:rPr lang="cs-CZ" dirty="0" smtClean="0"/>
              <a:t> </a:t>
            </a:r>
            <a:r>
              <a:rPr lang="cs-CZ" dirty="0" err="1" smtClean="0"/>
              <a:t>rather</a:t>
            </a:r>
            <a:r>
              <a:rPr lang="cs-CZ" dirty="0" smtClean="0"/>
              <a:t> </a:t>
            </a:r>
            <a:r>
              <a:rPr lang="cs-CZ" dirty="0" err="1" smtClean="0"/>
              <a:t>than</a:t>
            </a:r>
            <a:r>
              <a:rPr lang="cs-CZ" dirty="0" smtClean="0"/>
              <a:t> </a:t>
            </a:r>
            <a:r>
              <a:rPr lang="cs-CZ" dirty="0" err="1" smtClean="0"/>
              <a:t>challenge</a:t>
            </a:r>
            <a:r>
              <a:rPr lang="cs-CZ" dirty="0" smtClean="0"/>
              <a:t> </a:t>
            </a:r>
            <a:r>
              <a:rPr lang="cs-CZ" dirty="0" err="1" smtClean="0"/>
              <a:t>social</a:t>
            </a:r>
            <a:r>
              <a:rPr lang="cs-CZ" smtClean="0"/>
              <a:t> reality 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AdornoHorkheimerHabermasbyJeremyJShapiro2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049201" y="1527175"/>
            <a:ext cx="7009086" cy="457200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Critical</a:t>
            </a:r>
            <a:r>
              <a:rPr lang="cs-CZ" dirty="0" smtClean="0"/>
              <a:t> </a:t>
            </a:r>
            <a:r>
              <a:rPr lang="cs-CZ" dirty="0" err="1" smtClean="0"/>
              <a:t>Theory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Institute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Research</a:t>
            </a:r>
            <a:r>
              <a:rPr lang="cs-CZ" dirty="0" smtClean="0"/>
              <a:t>, Frankfurt </a:t>
            </a:r>
            <a:r>
              <a:rPr lang="cs-CZ" dirty="0" err="1" smtClean="0"/>
              <a:t>am</a:t>
            </a:r>
            <a:r>
              <a:rPr lang="cs-CZ" dirty="0" smtClean="0"/>
              <a:t> </a:t>
            </a:r>
            <a:r>
              <a:rPr lang="cs-CZ" dirty="0" err="1" smtClean="0"/>
              <a:t>Main</a:t>
            </a:r>
            <a:r>
              <a:rPr lang="cs-CZ" dirty="0" smtClean="0"/>
              <a:t> </a:t>
            </a:r>
          </a:p>
          <a:p>
            <a:r>
              <a:rPr lang="cs-CZ" dirty="0" smtClean="0"/>
              <a:t>1930 Max </a:t>
            </a:r>
            <a:r>
              <a:rPr lang="cs-CZ" dirty="0" err="1" smtClean="0"/>
              <a:t>Horkheimer</a:t>
            </a:r>
            <a:r>
              <a:rPr lang="cs-CZ" dirty="0" smtClean="0"/>
              <a:t> </a:t>
            </a:r>
            <a:r>
              <a:rPr lang="cs-CZ" dirty="0" err="1" smtClean="0"/>
              <a:t>named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director</a:t>
            </a:r>
            <a:r>
              <a:rPr lang="cs-CZ" dirty="0" smtClean="0"/>
              <a:t> </a:t>
            </a:r>
          </a:p>
          <a:p>
            <a:r>
              <a:rPr lang="cs-CZ" i="1" dirty="0" err="1" smtClean="0"/>
              <a:t>Zeitschrift</a:t>
            </a:r>
            <a:r>
              <a:rPr lang="cs-CZ" i="1" dirty="0" smtClean="0"/>
              <a:t> </a:t>
            </a:r>
            <a:r>
              <a:rPr lang="cs-CZ" i="1" dirty="0" err="1" smtClean="0"/>
              <a:t>für</a:t>
            </a:r>
            <a:r>
              <a:rPr lang="cs-CZ" i="1" dirty="0" smtClean="0"/>
              <a:t> </a:t>
            </a:r>
            <a:r>
              <a:rPr lang="cs-CZ" i="1" dirty="0" err="1" smtClean="0"/>
              <a:t>Sozialforschung</a:t>
            </a:r>
            <a:r>
              <a:rPr lang="cs-CZ" i="1" dirty="0" smtClean="0"/>
              <a:t> (</a:t>
            </a:r>
            <a:r>
              <a:rPr lang="cs-CZ" i="1" dirty="0" err="1" smtClean="0"/>
              <a:t>Journal</a:t>
            </a:r>
            <a:r>
              <a:rPr lang="cs-CZ" i="1" dirty="0" smtClean="0"/>
              <a:t> </a:t>
            </a:r>
            <a:r>
              <a:rPr lang="cs-CZ" i="1" dirty="0" err="1" smtClean="0"/>
              <a:t>for</a:t>
            </a:r>
            <a:r>
              <a:rPr lang="cs-CZ" i="1" dirty="0" smtClean="0"/>
              <a:t> </a:t>
            </a:r>
            <a:r>
              <a:rPr lang="cs-CZ" i="1" dirty="0" err="1" smtClean="0"/>
              <a:t>Social</a:t>
            </a:r>
            <a:r>
              <a:rPr lang="cs-CZ" i="1" dirty="0" smtClean="0"/>
              <a:t> </a:t>
            </a:r>
            <a:r>
              <a:rPr lang="cs-CZ" i="1" dirty="0" err="1" smtClean="0"/>
              <a:t>Research</a:t>
            </a:r>
            <a:r>
              <a:rPr lang="cs-CZ" i="1" dirty="0" smtClean="0"/>
              <a:t>)</a:t>
            </a:r>
          </a:p>
          <a:p>
            <a:r>
              <a:rPr lang="cs-CZ" dirty="0" smtClean="0"/>
              <a:t>Theodor W. </a:t>
            </a:r>
            <a:r>
              <a:rPr lang="cs-CZ" dirty="0" err="1" smtClean="0"/>
              <a:t>Adorno</a:t>
            </a:r>
            <a:r>
              <a:rPr lang="cs-CZ" dirty="0" smtClean="0"/>
              <a:t> (1903-1969), Walter Benjamin (1892-1940), Max </a:t>
            </a:r>
            <a:r>
              <a:rPr lang="cs-CZ" dirty="0" err="1" smtClean="0"/>
              <a:t>Horkheimer</a:t>
            </a:r>
            <a:r>
              <a:rPr lang="cs-CZ" dirty="0" smtClean="0"/>
              <a:t> (1895-1973), Herbert </a:t>
            </a:r>
            <a:r>
              <a:rPr lang="cs-CZ" dirty="0" err="1" smtClean="0"/>
              <a:t>Marcuse</a:t>
            </a:r>
            <a:r>
              <a:rPr lang="cs-CZ" dirty="0" smtClean="0"/>
              <a:t> (1898-1980)</a:t>
            </a:r>
          </a:p>
          <a:p>
            <a:r>
              <a:rPr lang="cs-CZ" dirty="0" smtClean="0"/>
              <a:t>1933 </a:t>
            </a:r>
            <a:r>
              <a:rPr lang="cs-CZ" dirty="0" err="1" smtClean="0"/>
              <a:t>moved</a:t>
            </a:r>
            <a:r>
              <a:rPr lang="cs-CZ" dirty="0" smtClean="0"/>
              <a:t> to </a:t>
            </a:r>
            <a:r>
              <a:rPr lang="cs-CZ" dirty="0" err="1" smtClean="0"/>
              <a:t>Geneva</a:t>
            </a:r>
            <a:r>
              <a:rPr lang="cs-CZ" dirty="0" smtClean="0"/>
              <a:t>, 1934 New York </a:t>
            </a:r>
          </a:p>
          <a:p>
            <a:r>
              <a:rPr lang="cs-CZ" dirty="0" smtClean="0"/>
              <a:t>1949 </a:t>
            </a:r>
            <a:r>
              <a:rPr lang="cs-CZ" dirty="0" err="1" smtClean="0"/>
              <a:t>Adorno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Horkheimer</a:t>
            </a:r>
            <a:r>
              <a:rPr lang="cs-CZ" dirty="0" smtClean="0"/>
              <a:t> </a:t>
            </a:r>
            <a:r>
              <a:rPr lang="cs-CZ" dirty="0" err="1" smtClean="0"/>
              <a:t>return</a:t>
            </a:r>
            <a:r>
              <a:rPr lang="cs-CZ" dirty="0" smtClean="0"/>
              <a:t> to Frankfurt</a:t>
            </a:r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1951 </a:t>
            </a:r>
            <a:r>
              <a:rPr lang="cs-CZ" dirty="0" err="1" smtClean="0"/>
              <a:t>reopening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Institute </a:t>
            </a:r>
          </a:p>
          <a:p>
            <a:r>
              <a:rPr lang="cs-CZ" dirty="0" smtClean="0"/>
              <a:t>„</a:t>
            </a:r>
            <a:r>
              <a:rPr lang="cs-CZ" dirty="0" err="1" smtClean="0"/>
              <a:t>Second</a:t>
            </a:r>
            <a:r>
              <a:rPr lang="cs-CZ" dirty="0" smtClean="0"/>
              <a:t> </a:t>
            </a:r>
            <a:r>
              <a:rPr lang="cs-CZ" dirty="0" err="1" smtClean="0"/>
              <a:t>generation</a:t>
            </a:r>
            <a:r>
              <a:rPr lang="cs-CZ" dirty="0" smtClean="0"/>
              <a:t>“: </a:t>
            </a:r>
            <a:r>
              <a:rPr lang="cs-CZ" dirty="0" err="1" smtClean="0"/>
              <a:t>Jürgen</a:t>
            </a:r>
            <a:r>
              <a:rPr lang="cs-CZ" dirty="0" smtClean="0"/>
              <a:t> </a:t>
            </a:r>
            <a:r>
              <a:rPr lang="cs-CZ" dirty="0" err="1" smtClean="0"/>
              <a:t>Habermas</a:t>
            </a:r>
            <a:r>
              <a:rPr lang="cs-CZ" dirty="0" smtClean="0"/>
              <a:t>, Albrecht </a:t>
            </a:r>
            <a:r>
              <a:rPr lang="cs-CZ" dirty="0" err="1" smtClean="0"/>
              <a:t>Wellmer</a:t>
            </a:r>
            <a:endParaRPr lang="cs-CZ" dirty="0" smtClean="0"/>
          </a:p>
          <a:p>
            <a:r>
              <a:rPr lang="cs-CZ" dirty="0" smtClean="0"/>
              <a:t>„</a:t>
            </a:r>
            <a:r>
              <a:rPr lang="cs-CZ" dirty="0" err="1" smtClean="0"/>
              <a:t>Third</a:t>
            </a:r>
            <a:r>
              <a:rPr lang="cs-CZ" dirty="0" smtClean="0"/>
              <a:t> </a:t>
            </a:r>
            <a:r>
              <a:rPr lang="cs-CZ" dirty="0" err="1" smtClean="0"/>
              <a:t>generation</a:t>
            </a:r>
            <a:r>
              <a:rPr lang="cs-CZ" dirty="0" smtClean="0"/>
              <a:t>“: Axel </a:t>
            </a:r>
            <a:r>
              <a:rPr lang="cs-CZ" dirty="0" err="1" smtClean="0"/>
              <a:t>Honneth</a:t>
            </a:r>
            <a:r>
              <a:rPr lang="cs-CZ" dirty="0" smtClean="0"/>
              <a:t> (</a:t>
            </a:r>
            <a:r>
              <a:rPr lang="cs-CZ" dirty="0" err="1" smtClean="0"/>
              <a:t>current</a:t>
            </a:r>
            <a:r>
              <a:rPr lang="cs-CZ" dirty="0" smtClean="0"/>
              <a:t> </a:t>
            </a:r>
            <a:r>
              <a:rPr lang="cs-CZ" dirty="0" err="1" smtClean="0"/>
              <a:t>director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Institute), </a:t>
            </a:r>
            <a:r>
              <a:rPr lang="cs-CZ" dirty="0" err="1" smtClean="0"/>
              <a:t>Christoph</a:t>
            </a:r>
            <a:r>
              <a:rPr lang="cs-CZ" dirty="0" smtClean="0"/>
              <a:t> </a:t>
            </a:r>
            <a:r>
              <a:rPr lang="cs-CZ" dirty="0" err="1" smtClean="0"/>
              <a:t>Menke</a:t>
            </a:r>
            <a:r>
              <a:rPr lang="cs-CZ" dirty="0" smtClean="0"/>
              <a:t>, </a:t>
            </a:r>
            <a:r>
              <a:rPr lang="cs-CZ" dirty="0" err="1" smtClean="0"/>
              <a:t>Juliane</a:t>
            </a:r>
            <a:r>
              <a:rPr lang="cs-CZ" dirty="0" smtClean="0"/>
              <a:t> </a:t>
            </a:r>
            <a:r>
              <a:rPr lang="cs-CZ" dirty="0" err="1" smtClean="0"/>
              <a:t>Rebentisch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W. Benjamin: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Origin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German</a:t>
            </a:r>
            <a:r>
              <a:rPr lang="cs-CZ" dirty="0" smtClean="0"/>
              <a:t> </a:t>
            </a:r>
            <a:r>
              <a:rPr lang="cs-CZ" dirty="0" err="1" smtClean="0"/>
              <a:t>Tragic</a:t>
            </a:r>
            <a:r>
              <a:rPr lang="cs-CZ" dirty="0" smtClean="0"/>
              <a:t> Drama (1928)</a:t>
            </a:r>
          </a:p>
          <a:p>
            <a:r>
              <a:rPr lang="cs-CZ" dirty="0" smtClean="0"/>
              <a:t>-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Arcades</a:t>
            </a:r>
            <a:r>
              <a:rPr lang="cs-CZ" dirty="0" smtClean="0"/>
              <a:t> Project (1927-1940)</a:t>
            </a:r>
          </a:p>
          <a:p>
            <a:r>
              <a:rPr lang="cs-CZ" dirty="0" smtClean="0"/>
              <a:t>-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Work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Art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Age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Mechanical</a:t>
            </a:r>
            <a:r>
              <a:rPr lang="cs-CZ" dirty="0" smtClean="0"/>
              <a:t> </a:t>
            </a:r>
            <a:r>
              <a:rPr lang="cs-CZ" dirty="0" err="1" smtClean="0"/>
              <a:t>Reproduction</a:t>
            </a:r>
            <a:r>
              <a:rPr lang="cs-CZ" dirty="0" smtClean="0"/>
              <a:t> (1936)</a:t>
            </a:r>
          </a:p>
          <a:p>
            <a:r>
              <a:rPr lang="cs-CZ" dirty="0" smtClean="0"/>
              <a:t>- On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Concept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History</a:t>
            </a:r>
            <a:r>
              <a:rPr lang="cs-CZ" dirty="0" smtClean="0"/>
              <a:t> (1940)</a:t>
            </a:r>
          </a:p>
          <a:p>
            <a:r>
              <a:rPr lang="cs-CZ" dirty="0" smtClean="0"/>
              <a:t>T. </a:t>
            </a:r>
            <a:r>
              <a:rPr lang="cs-CZ" dirty="0" err="1" smtClean="0"/>
              <a:t>Adorno</a:t>
            </a:r>
            <a:r>
              <a:rPr lang="cs-CZ" dirty="0" smtClean="0"/>
              <a:t>, M. </a:t>
            </a:r>
            <a:r>
              <a:rPr lang="cs-CZ" dirty="0" err="1" smtClean="0"/>
              <a:t>Horkheimer</a:t>
            </a:r>
            <a:r>
              <a:rPr lang="cs-CZ" dirty="0" smtClean="0"/>
              <a:t>: </a:t>
            </a:r>
            <a:r>
              <a:rPr lang="cs-CZ" dirty="0" err="1" smtClean="0"/>
              <a:t>Dialectic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Enlightenment</a:t>
            </a:r>
            <a:r>
              <a:rPr lang="cs-CZ" dirty="0" smtClean="0"/>
              <a:t> (1944)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H. </a:t>
            </a:r>
            <a:r>
              <a:rPr lang="cs-CZ" dirty="0" err="1" smtClean="0"/>
              <a:t>Marcuse</a:t>
            </a:r>
            <a:r>
              <a:rPr lang="cs-CZ" dirty="0" smtClean="0"/>
              <a:t>: </a:t>
            </a:r>
            <a:r>
              <a:rPr lang="cs-CZ" dirty="0" err="1" smtClean="0"/>
              <a:t>Reason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Revolution</a:t>
            </a:r>
            <a:r>
              <a:rPr lang="cs-CZ" dirty="0" smtClean="0"/>
              <a:t> (1941)</a:t>
            </a:r>
          </a:p>
          <a:p>
            <a:r>
              <a:rPr lang="cs-CZ" dirty="0" smtClean="0"/>
              <a:t>- </a:t>
            </a:r>
            <a:r>
              <a:rPr lang="cs-CZ" dirty="0" err="1" smtClean="0"/>
              <a:t>Eros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Civilization</a:t>
            </a:r>
            <a:r>
              <a:rPr lang="cs-CZ" dirty="0" smtClean="0"/>
              <a:t> (1955)</a:t>
            </a:r>
          </a:p>
          <a:p>
            <a:r>
              <a:rPr lang="cs-CZ" dirty="0" smtClean="0"/>
              <a:t>- </a:t>
            </a:r>
            <a:r>
              <a:rPr lang="cs-CZ" dirty="0" err="1" smtClean="0"/>
              <a:t>One</a:t>
            </a:r>
            <a:r>
              <a:rPr lang="cs-CZ" dirty="0" smtClean="0"/>
              <a:t>-</a:t>
            </a:r>
            <a:r>
              <a:rPr lang="cs-CZ" dirty="0" err="1" smtClean="0"/>
              <a:t>Dimensional</a:t>
            </a:r>
            <a:r>
              <a:rPr lang="cs-CZ" dirty="0" smtClean="0"/>
              <a:t> Man (1964)</a:t>
            </a:r>
          </a:p>
          <a:p>
            <a:r>
              <a:rPr lang="cs-CZ" dirty="0" smtClean="0"/>
              <a:t>-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Aesthetic</a:t>
            </a:r>
            <a:r>
              <a:rPr lang="cs-CZ" dirty="0" smtClean="0"/>
              <a:t> </a:t>
            </a:r>
            <a:r>
              <a:rPr lang="cs-CZ" dirty="0" err="1" smtClean="0"/>
              <a:t>Dimension</a:t>
            </a:r>
            <a:r>
              <a:rPr lang="cs-CZ" dirty="0" smtClean="0"/>
              <a:t> </a:t>
            </a:r>
            <a:r>
              <a:rPr lang="cs-CZ" dirty="0" smtClean="0"/>
              <a:t>(1978)</a:t>
            </a:r>
          </a:p>
          <a:p>
            <a:r>
              <a:rPr lang="cs-CZ" dirty="0" smtClean="0"/>
              <a:t>T. W. </a:t>
            </a:r>
            <a:r>
              <a:rPr lang="cs-CZ" dirty="0" err="1" smtClean="0"/>
              <a:t>Adorno</a:t>
            </a:r>
            <a:r>
              <a:rPr lang="cs-CZ" dirty="0" smtClean="0"/>
              <a:t>: Minima </a:t>
            </a:r>
            <a:r>
              <a:rPr lang="cs-CZ" dirty="0" err="1" smtClean="0"/>
              <a:t>Moralia</a:t>
            </a:r>
            <a:r>
              <a:rPr lang="cs-CZ" dirty="0" smtClean="0"/>
              <a:t> (1951)</a:t>
            </a:r>
          </a:p>
          <a:p>
            <a:r>
              <a:rPr lang="cs-CZ" dirty="0" smtClean="0"/>
              <a:t>- Negative </a:t>
            </a:r>
            <a:r>
              <a:rPr lang="cs-CZ" dirty="0" err="1" smtClean="0"/>
              <a:t>Dialectics</a:t>
            </a:r>
            <a:r>
              <a:rPr lang="cs-CZ" dirty="0" smtClean="0"/>
              <a:t> (1966)</a:t>
            </a:r>
          </a:p>
          <a:p>
            <a:r>
              <a:rPr lang="cs-CZ" dirty="0" smtClean="0"/>
              <a:t>- </a:t>
            </a:r>
            <a:r>
              <a:rPr lang="cs-CZ" dirty="0" err="1" smtClean="0"/>
              <a:t>Aesthetic</a:t>
            </a:r>
            <a:r>
              <a:rPr lang="cs-CZ" dirty="0" smtClean="0"/>
              <a:t> </a:t>
            </a:r>
            <a:r>
              <a:rPr lang="cs-CZ" dirty="0" err="1" smtClean="0"/>
              <a:t>Theory</a:t>
            </a:r>
            <a:r>
              <a:rPr lang="cs-CZ" dirty="0" smtClean="0"/>
              <a:t> (1970)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Theoretical</a:t>
            </a:r>
            <a:r>
              <a:rPr lang="cs-CZ" dirty="0" smtClean="0"/>
              <a:t> Background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philosophy</a:t>
            </a:r>
            <a:r>
              <a:rPr lang="cs-CZ" dirty="0" smtClean="0"/>
              <a:t> </a:t>
            </a:r>
          </a:p>
          <a:p>
            <a:pPr>
              <a:buFontTx/>
              <a:buChar char="-"/>
            </a:pPr>
            <a:r>
              <a:rPr lang="cs-CZ" dirty="0" smtClean="0"/>
              <a:t>(Western) </a:t>
            </a:r>
            <a:r>
              <a:rPr lang="cs-CZ" dirty="0" err="1" smtClean="0"/>
              <a:t>Marxism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err="1" smtClean="0"/>
              <a:t>Psychoanalysis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err="1" smtClean="0"/>
              <a:t>Hegelian</a:t>
            </a:r>
            <a:r>
              <a:rPr lang="cs-CZ" dirty="0" smtClean="0"/>
              <a:t> </a:t>
            </a:r>
            <a:r>
              <a:rPr lang="cs-CZ" dirty="0" err="1" smtClean="0"/>
              <a:t>philosophy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err="1" smtClean="0"/>
              <a:t>Theory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praxis</a:t>
            </a:r>
            <a:r>
              <a:rPr lang="cs-CZ" dirty="0" smtClean="0"/>
              <a:t> </a:t>
            </a:r>
          </a:p>
          <a:p>
            <a:pPr>
              <a:buFontTx/>
              <a:buChar char="-"/>
            </a:pPr>
            <a:r>
              <a:rPr lang="cs-CZ" dirty="0" err="1" smtClean="0"/>
              <a:t>Critique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instrumental</a:t>
            </a:r>
            <a:r>
              <a:rPr lang="cs-CZ" dirty="0" smtClean="0"/>
              <a:t>) </a:t>
            </a:r>
            <a:r>
              <a:rPr lang="cs-CZ" dirty="0" err="1" smtClean="0"/>
              <a:t>rationality</a:t>
            </a:r>
            <a:r>
              <a:rPr lang="cs-CZ" dirty="0" smtClean="0"/>
              <a:t> 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err="1" smtClean="0"/>
              <a:t>Attention</a:t>
            </a:r>
            <a:r>
              <a:rPr lang="cs-CZ" dirty="0" smtClean="0"/>
              <a:t> to </a:t>
            </a:r>
            <a:r>
              <a:rPr lang="cs-CZ" dirty="0" err="1" smtClean="0"/>
              <a:t>contemporary</a:t>
            </a:r>
            <a:r>
              <a:rPr lang="cs-CZ" dirty="0" smtClean="0"/>
              <a:t> </a:t>
            </a:r>
            <a:r>
              <a:rPr lang="cs-CZ" dirty="0" err="1" smtClean="0"/>
              <a:t>art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culture</a:t>
            </a:r>
            <a:r>
              <a:rPr lang="cs-CZ" dirty="0" smtClean="0"/>
              <a:t> </a:t>
            </a:r>
          </a:p>
          <a:p>
            <a:pPr>
              <a:buFontTx/>
              <a:buChar char="-"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Commodity</a:t>
            </a:r>
            <a:r>
              <a:rPr lang="cs-CZ" dirty="0" smtClean="0"/>
              <a:t> </a:t>
            </a:r>
            <a:r>
              <a:rPr lang="cs-CZ" dirty="0" err="1" smtClean="0"/>
              <a:t>Fetishism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Commodity</a:t>
            </a:r>
            <a:r>
              <a:rPr lang="cs-CZ" dirty="0" smtClean="0"/>
              <a:t> </a:t>
            </a:r>
            <a:r>
              <a:rPr lang="cs-CZ" dirty="0" err="1" smtClean="0"/>
              <a:t>satisfies</a:t>
            </a:r>
            <a:r>
              <a:rPr lang="cs-CZ" dirty="0" smtClean="0"/>
              <a:t> </a:t>
            </a:r>
            <a:r>
              <a:rPr lang="cs-CZ" dirty="0" err="1" smtClean="0"/>
              <a:t>human</a:t>
            </a:r>
            <a:r>
              <a:rPr lang="cs-CZ" dirty="0" smtClean="0"/>
              <a:t> </a:t>
            </a:r>
            <a:r>
              <a:rPr lang="cs-CZ" dirty="0" err="1" smtClean="0"/>
              <a:t>wants</a:t>
            </a:r>
            <a:r>
              <a:rPr lang="cs-CZ" dirty="0" smtClean="0"/>
              <a:t> – </a:t>
            </a:r>
            <a:r>
              <a:rPr lang="cs-CZ" dirty="0" err="1" smtClean="0"/>
              <a:t>it</a:t>
            </a:r>
            <a:r>
              <a:rPr lang="cs-CZ" dirty="0" smtClean="0"/>
              <a:t> has </a:t>
            </a:r>
            <a:r>
              <a:rPr lang="cs-CZ" dirty="0" err="1" smtClean="0"/>
              <a:t>an</a:t>
            </a:r>
            <a:r>
              <a:rPr lang="cs-CZ" dirty="0" smtClean="0"/>
              <a:t> use </a:t>
            </a:r>
            <a:r>
              <a:rPr lang="cs-CZ" dirty="0" err="1" smtClean="0"/>
              <a:t>value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exchange</a:t>
            </a:r>
            <a:r>
              <a:rPr lang="cs-CZ" dirty="0" smtClean="0"/>
              <a:t> </a:t>
            </a:r>
            <a:r>
              <a:rPr lang="cs-CZ" dirty="0" err="1" smtClean="0"/>
              <a:t>value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Ideological</a:t>
            </a:r>
            <a:r>
              <a:rPr lang="cs-CZ" dirty="0" smtClean="0"/>
              <a:t> </a:t>
            </a:r>
            <a:r>
              <a:rPr lang="cs-CZ" dirty="0" err="1" smtClean="0"/>
              <a:t>effect</a:t>
            </a:r>
            <a:r>
              <a:rPr lang="cs-CZ" dirty="0" smtClean="0"/>
              <a:t> –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hard</a:t>
            </a:r>
            <a:r>
              <a:rPr lang="cs-CZ" dirty="0" smtClean="0"/>
              <a:t> to </a:t>
            </a:r>
            <a:r>
              <a:rPr lang="cs-CZ" dirty="0" err="1" smtClean="0"/>
              <a:t>see</a:t>
            </a:r>
            <a:r>
              <a:rPr lang="cs-CZ" dirty="0" smtClean="0"/>
              <a:t> </a:t>
            </a:r>
            <a:r>
              <a:rPr lang="cs-CZ" dirty="0" err="1" smtClean="0"/>
              <a:t>labour</a:t>
            </a:r>
            <a:r>
              <a:rPr lang="cs-CZ" dirty="0" smtClean="0"/>
              <a:t> as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common</a:t>
            </a:r>
            <a:r>
              <a:rPr lang="cs-CZ" dirty="0" smtClean="0"/>
              <a:t> </a:t>
            </a:r>
            <a:r>
              <a:rPr lang="cs-CZ" dirty="0" err="1" smtClean="0"/>
              <a:t>source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all</a:t>
            </a:r>
            <a:r>
              <a:rPr lang="cs-CZ" dirty="0" smtClean="0"/>
              <a:t> </a:t>
            </a:r>
            <a:r>
              <a:rPr lang="cs-CZ" dirty="0" err="1" smtClean="0"/>
              <a:t>commodities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its</a:t>
            </a:r>
            <a:r>
              <a:rPr lang="cs-CZ" dirty="0" smtClean="0"/>
              <a:t> </a:t>
            </a:r>
            <a:r>
              <a:rPr lang="cs-CZ" dirty="0" err="1" smtClean="0"/>
              <a:t>values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Commodities</a:t>
            </a:r>
            <a:r>
              <a:rPr lang="cs-CZ" dirty="0" smtClean="0"/>
              <a:t> </a:t>
            </a:r>
            <a:r>
              <a:rPr lang="cs-CZ" dirty="0" err="1" smtClean="0"/>
              <a:t>appear</a:t>
            </a:r>
            <a:r>
              <a:rPr lang="cs-CZ" dirty="0" smtClean="0"/>
              <a:t> to 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life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their</a:t>
            </a:r>
            <a:r>
              <a:rPr lang="cs-CZ" dirty="0" smtClean="0"/>
              <a:t> </a:t>
            </a:r>
            <a:r>
              <a:rPr lang="cs-CZ" dirty="0" err="1" smtClean="0"/>
              <a:t>own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Reification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György</a:t>
            </a:r>
            <a:r>
              <a:rPr lang="cs-CZ" dirty="0" smtClean="0"/>
              <a:t> </a:t>
            </a:r>
            <a:r>
              <a:rPr lang="cs-CZ" dirty="0" err="1" smtClean="0"/>
              <a:t>Lukács</a:t>
            </a:r>
            <a:r>
              <a:rPr lang="cs-CZ" dirty="0" smtClean="0"/>
              <a:t> (in </a:t>
            </a:r>
            <a:r>
              <a:rPr lang="cs-CZ" dirty="0" err="1" smtClean="0"/>
              <a:t>History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Class</a:t>
            </a:r>
            <a:r>
              <a:rPr lang="cs-CZ" dirty="0" smtClean="0"/>
              <a:t> </a:t>
            </a:r>
            <a:r>
              <a:rPr lang="cs-CZ" dirty="0" err="1" smtClean="0"/>
              <a:t>Conciousness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Commodity</a:t>
            </a:r>
            <a:r>
              <a:rPr lang="cs-CZ" dirty="0" smtClean="0"/>
              <a:t> </a:t>
            </a:r>
            <a:r>
              <a:rPr lang="cs-CZ" dirty="0" err="1" smtClean="0"/>
              <a:t>form</a:t>
            </a:r>
            <a:r>
              <a:rPr lang="cs-CZ" dirty="0" smtClean="0"/>
              <a:t> as a </a:t>
            </a:r>
            <a:r>
              <a:rPr lang="cs-CZ" dirty="0" err="1" smtClean="0"/>
              <a:t>universal</a:t>
            </a:r>
            <a:r>
              <a:rPr lang="cs-CZ" dirty="0" smtClean="0"/>
              <a:t> </a:t>
            </a:r>
            <a:r>
              <a:rPr lang="cs-CZ" dirty="0" err="1" smtClean="0"/>
              <a:t>structuring</a:t>
            </a:r>
            <a:r>
              <a:rPr lang="cs-CZ" dirty="0" smtClean="0"/>
              <a:t> </a:t>
            </a:r>
            <a:r>
              <a:rPr lang="cs-CZ" dirty="0" err="1" smtClean="0"/>
              <a:t>principle</a:t>
            </a:r>
            <a:r>
              <a:rPr lang="cs-CZ" dirty="0" smtClean="0"/>
              <a:t> in </a:t>
            </a:r>
            <a:r>
              <a:rPr lang="cs-CZ" dirty="0" err="1" smtClean="0"/>
              <a:t>capitalist</a:t>
            </a:r>
            <a:r>
              <a:rPr lang="cs-CZ" dirty="0" smtClean="0"/>
              <a:t> society, </a:t>
            </a:r>
            <a:r>
              <a:rPr lang="cs-CZ" dirty="0" err="1" smtClean="0"/>
              <a:t>including</a:t>
            </a:r>
            <a:r>
              <a:rPr lang="cs-CZ" dirty="0" smtClean="0"/>
              <a:t> 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institutions</a:t>
            </a:r>
            <a:r>
              <a:rPr lang="cs-CZ" dirty="0" smtClean="0"/>
              <a:t> (</a:t>
            </a:r>
            <a:r>
              <a:rPr lang="cs-CZ" dirty="0" err="1" smtClean="0"/>
              <a:t>law</a:t>
            </a:r>
            <a:r>
              <a:rPr lang="cs-CZ" dirty="0" smtClean="0"/>
              <a:t>, </a:t>
            </a:r>
            <a:r>
              <a:rPr lang="cs-CZ" dirty="0" err="1" smtClean="0"/>
              <a:t>administration</a:t>
            </a:r>
            <a:r>
              <a:rPr lang="cs-CZ" dirty="0" smtClean="0"/>
              <a:t>, </a:t>
            </a:r>
            <a:r>
              <a:rPr lang="cs-CZ" dirty="0" err="1" smtClean="0"/>
              <a:t>journalism</a:t>
            </a:r>
            <a:r>
              <a:rPr lang="cs-CZ" dirty="0" smtClean="0"/>
              <a:t>), </a:t>
            </a:r>
            <a:r>
              <a:rPr lang="cs-CZ" dirty="0" err="1" smtClean="0"/>
              <a:t>academic</a:t>
            </a:r>
            <a:r>
              <a:rPr lang="cs-CZ" dirty="0" smtClean="0"/>
              <a:t> </a:t>
            </a:r>
            <a:r>
              <a:rPr lang="cs-CZ" dirty="0" err="1" smtClean="0"/>
              <a:t>disciplines</a:t>
            </a:r>
            <a:r>
              <a:rPr lang="cs-CZ" dirty="0" smtClean="0"/>
              <a:t> (</a:t>
            </a:r>
            <a:r>
              <a:rPr lang="cs-CZ" dirty="0" err="1" smtClean="0"/>
              <a:t>economics</a:t>
            </a:r>
            <a:r>
              <a:rPr lang="cs-CZ" dirty="0" smtClean="0"/>
              <a:t>, </a:t>
            </a:r>
            <a:r>
              <a:rPr lang="cs-CZ" dirty="0" err="1" smtClean="0"/>
              <a:t>philosophy</a:t>
            </a:r>
            <a:r>
              <a:rPr lang="cs-CZ" dirty="0" smtClean="0"/>
              <a:t> </a:t>
            </a:r>
            <a:r>
              <a:rPr lang="cs-CZ" dirty="0" err="1" smtClean="0"/>
              <a:t>etc</a:t>
            </a:r>
            <a:r>
              <a:rPr lang="cs-CZ" dirty="0" smtClean="0"/>
              <a:t>.)</a:t>
            </a:r>
          </a:p>
          <a:p>
            <a:r>
              <a:rPr lang="cs-CZ" dirty="0" err="1" smtClean="0"/>
              <a:t>Reification</a:t>
            </a:r>
            <a:r>
              <a:rPr lang="cs-CZ" dirty="0" smtClean="0"/>
              <a:t> –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structural</a:t>
            </a:r>
            <a:r>
              <a:rPr lang="cs-CZ" dirty="0" smtClean="0"/>
              <a:t> </a:t>
            </a:r>
            <a:r>
              <a:rPr lang="cs-CZ" dirty="0" err="1" smtClean="0"/>
              <a:t>process</a:t>
            </a:r>
            <a:r>
              <a:rPr lang="cs-CZ" dirty="0" smtClean="0"/>
              <a:t> </a:t>
            </a:r>
            <a:r>
              <a:rPr lang="cs-CZ" dirty="0" err="1" smtClean="0"/>
              <a:t>whereby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commodity</a:t>
            </a:r>
            <a:r>
              <a:rPr lang="cs-CZ" dirty="0" smtClean="0"/>
              <a:t> </a:t>
            </a:r>
            <a:r>
              <a:rPr lang="cs-CZ" dirty="0" err="1" smtClean="0"/>
              <a:t>form</a:t>
            </a:r>
            <a:r>
              <a:rPr lang="cs-CZ" dirty="0" smtClean="0"/>
              <a:t> </a:t>
            </a:r>
            <a:r>
              <a:rPr lang="cs-CZ" dirty="0" err="1" smtClean="0"/>
              <a:t>permeats</a:t>
            </a:r>
            <a:r>
              <a:rPr lang="cs-CZ" dirty="0" smtClean="0"/>
              <a:t> </a:t>
            </a:r>
            <a:r>
              <a:rPr lang="cs-CZ" dirty="0" err="1" smtClean="0"/>
              <a:t>life</a:t>
            </a:r>
            <a:r>
              <a:rPr lang="cs-CZ" dirty="0" smtClean="0"/>
              <a:t> in (</a:t>
            </a:r>
            <a:r>
              <a:rPr lang="cs-CZ" dirty="0" err="1" smtClean="0"/>
              <a:t>capitalist</a:t>
            </a:r>
            <a:r>
              <a:rPr lang="cs-CZ" dirty="0" smtClean="0"/>
              <a:t>) society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Stupně šedi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2141</TotalTime>
  <Words>442</Words>
  <Application>Microsoft Office PowerPoint</Application>
  <PresentationFormat>Předvádění na obrazovce (4:3)</PresentationFormat>
  <Paragraphs>51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Administrativní</vt:lpstr>
      <vt:lpstr>Art and Politics</vt:lpstr>
      <vt:lpstr>Snímek 2</vt:lpstr>
      <vt:lpstr>Critical Theory </vt:lpstr>
      <vt:lpstr>Snímek 4</vt:lpstr>
      <vt:lpstr>Snímek 5</vt:lpstr>
      <vt:lpstr>Snímek 6</vt:lpstr>
      <vt:lpstr>Theoretical Background</vt:lpstr>
      <vt:lpstr>Commodity Fetishism</vt:lpstr>
      <vt:lpstr>Reification </vt:lpstr>
      <vt:lpstr>Art and Ideology</vt:lpstr>
      <vt:lpstr>Snímek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 and Politics</dc:title>
  <dc:creator>Vlastník</dc:creator>
  <cp:lastModifiedBy>Vlastník</cp:lastModifiedBy>
  <cp:revision>22</cp:revision>
  <dcterms:created xsi:type="dcterms:W3CDTF">2019-03-19T19:14:52Z</dcterms:created>
  <dcterms:modified xsi:type="dcterms:W3CDTF">2019-03-21T10:04:01Z</dcterms:modified>
</cp:coreProperties>
</file>