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6" r:id="rId8"/>
    <p:sldId id="277" r:id="rId9"/>
    <p:sldId id="285" r:id="rId10"/>
    <p:sldId id="278" r:id="rId11"/>
    <p:sldId id="279" r:id="rId12"/>
    <p:sldId id="286" r:id="rId13"/>
    <p:sldId id="282" r:id="rId14"/>
    <p:sldId id="287" r:id="rId15"/>
    <p:sldId id="288" r:id="rId16"/>
    <p:sldId id="289" r:id="rId17"/>
    <p:sldId id="290" r:id="rId18"/>
    <p:sldId id="291" r:id="rId19"/>
    <p:sldId id="292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14E"/>
    <a:srgbClr val="5F8EC7"/>
    <a:srgbClr val="CC3399"/>
    <a:srgbClr val="D2BA54"/>
    <a:srgbClr val="339966"/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8399" y="2133599"/>
            <a:ext cx="8637570" cy="2171977"/>
          </a:xfrm>
        </p:spPr>
        <p:txBody>
          <a:bodyPr>
            <a:normAutofit/>
          </a:bodyPr>
          <a:lstStyle/>
          <a:p>
            <a:r>
              <a:rPr lang="fr-FR" sz="40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Maurice Maeterlinck et le théâtre symboliste</a:t>
            </a:r>
            <a:r>
              <a:rPr lang="cs-CZ" sz="40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34" y="176962"/>
            <a:ext cx="2899939" cy="23414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28" y="171507"/>
            <a:ext cx="2474694" cy="16497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67" y="4036496"/>
            <a:ext cx="1355759" cy="19474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/>
          <a:srcRect r="36753"/>
          <a:stretch/>
        </p:blipFill>
        <p:spPr>
          <a:xfrm>
            <a:off x="1275116" y="3791605"/>
            <a:ext cx="2276474" cy="271685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51" y="200082"/>
            <a:ext cx="3962604" cy="201940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903" y="3520860"/>
            <a:ext cx="4706020" cy="21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49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62" y="0"/>
            <a:ext cx="623887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drame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amour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fatal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conduit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mort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prennent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tardivement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conscience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l’amour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qu’ils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portent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scène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choisie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sommes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près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moitié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parcours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AutoNum type="arabicParenR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I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muette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attirance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réciproque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Épisode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fontaine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fait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tomber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l’alliance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confirmation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sentiment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3)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Scène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tour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longue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chevelure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inonde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contact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physique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4) L’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assassinat de 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5) Agonie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révélation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définitive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47" y="222397"/>
            <a:ext cx="2337806" cy="30694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r="6614"/>
          <a:stretch/>
        </p:blipFill>
        <p:spPr>
          <a:xfrm>
            <a:off x="7950468" y="3465497"/>
            <a:ext cx="3984860" cy="31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96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177" y="223194"/>
            <a:ext cx="3543901" cy="64759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r="16181"/>
          <a:stretch/>
        </p:blipFill>
        <p:spPr>
          <a:xfrm>
            <a:off x="240633" y="295503"/>
            <a:ext cx="5077373" cy="26017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r="30648"/>
          <a:stretch/>
        </p:blipFill>
        <p:spPr>
          <a:xfrm>
            <a:off x="240633" y="3121660"/>
            <a:ext cx="3116835" cy="34427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r="32849"/>
          <a:stretch/>
        </p:blipFill>
        <p:spPr>
          <a:xfrm>
            <a:off x="3715352" y="3121660"/>
            <a:ext cx="4379493" cy="34483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/>
          <a:srcRect r="35661"/>
          <a:stretch/>
        </p:blipFill>
        <p:spPr>
          <a:xfrm>
            <a:off x="5962253" y="295502"/>
            <a:ext cx="1892072" cy="26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1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258" y="240632"/>
            <a:ext cx="11771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Silence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Meyerhold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«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œuvre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dramatique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comporte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deux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dialogues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l'extérieur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nécessaire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–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consiste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paroles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accompagnant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expliquant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l'action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; et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dialogue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intérieur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spectateur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surprendra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non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répliques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pauses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non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cris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silences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non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tirades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musique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mouvements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plastiques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489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points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suspension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, 232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points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d'exclamation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pièce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Décors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inimalis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: 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faut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suggérer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et non pas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décrire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vieux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château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néfaste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demeure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faible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déchu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). 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Cliché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vierge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hanté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entrant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château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découvert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condition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mortelle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Couleurs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Tout baigne dans la nuit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Juste la chevelure blonde de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élisande illumine la scène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Le rouge apparaît de temps en temps (sang, meurtre…)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10303"/>
          <a:stretch/>
        </p:blipFill>
        <p:spPr>
          <a:xfrm>
            <a:off x="7077500" y="3455469"/>
            <a:ext cx="2259005" cy="32786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r="35475" b="6102"/>
          <a:stretch/>
        </p:blipFill>
        <p:spPr>
          <a:xfrm>
            <a:off x="9476495" y="4209594"/>
            <a:ext cx="2638503" cy="1816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5206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511166"/>
            <a:ext cx="2967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Maeterlinck =</a:t>
            </a:r>
          </a:p>
          <a:p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ambassadeur de la </a:t>
            </a:r>
          </a:p>
          <a:p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blondeur »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1" y="2692813"/>
            <a:ext cx="2482978" cy="33974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73102" y="1289785"/>
            <a:ext cx="77002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Rareté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valeur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fragilité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Vertu, sainteté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Lumière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Enfance, pureté, innocence, douceur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Nordicité, Flandre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Aristocratie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raffinement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élégance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séduction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aspect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artificiel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Inspiration (Flaubert, Proust, Maeterlinck,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abokov…)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Sexualité, séduction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Bêtise (« blonde </a:t>
            </a:r>
            <a:r>
              <a:rPr lang="fr-F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jokes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 »)</a:t>
            </a:r>
          </a:p>
          <a:p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États-Unis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Libération de la femme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47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6887" y="1232034"/>
            <a:ext cx="85087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Magie des noms</a:t>
            </a: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M, R =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liquides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aquatiques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fuyantes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nom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provient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d'Alfred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Tennyson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anglais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admiré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œuvre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inspirée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différentes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mythologies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rappelle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Mélusine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diverses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explications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Ondine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Ophélie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...) :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innocente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sensuelle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étrangère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conscience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claire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ses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actes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Forte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inspiration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la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peinture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préraphaélite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légende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médiévale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Brabant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terre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terre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»,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proche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psychologie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traditionnelle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jalousie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753" y="1830676"/>
            <a:ext cx="3538649" cy="32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63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850105" y="1365405"/>
            <a:ext cx="76520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Enfants tristes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effrayant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mystères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»)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sorte de frère et de sœur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(jumeaux spirituels)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Héros-marionnettes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Cadre mythologique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Mystère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néant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(Debussy avoue à propos de Mélisande :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J’ai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passé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journées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pousuivre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rien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faite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...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Silences, langage insensé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18604"/>
          <a:stretch/>
        </p:blipFill>
        <p:spPr>
          <a:xfrm>
            <a:off x="385131" y="1193467"/>
            <a:ext cx="2629761" cy="22802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1" y="3756387"/>
            <a:ext cx="2630974" cy="18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93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258" y="516857"/>
            <a:ext cx="117716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ABSTRACTION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/>
              <a:t> </a:t>
            </a:r>
            <a:endParaRPr lang="fr-FR" dirty="0"/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veut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pièce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banale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histoire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d’amour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 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n’est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 la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psychologie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métaphysique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l’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intéresse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spectateur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s’identifier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précis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découvrir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traits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personnalité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travers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les images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Refus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traiter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malheures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extérieurs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sociaux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...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mari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trompé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femme ;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femme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empoisonne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son amant,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fils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venge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son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immole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enfants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des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enfants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font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mourir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des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rois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assassinés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des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vierges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violées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des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bourgeois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emprisonnés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et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tout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sublime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traditionnel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hélas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! si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superficiel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si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matériel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sang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»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But =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théâtre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métaphysique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«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s’agirait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faire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voir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qu’il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y 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d’étonnant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seul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fait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vivre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s’agirait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faire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voir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l’existence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âme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elle-même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au milieu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immensité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n’est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jamais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inactive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s’agirait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plutôt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faire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entendre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par-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dessus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dialogues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ordinaires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raison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des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sentiments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dialogue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solennel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ininterrompu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l’être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destinée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s’agirait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plutôt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faire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suivre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les pas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hésitants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douloureux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vie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s’approche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ou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s’éloigne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vérité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beauté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ou de son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Dieu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Image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centrale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=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cheminent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milieu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nuit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attendent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horreur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suivre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/>
              <a:t> </a:t>
            </a:r>
            <a:endParaRPr lang="fr-FR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772" y="206342"/>
            <a:ext cx="2559182" cy="12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75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1028700"/>
            <a:ext cx="91247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Angoisse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Carnets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«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Exprimer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surtout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sensation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d'emprisonnés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d'étouffés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haletants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sueur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veulent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séparer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s'en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aller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s'écarter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fuir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ouvrir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et qui ne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peuvent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bouger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Et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l'angoisse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destinée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contre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laquelle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heurtent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contre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mur et qui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serre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plus en plus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étroitement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contre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l'autre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Idéal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âmes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et non pas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corps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Théâtre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conceptuel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Idée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platonicienne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concept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l’idée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toujours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supérieure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réalisation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pratique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car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tandis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permet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encore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possibilités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seconde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suppose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choix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concret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exclut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possibilités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Je ne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aime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[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pièces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lorsque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je les porte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mon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esprit. La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conception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pur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délice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L’exécution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tourment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Et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puis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trouve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malaisément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l’expression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précise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adéquate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l’idée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On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presque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toujours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deçà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ou au-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delà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Ah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!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n’est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art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facile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/>
              <a:t>»</a:t>
            </a:r>
            <a:endParaRPr lang="fr-FR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76" y="606383"/>
            <a:ext cx="2927423" cy="16728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r="21476"/>
          <a:stretch/>
        </p:blipFill>
        <p:spPr>
          <a:xfrm>
            <a:off x="9264576" y="2436638"/>
            <a:ext cx="2927424" cy="17953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575" y="4376943"/>
            <a:ext cx="2927424" cy="18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25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62" y="0"/>
            <a:ext cx="623887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Théâtre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statique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immobile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Danger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scènes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plus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sublimes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risquent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tomber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ridicule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propose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simplifier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accessoires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l'extrême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la tour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cadre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recouvert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papier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gris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lumière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une balançoire..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Côté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artificiel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vec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Baudelaire,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convaincu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littérature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(la femme)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naturelle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abominable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noble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résultat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raison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calcul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Fatalisme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pièces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régies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ni par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Providence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ni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chaos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absurde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destin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général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tragique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forces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dominent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monde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toujours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hostiles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l’amour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fatum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(ou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’in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conscient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selon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certains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critiques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tout-puissant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motivation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psychologique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actes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nulle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contrairement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théâtre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traditionnel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/>
              <a:t>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4" y="430489"/>
            <a:ext cx="5625041" cy="25222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349" y="3115558"/>
            <a:ext cx="4224989" cy="3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6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75" y="1390602"/>
            <a:ext cx="2343188" cy="29139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704697" y="4524375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Claude Debussy</a:t>
            </a:r>
          </a:p>
          <a:p>
            <a:pPr algn="ctr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(1862-1918)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2400" y="933402"/>
            <a:ext cx="8715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Debussy 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connu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pièce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1892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mais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fait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représenter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opéra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seulement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1902 (10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travail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d’adaptation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était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favorable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l’entreprise, même s’il ne comprenait rien à la musique impressionniste.</a:t>
            </a: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Suite au conflit personnel entre les deux hommes, Maeterlinck n’ira jamais voir l’opéra.</a:t>
            </a: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Grand succès</a:t>
            </a: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ertains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connaisseurs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reprochent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Debussy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d’avoir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simplifié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l’œuvre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renfor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çant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l’interprétation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amoureuse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récit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détriment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interprétation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métaphysique.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difficile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compatibilité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caractères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ombrageux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quasi-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mystique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alors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Debussy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insouciant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voluptueux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Cocteau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écrit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lettre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« 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J’estime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musique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dévore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œuvre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sublime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n’a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besoin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d’elle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qu’en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marge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»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8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283243" y="779645"/>
            <a:ext cx="6997566" cy="52938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Né dans une riche famille bourgeoise de la ville de Gand. </a:t>
            </a:r>
            <a:endParaRPr lang="fr-FR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 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langue maternelle est le français, mais avec les domestiques il parle flamand.</a:t>
            </a:r>
          </a:p>
          <a:p>
            <a:pPr algn="just"/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fait le même collège de jésuites que Verhaeren et écrit des poèmes 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d’inspiration parnassienne 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</a:t>
            </a:r>
            <a:r>
              <a:rPr lang="fr-FR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Jeune Belgique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(x Sa véritable profession est celle d’avocat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algn="just"/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part 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Paris 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où il rencontre plusieurs écrivains qui vont l’influencer, 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dont Mallarmé ou Villiers de l’Isle-Adam. </a:t>
            </a:r>
          </a:p>
          <a:p>
            <a:pPr algn="just"/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dernier lui fait découvrir l’idéalisme allemand 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(Hegel, Schopenhauer) et le romantisme d’Iéna. 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la même époque, Maeterlinck découvre </a:t>
            </a:r>
            <a:r>
              <a:rPr lang="fr-F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Ruysbrœck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l’Admirable, un mystique flamand 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XIV</a:t>
            </a:r>
            <a:r>
              <a:rPr lang="fr-FR" baseline="30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iècle dont 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traduit les écrits (</a:t>
            </a:r>
            <a:r>
              <a:rPr lang="fr-FR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Ornement des noces spirituelles</a:t>
            </a: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 C’est ainsi qu’il se tourne vers les « richesses intuitives du monde germanique » en s’éloignant 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rationalisme français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r="36753"/>
          <a:stretch/>
        </p:blipFill>
        <p:spPr>
          <a:xfrm>
            <a:off x="627416" y="1143655"/>
            <a:ext cx="2276474" cy="27168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66071" y="4010025"/>
            <a:ext cx="27991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Maurice Maeterlinck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(1862-1949)</a:t>
            </a:r>
          </a:p>
        </p:txBody>
      </p:sp>
    </p:spTree>
    <p:extLst>
      <p:ext uri="{BB962C8B-B14F-4D97-AF65-F5344CB8AC3E}">
        <p14:creationId xmlns:p14="http://schemas.microsoft.com/office/powerpoint/2010/main" val="323453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600450"/>
            <a:ext cx="12192000" cy="3257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6017" y="606392"/>
            <a:ext cx="11242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L’Oiseau bleu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(1908) – seconde période de l’œuvre : pièces gaies et rassurantes</a:t>
            </a:r>
          </a:p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En 1908,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Constantin Stanislavski crée sa pièce </a:t>
            </a:r>
            <a:r>
              <a:rPr lang="fr-FR" i="1" dirty="0">
                <a:latin typeface="Verdana" panose="020B0604030504040204" pitchFamily="34" charset="0"/>
                <a:ea typeface="Verdana" panose="020B0604030504040204" pitchFamily="34" charset="0"/>
              </a:rPr>
              <a:t>L’Oiseau bleu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au Théâtre d’Art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de Moscou.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Elle sera jouée ensuite avec un immense succès dans le monde entier : à Paris (1911), à Prague au Théâtre national (1912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)…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De nombreuses adaptations théâtrales et filmiques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37125"/>
          <a:stretch/>
        </p:blipFill>
        <p:spPr>
          <a:xfrm>
            <a:off x="867295" y="3847882"/>
            <a:ext cx="6005143" cy="27626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28142"/>
          <a:stretch/>
        </p:blipFill>
        <p:spPr>
          <a:xfrm>
            <a:off x="7808173" y="3847882"/>
            <a:ext cx="3588139" cy="27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8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991402"/>
            <a:ext cx="91536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fée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Bérylune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recherche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l’Oiseau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bleu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petite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malade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charge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Tyltyl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Mytyl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enfants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bûcheron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trouver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l’oiseau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pour cela,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chapeau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vert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orné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gros diamant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permet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l’âme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chose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lait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chien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lumière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enfants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traversent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nombrex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royaumes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pays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souvenirs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royaume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nuit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pays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vanité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pays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enfants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encore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nés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….</a:t>
            </a: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Tyltyl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Mytyl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chez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l’Oiseau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bleu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tourterelle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devenue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bleue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c’est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l’Oiseau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bleu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avons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cherché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!...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sommes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allés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loin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était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ici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! »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voisine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emporte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l’oiseau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petite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malade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recouvre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santé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tourterelle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s’échappe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« Si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quelqu’un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retrouve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voudrait-il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rendre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?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avons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besoin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être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heureux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tard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 »,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conclut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Tyltyl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909" y="4292613"/>
            <a:ext cx="2590933" cy="164473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t="5338" r="31571"/>
          <a:stretch/>
        </p:blipFill>
        <p:spPr>
          <a:xfrm>
            <a:off x="9439909" y="904775"/>
            <a:ext cx="2590933" cy="3163166"/>
          </a:xfrm>
          <a:prstGeom prst="rect">
            <a:avLst/>
          </a:prstGeom>
          <a:ln w="57150">
            <a:solidFill>
              <a:srgbClr val="0070C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288900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soúhelník 4"/>
          <p:cNvSpPr/>
          <p:nvPr/>
        </p:nvSpPr>
        <p:spPr>
          <a:xfrm>
            <a:off x="-76200" y="0"/>
            <a:ext cx="12268200" cy="68580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Prix Nobel de littérature en 1911</a:t>
            </a:r>
          </a:p>
          <a:p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Anobli par le roi Albert en 1932, mais jamais devenu membre de l’Académie française. Elle le lui a proposé en échange de sa nationalité, 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que Maeterlinck a refusé. Certains académiciens français se sont 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vexés et ont désigné l’auteur comme un représentant de « l’esprit allemand plutôt que du génie français ». Maeterlinck, lui-même, estime représenter la Belgique, un « </a:t>
            </a:r>
            <a:r>
              <a:rPr lang="fr-F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lieu de rencontre de toutes les inquiétudes et de tous les espoirs de l’Europe 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1940, il gagne les États-Unis pour la durée de la Seconde Guerre mondiale. En 1949, il meurt à Nice.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Maeterlinck a écrit une multitude d’essais en prose et un seul recueil de poèmes vraiment célèbre : </a:t>
            </a:r>
            <a:r>
              <a:rPr lang="fr-FR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Serres chaudes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(1889) 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y réalise en partie l’idéal mallarméen : la suggestion, comme essence de « tous bouquets », devient le principe générateur de l’acte de création « pure ». 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 </a:t>
            </a:r>
          </a:p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L’important dans son œuvre, c’est avant tout le théâtre.</a:t>
            </a:r>
          </a:p>
          <a:p>
            <a:r>
              <a:rPr lang="fr-FR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670" y="0"/>
            <a:ext cx="3543482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9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2900" y="1152525"/>
            <a:ext cx="86364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Années 1889-1900 : des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pièces très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sombres, un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Maeterlinck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inquiétant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Princesse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Maleine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(1889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: première pièce de l’auteur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Maeterlinck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gagne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réputation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« Shakespeare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belge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pièce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comparée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Macbeth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traduit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1909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et à 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l’univers des frères Grimm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 smtClean="0"/>
              <a:t>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Le vieux roi Marcellus                     Le vieux roi 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Hjalmar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La princesse 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Maleine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Le jeune prince 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Hjalmar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ovnoramenný trojúhelník 2"/>
          <p:cNvSpPr/>
          <p:nvPr/>
        </p:nvSpPr>
        <p:spPr>
          <a:xfrm flipV="1">
            <a:off x="3140755" y="3837337"/>
            <a:ext cx="1443790" cy="12031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ovéPole 8"/>
          <p:cNvSpPr txBox="1"/>
          <p:nvPr/>
        </p:nvSpPr>
        <p:spPr>
          <a:xfrm>
            <a:off x="2120477" y="5240677"/>
            <a:ext cx="421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La reine Anne (incarnation du Mal)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Sa fille 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Uglyane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384632" y="1039528"/>
            <a:ext cx="2685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climat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d’angoisse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cauchemar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inexplicable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fatalité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gouverne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univers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êtres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passifs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dépourvus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volonté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laissent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guider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destin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qu’ils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pressentent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qu’ils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tentent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jamais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détourner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5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49493"/>
          <a:stretch/>
        </p:blipFill>
        <p:spPr>
          <a:xfrm>
            <a:off x="389056" y="962709"/>
            <a:ext cx="2708327" cy="21462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r="11963"/>
          <a:stretch/>
        </p:blipFill>
        <p:spPr>
          <a:xfrm>
            <a:off x="389055" y="3223824"/>
            <a:ext cx="2708327" cy="26808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98232" y="759013"/>
            <a:ext cx="74499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Dès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pièce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constatons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certains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principes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fondamentaux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dramaturgie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efus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réalisme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olonté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théâtre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musique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peinture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arts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(principe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l’œuvre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totale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ecours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fréquent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silence et au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mystère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somnambules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peu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sourds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constamment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arrachés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songe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pénible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 [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manque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promptitude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tient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intimement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psychologie et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l’idée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peu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hagarde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qu’ils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se font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l’univers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fr-FR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Un drame statique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avec des personnages sublimes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n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tragique quotidien (pas de héroïsme, le simple fait de vivre est considéré comme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terrible en soi)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02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2880" y="1155032"/>
            <a:ext cx="87878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Aveugles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1890) :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pièce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minimaliste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dotée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puissance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suggestion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extrême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Douze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aveugles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attendent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forêt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viendra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d’abord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conduits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prêtre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suite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dernier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répond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appels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(Le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spectateur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prêtre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allongé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quelques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pas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aveugles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tentent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situer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l’espace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temps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parviennent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finalement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localiser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rapport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Au milieu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forêt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essaient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rassurer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meubler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silence,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passer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attente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L’angoisse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monte (la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forêt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 fait de plus en plus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terrifiante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crise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découverte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cadavre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prêtre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aveugles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savent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qu’ils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perdus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s’accrochent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jusqu’à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infimes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espoirs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délivrance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128" y="2087754"/>
            <a:ext cx="2922872" cy="26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64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úhelník 1"/>
          <p:cNvSpPr/>
          <p:nvPr/>
        </p:nvSpPr>
        <p:spPr>
          <a:xfrm>
            <a:off x="0" y="0"/>
            <a:ext cx="10686472" cy="6858000"/>
          </a:xfrm>
          <a:prstGeom prst="parallelogram">
            <a:avLst/>
          </a:prstGeom>
          <a:solidFill>
            <a:srgbClr val="D2BA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b="1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b="1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fr-FR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Mélisande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pièce </a:t>
            </a:r>
            <a:r>
              <a:rPr lang="cs-CZ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publié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Bruxelles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1892 et </a:t>
            </a:r>
            <a:r>
              <a:rPr lang="cs-CZ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créé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Paris en 1893)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’œuvre</a:t>
            </a: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plus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célèbre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Maeterlinck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adaptation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musicale par Claude Debussy a été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créée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 1902) :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Proust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connaissait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cœur</a:t>
            </a: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pièce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assez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ésotérique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aimée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jeunesse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symboliste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partout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Je ne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connais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aucune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œuvre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laquelle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soient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enfermés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autant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silence,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autant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solitude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d’adhésion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de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paix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autant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royal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éloignement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rumeur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de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tout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</a:t>
            </a:r>
            <a:r>
              <a:rPr lang="cs-CZ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»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(Rainer Maria Rilke, 1902). </a:t>
            </a:r>
            <a:endParaRPr lang="fr-FR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1907 : mise en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scène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Vsevolod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Meyerhold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grand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connaisseur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théâtre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maeterlinckien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Chez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première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adaptation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l’opéra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1921.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795" y="111846"/>
            <a:ext cx="3460928" cy="31307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t="4600" r="23988"/>
          <a:stretch/>
        </p:blipFill>
        <p:spPr>
          <a:xfrm>
            <a:off x="9377098" y="3309299"/>
            <a:ext cx="2618748" cy="34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3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43276"/>
            <a:ext cx="12192000" cy="50821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72715" y="1290377"/>
            <a:ext cx="109150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SITUATION 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L’EXTRAIT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prince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homme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d’âge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mûr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veuf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garçon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appelé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Yniold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rencontre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larmes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bord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fontaine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ignore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d’où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pourquoi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pleure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couronne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 fond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l’eau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ses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vêtements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indiquent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origine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princière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épouse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ramène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château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vieux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sombre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[...]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froid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profond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»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l’attend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autres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son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demi-frère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même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mère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conduit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près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fontaine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 des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aveugles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»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laisse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tomber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l’anneau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d’or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son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malheur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ignore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cause: « Je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vais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mourir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 on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laisse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ici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doit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quitter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château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se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rendre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chevet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son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ami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Marcellus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veut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embrasser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surprend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à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fenêtre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tour,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coiffant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chevelure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inonde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homme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37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519764"/>
            <a:ext cx="12192000" cy="58040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0256" y="799488"/>
            <a:ext cx="116914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SUITE DE LA PIÈCE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Arrive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met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qu’il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appelle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des «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jeux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d’enfants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»,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d’éviter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prétextant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délicatesse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son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émotivité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espionne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son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questionne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savoir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font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son absence. (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Apparemment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rien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coupable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a des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soupçons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fixe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dernier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rendez-vous à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faut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tout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finisse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[...].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J’ai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joué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enfant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autour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chose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je ne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soupçonnais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pas [...].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J’ai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joué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rêve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autour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pièges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destinée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» </a:t>
            </a:r>
            <a:endParaRPr lang="fr-FR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u="sng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s’avouent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enfin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amour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s’embrassent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lorsque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nuit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surgit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tue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s’enfuit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épouvantée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matin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servantes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découvrent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corps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devant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porte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château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n’est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légèrement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touchée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n’est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pas de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blessure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qu’elle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meurt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oiseau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n’en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serait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mort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[...]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n’est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donc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pas vous qui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l’avez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tuée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[...]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pouvait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pas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vivre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»,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médecin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remords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implorant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son pardon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réclamant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vérité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l’amour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Pelléas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amour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femme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naturellement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trop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facile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torture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Golaud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«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vérité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vérité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»,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hurle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-t-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Mélisande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déjà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trop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loin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65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505</TotalTime>
  <Words>927</Words>
  <Application>Microsoft Office PowerPoint</Application>
  <PresentationFormat>Širokoúhlá obrazovka</PresentationFormat>
  <Paragraphs>200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Bodoni MT</vt:lpstr>
      <vt:lpstr>Corbel</vt:lpstr>
      <vt:lpstr>Verdana</vt:lpstr>
      <vt:lpstr>Wingdings</vt:lpstr>
      <vt:lpstr>Wingdings 2</vt:lpstr>
      <vt:lpstr>Rámeček</vt:lpstr>
      <vt:lpstr>Maurice Maeterlinck et le théâtre symboliste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masques fin-de-siècle</dc:title>
  <dc:creator>Beránková, Eva</dc:creator>
  <cp:lastModifiedBy>Eva Voldřichová Beránková</cp:lastModifiedBy>
  <cp:revision>133</cp:revision>
  <dcterms:created xsi:type="dcterms:W3CDTF">2017-02-26T19:34:44Z</dcterms:created>
  <dcterms:modified xsi:type="dcterms:W3CDTF">2020-10-21T18:07:15Z</dcterms:modified>
</cp:coreProperties>
</file>