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0" r:id="rId4"/>
    <p:sldId id="274" r:id="rId5"/>
    <p:sldId id="260" r:id="rId6"/>
    <p:sldId id="271" r:id="rId7"/>
    <p:sldId id="273" r:id="rId8"/>
    <p:sldId id="265" r:id="rId9"/>
    <p:sldId id="267" r:id="rId10"/>
    <p:sldId id="268" r:id="rId11"/>
    <p:sldId id="269" r:id="rId12"/>
    <p:sldId id="275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Rb9EU-bkE" TargetMode="External"/><Relationship Id="rId2" Type="http://schemas.openxmlformats.org/officeDocument/2006/relationships/hyperlink" Target="http://ieg-ego.eu/en/threads/europe-on-the-road/the-history-of-touris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QPqGTj1ab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ACkE2QEaye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r>
              <a:rPr lang="cs-CZ" dirty="0" smtClean="0"/>
              <a:t> Marketing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Faculty of Social Sciences</a:t>
            </a:r>
          </a:p>
          <a:p>
            <a:endParaRPr lang="en-US" dirty="0" smtClean="0"/>
          </a:p>
          <a:p>
            <a:r>
              <a:rPr lang="en-US" dirty="0" smtClean="0"/>
              <a:t>Charles University in Prague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Pioneers</a:t>
            </a:r>
            <a:r>
              <a:rPr lang="cs-CZ" dirty="0" smtClean="0"/>
              <a:t> in </a:t>
            </a:r>
            <a:r>
              <a:rPr lang="cs-CZ" dirty="0" err="1" smtClean="0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Thomas Cook – organised tourism</a:t>
            </a:r>
          </a:p>
          <a:p>
            <a:pPr lvl="1"/>
            <a:r>
              <a:rPr lang="en-US" dirty="0" smtClean="0"/>
              <a:t>5.7.1841 first organised journey by train from Leicester to Loughborough for 570 people </a:t>
            </a:r>
          </a:p>
          <a:p>
            <a:pPr lvl="1"/>
            <a:r>
              <a:rPr lang="en-US" dirty="0" smtClean="0"/>
              <a:t>Some services are still use in modern management of TA</a:t>
            </a:r>
          </a:p>
          <a:p>
            <a:r>
              <a:rPr lang="en-US" dirty="0" smtClean="0"/>
              <a:t>Karl </a:t>
            </a:r>
            <a:r>
              <a:rPr lang="en-US" dirty="0" err="1" smtClean="0"/>
              <a:t>Beadecker</a:t>
            </a:r>
            <a:endParaRPr lang="en-US" dirty="0" smtClean="0"/>
          </a:p>
          <a:p>
            <a:pPr lvl="1"/>
            <a:r>
              <a:rPr lang="en-US" dirty="0" smtClean="0"/>
              <a:t>First print book guide with detail information</a:t>
            </a:r>
          </a:p>
          <a:p>
            <a:r>
              <a:rPr lang="en-US" dirty="0" err="1" smtClean="0"/>
              <a:t>Mickele</a:t>
            </a:r>
            <a:r>
              <a:rPr lang="en-US" dirty="0" smtClean="0"/>
              <a:t> de </a:t>
            </a:r>
            <a:r>
              <a:rPr lang="en-US" dirty="0" err="1" smtClean="0"/>
              <a:t>Montaign</a:t>
            </a:r>
            <a:endParaRPr lang="en-US" dirty="0" smtClean="0"/>
          </a:p>
          <a:p>
            <a:pPr lvl="1"/>
            <a:r>
              <a:rPr lang="en-US" dirty="0" smtClean="0"/>
              <a:t>Description of Spas and Spa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Tourism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the 20th century</a:t>
            </a:r>
          </a:p>
          <a:p>
            <a:r>
              <a:rPr lang="en-US" dirty="0" smtClean="0"/>
              <a:t>1 World War</a:t>
            </a:r>
          </a:p>
          <a:p>
            <a:r>
              <a:rPr lang="en-US" dirty="0" smtClean="0"/>
              <a:t>2 World War</a:t>
            </a:r>
          </a:p>
          <a:p>
            <a:r>
              <a:rPr lang="en-US" dirty="0" smtClean="0"/>
              <a:t>Development of Tourism different in west countries and countries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communistic régime </a:t>
            </a:r>
            <a:endParaRPr lang="cs-CZ" dirty="0" smtClean="0"/>
          </a:p>
          <a:p>
            <a:r>
              <a:rPr lang="en-US" dirty="0" smtClean="0"/>
              <a:t>After the 1989 was the boom of travel agencies. In CZ were more than 3000 TA. Until this time there were 3-5 TA (The most </a:t>
            </a:r>
            <a:r>
              <a:rPr lang="cs-CZ" dirty="0" err="1"/>
              <a:t>f</a:t>
            </a:r>
            <a:r>
              <a:rPr lang="en-US" dirty="0" err="1" smtClean="0"/>
              <a:t>amo</a:t>
            </a:r>
            <a:r>
              <a:rPr lang="cs-CZ" dirty="0" smtClean="0"/>
              <a:t>u</a:t>
            </a:r>
            <a:r>
              <a:rPr lang="en-US" dirty="0" smtClean="0"/>
              <a:t>s </a:t>
            </a:r>
            <a:r>
              <a:rPr lang="cs-CZ" dirty="0" err="1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Čedok</a:t>
            </a:r>
            <a:r>
              <a:rPr lang="en-US" dirty="0" smtClean="0"/>
              <a:t> – est.1920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Tourism has a long history: </a:t>
            </a:r>
            <a:r>
              <a:rPr lang="cs-CZ" dirty="0"/>
              <a:t>https://www.youtube.com/watch?v=rQPqGTj1abo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31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Homework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Reading: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ieg-ego.eu/en/threads/europe-on-the-road/the-history-of-tourism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Watching</a:t>
            </a:r>
            <a:r>
              <a:rPr lang="cs-CZ" dirty="0" smtClean="0"/>
              <a:t>:</a:t>
            </a:r>
            <a:endParaRPr lang="en-US" dirty="0" smtClean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www.youtube.com/watch?v=xVRb9EU-bkE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www.youtube.com/watch?v=rQPqGTj1abo</a:t>
            </a:r>
            <a:r>
              <a:rPr lang="cs-CZ" dirty="0" smtClean="0"/>
              <a:t>  (</a:t>
            </a:r>
            <a:r>
              <a:rPr lang="cs-CZ" dirty="0" err="1" smtClean="0"/>
              <a:t>again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2nd largest industry in European Union</a:t>
            </a:r>
          </a:p>
          <a:p>
            <a:r>
              <a:rPr lang="en-US" dirty="0" smtClean="0"/>
              <a:t>Could envelopes other sector and industry and therefore has no </a:t>
            </a:r>
            <a:r>
              <a:rPr lang="en-US" dirty="0" err="1" smtClean="0"/>
              <a:t>cleas</a:t>
            </a:r>
            <a:r>
              <a:rPr lang="en-US" dirty="0" smtClean="0"/>
              <a:t> boundary </a:t>
            </a:r>
            <a:endParaRPr lang="cs-CZ" dirty="0" smtClean="0"/>
          </a:p>
          <a:p>
            <a:r>
              <a:rPr lang="en-US" dirty="0"/>
              <a:t>Attractions: nation, culture-historical and organized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3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main services: accommodation, restaurant and hospitality, transport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additional services: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„Tourism is a collection of activities, services and industries which deliver a travel experience comprising transportation, accommodation, eating and drinking establishments, retail shops, entertainment business and other hospitality services provided for individuals or groups travelling away from home“ </a:t>
            </a:r>
            <a:endParaRPr lang="cs-CZ" i="1" dirty="0" smtClean="0"/>
          </a:p>
          <a:p>
            <a:r>
              <a:rPr lang="en-US" i="1" dirty="0">
                <a:solidFill>
                  <a:srgbClr val="7030A0"/>
                </a:solidFill>
              </a:rPr>
              <a:t>UNWTO: „tourism comprises the activities of person travelling to and staying in places outside their usual environment for not more than one consecutive year for leisure, business </a:t>
            </a:r>
            <a:r>
              <a:rPr lang="cs-CZ" i="1" dirty="0">
                <a:solidFill>
                  <a:srgbClr val="7030A0"/>
                </a:solidFill>
              </a:rPr>
              <a:t>and </a:t>
            </a:r>
            <a:r>
              <a:rPr lang="en-US" i="1" dirty="0">
                <a:solidFill>
                  <a:srgbClr val="7030A0"/>
                </a:solidFill>
              </a:rPr>
              <a:t>other purposes</a:t>
            </a:r>
            <a:r>
              <a:rPr lang="cs-CZ" i="1" dirty="0">
                <a:solidFill>
                  <a:srgbClr val="7030A0"/>
                </a:solidFill>
              </a:rPr>
              <a:t>“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622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and 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/>
              <a:t>Tourism is travel for recreation, leisure or business purpose…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en-US" dirty="0"/>
              <a:t>Travel</a:t>
            </a:r>
            <a:r>
              <a:rPr lang="cs-CZ" dirty="0"/>
              <a:t>: </a:t>
            </a:r>
            <a:r>
              <a:rPr lang="en-US" dirty="0"/>
              <a:t>is the movement of people between relatively distant geographical location.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Tourism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5321" y="2560319"/>
            <a:ext cx="4718304" cy="37204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err="1"/>
              <a:t>According</a:t>
            </a:r>
            <a:r>
              <a:rPr lang="cs-CZ" b="1" dirty="0"/>
              <a:t> to place</a:t>
            </a:r>
            <a:endParaRPr lang="cs-CZ" dirty="0" smtClean="0"/>
          </a:p>
          <a:p>
            <a:r>
              <a:rPr lang="en-US" dirty="0" smtClean="0"/>
              <a:t>Domestic </a:t>
            </a:r>
            <a:r>
              <a:rPr lang="en-US" dirty="0"/>
              <a:t>Tourism – Taking Holidays and Trips in your own </a:t>
            </a:r>
            <a:r>
              <a:rPr lang="en-US" dirty="0" smtClean="0"/>
              <a:t>country.</a:t>
            </a:r>
            <a:endParaRPr lang="cs-CZ" dirty="0" smtClean="0"/>
          </a:p>
          <a:p>
            <a:r>
              <a:rPr lang="en-US" dirty="0" smtClean="0"/>
              <a:t>Inbound </a:t>
            </a:r>
            <a:r>
              <a:rPr lang="en-US" dirty="0"/>
              <a:t>Tourism – Visitors from </a:t>
            </a:r>
            <a:r>
              <a:rPr lang="en-US" dirty="0" smtClean="0"/>
              <a:t>abroad </a:t>
            </a:r>
            <a:r>
              <a:rPr lang="en-US" dirty="0"/>
              <a:t>coming into </a:t>
            </a:r>
            <a:r>
              <a:rPr lang="en-US" dirty="0" smtClean="0"/>
              <a:t>the</a:t>
            </a:r>
            <a:r>
              <a:rPr lang="cs-CZ" dirty="0" smtClean="0"/>
              <a:t> (my)</a:t>
            </a:r>
            <a:r>
              <a:rPr lang="en-US" dirty="0" smtClean="0"/>
              <a:t> country.</a:t>
            </a:r>
            <a:endParaRPr lang="cs-CZ" dirty="0" smtClean="0"/>
          </a:p>
          <a:p>
            <a:r>
              <a:rPr lang="en-US" dirty="0" smtClean="0"/>
              <a:t>Outbound </a:t>
            </a:r>
            <a:r>
              <a:rPr lang="en-US" dirty="0"/>
              <a:t>Tourism –Travelling to a different country for a visit or a holiday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US" b="1" dirty="0"/>
              <a:t>According to the length of stay</a:t>
            </a:r>
            <a:endParaRPr lang="cs-CZ" dirty="0" smtClean="0"/>
          </a:p>
          <a:p>
            <a:r>
              <a:rPr lang="cs-CZ" dirty="0"/>
              <a:t>S</a:t>
            </a:r>
            <a:r>
              <a:rPr lang="en-US" dirty="0" err="1" smtClean="0"/>
              <a:t>hort</a:t>
            </a:r>
            <a:r>
              <a:rPr lang="en-US" dirty="0" smtClean="0"/>
              <a:t>-term </a:t>
            </a:r>
            <a:r>
              <a:rPr lang="en-US" dirty="0"/>
              <a:t>(usually up to three days)</a:t>
            </a:r>
          </a:p>
          <a:p>
            <a:r>
              <a:rPr lang="cs-CZ" dirty="0"/>
              <a:t>L</a:t>
            </a:r>
            <a:r>
              <a:rPr lang="en-US" dirty="0" err="1" smtClean="0"/>
              <a:t>ong</a:t>
            </a:r>
            <a:r>
              <a:rPr lang="en-US" dirty="0" smtClean="0"/>
              <a:t>-term </a:t>
            </a:r>
            <a:r>
              <a:rPr lang="en-US" dirty="0"/>
              <a:t>(usually more than three days)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According to the way of organization (arrangement)</a:t>
            </a:r>
            <a:endParaRPr lang="cs-CZ" dirty="0" smtClean="0"/>
          </a:p>
          <a:p>
            <a:r>
              <a:rPr lang="cs-CZ" dirty="0" smtClean="0"/>
              <a:t>O</a:t>
            </a:r>
            <a:r>
              <a:rPr lang="en-US" dirty="0" err="1"/>
              <a:t>rganized</a:t>
            </a:r>
            <a:r>
              <a:rPr lang="en-US" dirty="0"/>
              <a:t> (arranged by specialized subjects)</a:t>
            </a:r>
          </a:p>
          <a:p>
            <a:r>
              <a:rPr lang="cs-CZ" dirty="0"/>
              <a:t>N</a:t>
            </a:r>
            <a:r>
              <a:rPr lang="en-US" dirty="0" smtClean="0"/>
              <a:t>on-organized</a:t>
            </a:r>
            <a:endParaRPr lang="cs-CZ" dirty="0" smtClean="0"/>
          </a:p>
          <a:p>
            <a:pPr marL="0" indent="0">
              <a:buNone/>
            </a:pPr>
            <a:r>
              <a:rPr lang="en-US" b="1" dirty="0"/>
              <a:t>According to the number of participants</a:t>
            </a:r>
            <a:endParaRPr lang="cs-CZ" dirty="0"/>
          </a:p>
          <a:p>
            <a:r>
              <a:rPr lang="cs-CZ" dirty="0" smtClean="0"/>
              <a:t>I</a:t>
            </a:r>
            <a:r>
              <a:rPr lang="en-US" dirty="0" err="1" smtClean="0"/>
              <a:t>ndividual</a:t>
            </a:r>
            <a:r>
              <a:rPr lang="en-US" dirty="0" smtClean="0"/>
              <a:t> </a:t>
            </a:r>
            <a:r>
              <a:rPr lang="en-US" dirty="0"/>
              <a:t>(individuals, family),</a:t>
            </a:r>
          </a:p>
          <a:p>
            <a:r>
              <a:rPr lang="cs-CZ" dirty="0" smtClean="0"/>
              <a:t>G</a:t>
            </a:r>
            <a:r>
              <a:rPr lang="en-US" dirty="0" err="1" smtClean="0"/>
              <a:t>roup</a:t>
            </a:r>
            <a:r>
              <a:rPr lang="en-US" dirty="0" smtClean="0"/>
              <a:t> </a:t>
            </a:r>
            <a:r>
              <a:rPr lang="en-US" dirty="0"/>
              <a:t>(groups, tours),</a:t>
            </a:r>
          </a:p>
          <a:p>
            <a:r>
              <a:rPr lang="cs-CZ" dirty="0" smtClean="0"/>
              <a:t>M</a:t>
            </a:r>
            <a:r>
              <a:rPr lang="en-US" dirty="0" smtClean="0"/>
              <a:t>ass </a:t>
            </a:r>
            <a:r>
              <a:rPr lang="en-US" dirty="0"/>
              <a:t>(mass events such as pilgrimages, sports events</a:t>
            </a:r>
            <a:r>
              <a:rPr lang="en-US" dirty="0" smtClean="0"/>
              <a:t>).</a:t>
            </a:r>
            <a:endParaRPr lang="cs-CZ" dirty="0" smtClean="0"/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https://www.youtube.com/watch?v=ACkE2QEayeY</a:t>
            </a:r>
            <a:endParaRPr lang="cs-CZ" sz="1600" dirty="0"/>
          </a:p>
          <a:p>
            <a:endParaRPr lang="en-US" sz="1600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46" y="618347"/>
            <a:ext cx="1528578" cy="1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Tourism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Film Tourism</a:t>
            </a:r>
          </a:p>
          <a:p>
            <a:r>
              <a:rPr lang="en-US" dirty="0" smtClean="0"/>
              <a:t>Sport Tourism</a:t>
            </a:r>
          </a:p>
          <a:p>
            <a:r>
              <a:rPr lang="en-US" dirty="0" smtClean="0"/>
              <a:t>Wedding Tourism</a:t>
            </a:r>
          </a:p>
          <a:p>
            <a:r>
              <a:rPr lang="en-US" dirty="0" smtClean="0"/>
              <a:t>Dark Tourism (Disaster Tourism)</a:t>
            </a:r>
          </a:p>
          <a:p>
            <a:r>
              <a:rPr lang="en-US" dirty="0" smtClean="0"/>
              <a:t>Spa and Wellness Tourism</a:t>
            </a:r>
          </a:p>
          <a:p>
            <a:r>
              <a:rPr lang="en-US" dirty="0" smtClean="0"/>
              <a:t>Adventure Tourism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and Congress Tourism</a:t>
            </a:r>
          </a:p>
          <a:p>
            <a:r>
              <a:rPr lang="en-US" dirty="0" smtClean="0"/>
              <a:t>Cultural and Historical Tourism</a:t>
            </a:r>
          </a:p>
          <a:p>
            <a:r>
              <a:rPr lang="en-US" dirty="0" smtClean="0"/>
              <a:t>Recreational Tourism</a:t>
            </a:r>
          </a:p>
          <a:p>
            <a:r>
              <a:rPr lang="en-US" dirty="0" smtClean="0"/>
              <a:t>Gastro Tourism</a:t>
            </a:r>
          </a:p>
          <a:p>
            <a:r>
              <a:rPr lang="en-US" dirty="0" smtClean="0"/>
              <a:t>Pilgrim</a:t>
            </a:r>
            <a:r>
              <a:rPr lang="cs-CZ" dirty="0" err="1" smtClean="0"/>
              <a:t>ag</a:t>
            </a:r>
            <a:r>
              <a:rPr lang="en-US" dirty="0" smtClean="0"/>
              <a:t>e Tourism</a:t>
            </a:r>
          </a:p>
          <a:p>
            <a:r>
              <a:rPr lang="en-US" dirty="0" smtClean="0"/>
              <a:t>Space Tourism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ancient </a:t>
            </a:r>
            <a:r>
              <a:rPr lang="cs-CZ" dirty="0" err="1"/>
              <a:t>R</a:t>
            </a:r>
            <a:r>
              <a:rPr lang="en-US" dirty="0" err="1" smtClean="0"/>
              <a:t>ome</a:t>
            </a:r>
            <a:r>
              <a:rPr lang="en-US" dirty="0" smtClean="0"/>
              <a:t> and Ancient Greece travelled the people because of fun. They don´t want to spent their vacation in home. </a:t>
            </a:r>
            <a:endParaRPr lang="cs-CZ" dirty="0" smtClean="0"/>
          </a:p>
          <a:p>
            <a:r>
              <a:rPr lang="cs-CZ" dirty="0" smtClean="0"/>
              <a:t>1 </a:t>
            </a:r>
            <a:r>
              <a:rPr lang="en-US" dirty="0" smtClean="0"/>
              <a:t>itinerary from the season Emperor Diocletian</a:t>
            </a:r>
          </a:p>
          <a:p>
            <a:endParaRPr lang="cs-CZ" dirty="0"/>
          </a:p>
          <a:p>
            <a:r>
              <a:rPr lang="en-US" dirty="0" err="1" smtClean="0"/>
              <a:t>Peutinger</a:t>
            </a:r>
            <a:r>
              <a:rPr lang="en-US" dirty="0" smtClean="0"/>
              <a:t> map of paths (</a:t>
            </a:r>
            <a:r>
              <a:rPr lang="en-US" i="1" dirty="0" smtClean="0"/>
              <a:t>Tabula Peutingeriana</a:t>
            </a:r>
            <a:r>
              <a:rPr lang="cs-CZ" dirty="0" smtClean="0"/>
              <a:t>)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94" y="2987812"/>
            <a:ext cx="1344180" cy="1784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043055"/>
            <a:ext cx="10058400" cy="1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 smtClean="0"/>
              <a:t>mid</a:t>
            </a:r>
            <a:r>
              <a:rPr lang="cs-CZ" dirty="0" smtClean="0"/>
              <a:t>l</a:t>
            </a:r>
            <a:r>
              <a:rPr lang="en-US" dirty="0" smtClean="0"/>
              <a:t>le</a:t>
            </a:r>
            <a:r>
              <a:rPr lang="cs-CZ" dirty="0" smtClean="0"/>
              <a:t> </a:t>
            </a:r>
            <a:r>
              <a:rPr lang="en-US" dirty="0" smtClean="0"/>
              <a:t>age was the main reason pilgrimage</a:t>
            </a:r>
            <a:r>
              <a:rPr lang="cs-CZ" dirty="0" smtClean="0"/>
              <a:t>. </a:t>
            </a:r>
            <a:r>
              <a:rPr lang="en-US" dirty="0"/>
              <a:t>The </a:t>
            </a:r>
            <a:r>
              <a:rPr lang="en-US" dirty="0" err="1"/>
              <a:t>organisers</a:t>
            </a:r>
            <a:r>
              <a:rPr lang="en-US" dirty="0"/>
              <a:t> arranged the tourism basics of itineraries and places to eat and sleep</a:t>
            </a:r>
            <a:r>
              <a:rPr lang="en-US" dirty="0" smtClean="0"/>
              <a:t>.</a:t>
            </a:r>
            <a:endParaRPr lang="cs-CZ" dirty="0"/>
          </a:p>
          <a:p>
            <a:r>
              <a:rPr lang="cs-CZ" dirty="0" err="1" smtClean="0"/>
              <a:t>Later</a:t>
            </a:r>
            <a:r>
              <a:rPr lang="cs-CZ" dirty="0" smtClean="0"/>
              <a:t>: </a:t>
            </a:r>
            <a:r>
              <a:rPr lang="cs-CZ" dirty="0" err="1" smtClean="0"/>
              <a:t>military</a:t>
            </a:r>
            <a:r>
              <a:rPr lang="cs-CZ" dirty="0" smtClean="0"/>
              <a:t>, business </a:t>
            </a:r>
            <a:r>
              <a:rPr lang="cs-CZ" dirty="0" err="1" smtClean="0"/>
              <a:t>travelling</a:t>
            </a:r>
            <a:endParaRPr lang="cs-CZ" dirty="0"/>
          </a:p>
        </p:txBody>
      </p:sp>
      <p:pic>
        <p:nvPicPr>
          <p:cNvPr id="4" name="Obrázek 3" descr="středově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9054" y="3822073"/>
            <a:ext cx="2863273" cy="23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676</TotalTime>
  <Words>542</Words>
  <Application>Microsoft Office PowerPoint</Application>
  <PresentationFormat>Širokoúhlá obrazovka</PresentationFormat>
  <Paragraphs>83</Paragraphs>
  <Slides>13</Slides>
  <Notes>0</Notes>
  <HiddenSlides>4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Organika</vt:lpstr>
      <vt:lpstr>Tourism Marketing</vt:lpstr>
      <vt:lpstr>Tourism</vt:lpstr>
      <vt:lpstr>Tourism</vt:lpstr>
      <vt:lpstr>Definition of Tourism</vt:lpstr>
      <vt:lpstr>Travel and Tourism</vt:lpstr>
      <vt:lpstr>Types of Tourism</vt:lpstr>
      <vt:lpstr>Other Types of Tourism</vt:lpstr>
      <vt:lpstr>Brief History</vt:lpstr>
      <vt:lpstr>Prezentace aplikace PowerPoint</vt:lpstr>
      <vt:lpstr>Pioneers in Tourism</vt:lpstr>
      <vt:lpstr>Modern Tourism</vt:lpstr>
      <vt:lpstr>History </vt:lpstr>
      <vt:lpstr>Homework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Marketing</dc:title>
  <dc:creator>Hewlett-Packard Company</dc:creator>
  <cp:lastModifiedBy>Petra Koudelková</cp:lastModifiedBy>
  <cp:revision>27</cp:revision>
  <dcterms:created xsi:type="dcterms:W3CDTF">2018-09-26T13:10:09Z</dcterms:created>
  <dcterms:modified xsi:type="dcterms:W3CDTF">2020-09-22T09:18:35Z</dcterms:modified>
</cp:coreProperties>
</file>