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58991F-975B-4A22-8A0E-D54A6157C793}" v="1252" dt="2020-10-05T22:40:55.2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viewProps" Target="viewProps.xml" Id="rId8" /><Relationship Type="http://schemas.openxmlformats.org/officeDocument/2006/relationships/slide" Target="slides/slide2.xml" Id="rId3" /><Relationship Type="http://schemas.openxmlformats.org/officeDocument/2006/relationships/presProps" Target="presProps.xml" Id="rId7" /><Relationship Type="http://schemas.microsoft.com/office/2015/10/relationships/revisionInfo" Target="revisionInfo.xml" Id="rId12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slide" Target="slides/slide4.xml" Id="rId5" /><Relationship Type="http://schemas.openxmlformats.org/officeDocument/2006/relationships/tableStyles" Target="tableStyles.xml" Id="rId10" /><Relationship Type="http://schemas.openxmlformats.org/officeDocument/2006/relationships/slide" Target="slides/slide3.xml" Id="rId4" /><Relationship Type="http://schemas.openxmlformats.org/officeDocument/2006/relationships/theme" Target="theme/theme1.xml" Id="rId9" 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59CB79-6BC8-4124-8A73-7F35D948C69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27F3F79-8D03-4406-AF95-0257BB409E2B}">
      <dgm:prSet/>
      <dgm:spPr/>
      <dgm:t>
        <a:bodyPr/>
        <a:lstStyle/>
        <a:p>
          <a:r>
            <a:rPr lang="cs-CZ"/>
            <a:t>Dotazy lze vkládat do Moodle- Chat nebo Fórum ( sledujte!).</a:t>
          </a:r>
          <a:endParaRPr lang="en-US"/>
        </a:p>
      </dgm:t>
    </dgm:pt>
    <dgm:pt modelId="{8B8E3BC8-2FD1-4579-AF30-104E6456356E}" type="parTrans" cxnId="{05D693DA-03A9-4820-9489-A53216009ECF}">
      <dgm:prSet/>
      <dgm:spPr/>
      <dgm:t>
        <a:bodyPr/>
        <a:lstStyle/>
        <a:p>
          <a:endParaRPr lang="en-US"/>
        </a:p>
      </dgm:t>
    </dgm:pt>
    <dgm:pt modelId="{D5E13D65-DF00-4208-B31C-DB4403C4ADEF}" type="sibTrans" cxnId="{05D693DA-03A9-4820-9489-A53216009ECF}">
      <dgm:prSet/>
      <dgm:spPr/>
      <dgm:t>
        <a:bodyPr/>
        <a:lstStyle/>
        <a:p>
          <a:endParaRPr lang="en-US"/>
        </a:p>
      </dgm:t>
    </dgm:pt>
    <dgm:pt modelId="{731D5B7B-4B07-4062-95D7-8F9819FE0C3B}">
      <dgm:prSet/>
      <dgm:spPr/>
      <dgm:t>
        <a:bodyPr/>
        <a:lstStyle/>
        <a:p>
          <a:r>
            <a:rPr lang="cs-CZ"/>
            <a:t>Případně tam, kde probíhá webinář v MS Teams se můžete ptát v průběu webináře</a:t>
          </a:r>
          <a:endParaRPr lang="en-US"/>
        </a:p>
      </dgm:t>
    </dgm:pt>
    <dgm:pt modelId="{CD6C4DC7-B2CD-4F48-9196-931F25A1BF37}" type="parTrans" cxnId="{36D2DDE7-11C5-4416-94A3-B9FFC3883B50}">
      <dgm:prSet/>
      <dgm:spPr/>
      <dgm:t>
        <a:bodyPr/>
        <a:lstStyle/>
        <a:p>
          <a:endParaRPr lang="en-US"/>
        </a:p>
      </dgm:t>
    </dgm:pt>
    <dgm:pt modelId="{04EBEF29-50C0-464E-920A-DF1F1E9FD5F9}" type="sibTrans" cxnId="{36D2DDE7-11C5-4416-94A3-B9FFC3883B50}">
      <dgm:prSet/>
      <dgm:spPr/>
      <dgm:t>
        <a:bodyPr/>
        <a:lstStyle/>
        <a:p>
          <a:endParaRPr lang="en-US"/>
        </a:p>
      </dgm:t>
    </dgm:pt>
    <dgm:pt modelId="{4CF35038-2D38-4B2C-82B4-A22F132D390D}">
      <dgm:prSet/>
      <dgm:spPr/>
      <dgm:t>
        <a:bodyPr/>
        <a:lstStyle/>
        <a:p>
          <a:r>
            <a:rPr lang="cs-CZ"/>
            <a:t>Velké konzultační setkání je plánováno na zápočtový týden - 5.1.2021.</a:t>
          </a:r>
          <a:endParaRPr lang="en-US"/>
        </a:p>
      </dgm:t>
    </dgm:pt>
    <dgm:pt modelId="{0AACD433-1484-46FE-9A15-4FC0875C0F94}" type="parTrans" cxnId="{352677D2-A738-4637-9FA0-3A9F7202923A}">
      <dgm:prSet/>
      <dgm:spPr/>
      <dgm:t>
        <a:bodyPr/>
        <a:lstStyle/>
        <a:p>
          <a:endParaRPr lang="en-US"/>
        </a:p>
      </dgm:t>
    </dgm:pt>
    <dgm:pt modelId="{001DD1AA-D630-43CA-8A21-73806E02CEEC}" type="sibTrans" cxnId="{352677D2-A738-4637-9FA0-3A9F7202923A}">
      <dgm:prSet/>
      <dgm:spPr/>
      <dgm:t>
        <a:bodyPr/>
        <a:lstStyle/>
        <a:p>
          <a:endParaRPr lang="en-US"/>
        </a:p>
      </dgm:t>
    </dgm:pt>
    <dgm:pt modelId="{410074ED-33C3-4F17-9851-C4C4897D6567}">
      <dgm:prSet/>
      <dgm:spPr/>
      <dgm:t>
        <a:bodyPr/>
        <a:lstStyle/>
        <a:p>
          <a:r>
            <a:rPr lang="cs-CZ"/>
            <a:t>Individuální konzultace s vyučujícími- upřesněno v sis u jednotlivých osob,vložíme i do Moodle</a:t>
          </a:r>
          <a:endParaRPr lang="en-US"/>
        </a:p>
      </dgm:t>
    </dgm:pt>
    <dgm:pt modelId="{C7E6A010-96BC-4031-817C-89A36D3A38D8}" type="parTrans" cxnId="{6247B19E-6922-4381-8BD4-2B3381A4DBF9}">
      <dgm:prSet/>
      <dgm:spPr/>
      <dgm:t>
        <a:bodyPr/>
        <a:lstStyle/>
        <a:p>
          <a:endParaRPr lang="en-US"/>
        </a:p>
      </dgm:t>
    </dgm:pt>
    <dgm:pt modelId="{394CE1A4-E43C-45AB-8D3E-AD595A93892F}" type="sibTrans" cxnId="{6247B19E-6922-4381-8BD4-2B3381A4DBF9}">
      <dgm:prSet/>
      <dgm:spPr/>
      <dgm:t>
        <a:bodyPr/>
        <a:lstStyle/>
        <a:p>
          <a:endParaRPr lang="en-US"/>
        </a:p>
      </dgm:t>
    </dgm:pt>
    <dgm:pt modelId="{8F86ACA8-57C2-4152-B4F6-63C721F709E1}" type="pres">
      <dgm:prSet presAssocID="{D759CB79-6BC8-4124-8A73-7F35D948C691}" presName="root" presStyleCnt="0">
        <dgm:presLayoutVars>
          <dgm:dir/>
          <dgm:resizeHandles val="exact"/>
        </dgm:presLayoutVars>
      </dgm:prSet>
      <dgm:spPr/>
    </dgm:pt>
    <dgm:pt modelId="{C4BEFBD7-FF58-4F05-8A89-B8CBABA33E8C}" type="pres">
      <dgm:prSet presAssocID="{027F3F79-8D03-4406-AF95-0257BB409E2B}" presName="compNode" presStyleCnt="0"/>
      <dgm:spPr/>
    </dgm:pt>
    <dgm:pt modelId="{EEC39094-2669-4965-846C-3941881E9C03}" type="pres">
      <dgm:prSet presAssocID="{027F3F79-8D03-4406-AF95-0257BB409E2B}" presName="bgRect" presStyleLbl="bgShp" presStyleIdx="0" presStyleCnt="4"/>
      <dgm:spPr/>
    </dgm:pt>
    <dgm:pt modelId="{F3F4562F-EB00-447E-9DB0-F57029FE368F}" type="pres">
      <dgm:prSet presAssocID="{027F3F79-8D03-4406-AF95-0257BB409E2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0EC6AE91-547B-4EF8-9B9F-274D3B677272}" type="pres">
      <dgm:prSet presAssocID="{027F3F79-8D03-4406-AF95-0257BB409E2B}" presName="spaceRect" presStyleCnt="0"/>
      <dgm:spPr/>
    </dgm:pt>
    <dgm:pt modelId="{D1AE71E7-5285-47F0-B275-80790CE1975C}" type="pres">
      <dgm:prSet presAssocID="{027F3F79-8D03-4406-AF95-0257BB409E2B}" presName="parTx" presStyleLbl="revTx" presStyleIdx="0" presStyleCnt="4">
        <dgm:presLayoutVars>
          <dgm:chMax val="0"/>
          <dgm:chPref val="0"/>
        </dgm:presLayoutVars>
      </dgm:prSet>
      <dgm:spPr/>
    </dgm:pt>
    <dgm:pt modelId="{F2142A79-C7AC-4B33-9F62-5A94C1268F64}" type="pres">
      <dgm:prSet presAssocID="{D5E13D65-DF00-4208-B31C-DB4403C4ADEF}" presName="sibTrans" presStyleCnt="0"/>
      <dgm:spPr/>
    </dgm:pt>
    <dgm:pt modelId="{1A02A66C-892C-4766-8F90-019150B1B544}" type="pres">
      <dgm:prSet presAssocID="{731D5B7B-4B07-4062-95D7-8F9819FE0C3B}" presName="compNode" presStyleCnt="0"/>
      <dgm:spPr/>
    </dgm:pt>
    <dgm:pt modelId="{2F671EB7-9FC1-47E7-A242-B41375972835}" type="pres">
      <dgm:prSet presAssocID="{731D5B7B-4B07-4062-95D7-8F9819FE0C3B}" presName="bgRect" presStyleLbl="bgShp" presStyleIdx="1" presStyleCnt="4"/>
      <dgm:spPr/>
    </dgm:pt>
    <dgm:pt modelId="{7CD148B4-50B8-45F7-B890-99E006DD0D33}" type="pres">
      <dgm:prSet presAssocID="{731D5B7B-4B07-4062-95D7-8F9819FE0C3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živatelé"/>
        </a:ext>
      </dgm:extLst>
    </dgm:pt>
    <dgm:pt modelId="{61205390-66C9-4BF3-9F31-8762777D910B}" type="pres">
      <dgm:prSet presAssocID="{731D5B7B-4B07-4062-95D7-8F9819FE0C3B}" presName="spaceRect" presStyleCnt="0"/>
      <dgm:spPr/>
    </dgm:pt>
    <dgm:pt modelId="{B6E4705B-DE92-4EFC-AD5C-42EFF419EEC0}" type="pres">
      <dgm:prSet presAssocID="{731D5B7B-4B07-4062-95D7-8F9819FE0C3B}" presName="parTx" presStyleLbl="revTx" presStyleIdx="1" presStyleCnt="4">
        <dgm:presLayoutVars>
          <dgm:chMax val="0"/>
          <dgm:chPref val="0"/>
        </dgm:presLayoutVars>
      </dgm:prSet>
      <dgm:spPr/>
    </dgm:pt>
    <dgm:pt modelId="{86A86112-59C3-40E2-B3D9-8D7FE5890FC1}" type="pres">
      <dgm:prSet presAssocID="{04EBEF29-50C0-464E-920A-DF1F1E9FD5F9}" presName="sibTrans" presStyleCnt="0"/>
      <dgm:spPr/>
    </dgm:pt>
    <dgm:pt modelId="{4CD9EFB3-F137-4770-9656-CB8C243901EC}" type="pres">
      <dgm:prSet presAssocID="{4CF35038-2D38-4B2C-82B4-A22F132D390D}" presName="compNode" presStyleCnt="0"/>
      <dgm:spPr/>
    </dgm:pt>
    <dgm:pt modelId="{7A1D2CC0-6E8B-4DEE-AF04-4A4EE9526658}" type="pres">
      <dgm:prSet presAssocID="{4CF35038-2D38-4B2C-82B4-A22F132D390D}" presName="bgRect" presStyleLbl="bgShp" presStyleIdx="2" presStyleCnt="4"/>
      <dgm:spPr/>
    </dgm:pt>
    <dgm:pt modelId="{382FB158-30EC-4080-A900-EF5B2A517386}" type="pres">
      <dgm:prSet presAssocID="{4CF35038-2D38-4B2C-82B4-A22F132D390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ůzka"/>
        </a:ext>
      </dgm:extLst>
    </dgm:pt>
    <dgm:pt modelId="{AE8AD6E9-E504-459F-A34A-64CDD774619C}" type="pres">
      <dgm:prSet presAssocID="{4CF35038-2D38-4B2C-82B4-A22F132D390D}" presName="spaceRect" presStyleCnt="0"/>
      <dgm:spPr/>
    </dgm:pt>
    <dgm:pt modelId="{F12B8F62-74E3-49CA-9F51-B6BF9C30DCB8}" type="pres">
      <dgm:prSet presAssocID="{4CF35038-2D38-4B2C-82B4-A22F132D390D}" presName="parTx" presStyleLbl="revTx" presStyleIdx="2" presStyleCnt="4">
        <dgm:presLayoutVars>
          <dgm:chMax val="0"/>
          <dgm:chPref val="0"/>
        </dgm:presLayoutVars>
      </dgm:prSet>
      <dgm:spPr/>
    </dgm:pt>
    <dgm:pt modelId="{AEE45E25-D291-44A4-8E38-B91D120534A8}" type="pres">
      <dgm:prSet presAssocID="{001DD1AA-D630-43CA-8A21-73806E02CEEC}" presName="sibTrans" presStyleCnt="0"/>
      <dgm:spPr/>
    </dgm:pt>
    <dgm:pt modelId="{B3D54994-FF30-4B00-94EC-5A75C7309BD9}" type="pres">
      <dgm:prSet presAssocID="{410074ED-33C3-4F17-9851-C4C4897D6567}" presName="compNode" presStyleCnt="0"/>
      <dgm:spPr/>
    </dgm:pt>
    <dgm:pt modelId="{AC07C513-FEA3-4175-839D-21D2976B429C}" type="pres">
      <dgm:prSet presAssocID="{410074ED-33C3-4F17-9851-C4C4897D6567}" presName="bgRect" presStyleLbl="bgShp" presStyleIdx="3" presStyleCnt="4"/>
      <dgm:spPr/>
    </dgm:pt>
    <dgm:pt modelId="{B51D105E-FA25-4C3F-8972-5B5EFCE0C4F3}" type="pres">
      <dgm:prSet presAssocID="{410074ED-33C3-4F17-9851-C4C4897D656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ékař"/>
        </a:ext>
      </dgm:extLst>
    </dgm:pt>
    <dgm:pt modelId="{16CA18EE-25A3-403C-A2F6-2176523A7453}" type="pres">
      <dgm:prSet presAssocID="{410074ED-33C3-4F17-9851-C4C4897D6567}" presName="spaceRect" presStyleCnt="0"/>
      <dgm:spPr/>
    </dgm:pt>
    <dgm:pt modelId="{26C130F7-05C7-4762-B80E-1E7192C80311}" type="pres">
      <dgm:prSet presAssocID="{410074ED-33C3-4F17-9851-C4C4897D6567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3DCD4607-259B-4C44-B9B9-83A96A656D03}" type="presOf" srcId="{4CF35038-2D38-4B2C-82B4-A22F132D390D}" destId="{F12B8F62-74E3-49CA-9F51-B6BF9C30DCB8}" srcOrd="0" destOrd="0" presId="urn:microsoft.com/office/officeart/2018/2/layout/IconVerticalSolidList"/>
    <dgm:cxn modelId="{4162E581-CAC1-4D46-A928-EDA86E1093EF}" type="presOf" srcId="{731D5B7B-4B07-4062-95D7-8F9819FE0C3B}" destId="{B6E4705B-DE92-4EFC-AD5C-42EFF419EEC0}" srcOrd="0" destOrd="0" presId="urn:microsoft.com/office/officeart/2018/2/layout/IconVerticalSolidList"/>
    <dgm:cxn modelId="{BEA78A88-32F3-48AA-9564-EED2AB4DA785}" type="presOf" srcId="{410074ED-33C3-4F17-9851-C4C4897D6567}" destId="{26C130F7-05C7-4762-B80E-1E7192C80311}" srcOrd="0" destOrd="0" presId="urn:microsoft.com/office/officeart/2018/2/layout/IconVerticalSolidList"/>
    <dgm:cxn modelId="{6247B19E-6922-4381-8BD4-2B3381A4DBF9}" srcId="{D759CB79-6BC8-4124-8A73-7F35D948C691}" destId="{410074ED-33C3-4F17-9851-C4C4897D6567}" srcOrd="3" destOrd="0" parTransId="{C7E6A010-96BC-4031-817C-89A36D3A38D8}" sibTransId="{394CE1A4-E43C-45AB-8D3E-AD595A93892F}"/>
    <dgm:cxn modelId="{352677D2-A738-4637-9FA0-3A9F7202923A}" srcId="{D759CB79-6BC8-4124-8A73-7F35D948C691}" destId="{4CF35038-2D38-4B2C-82B4-A22F132D390D}" srcOrd="2" destOrd="0" parTransId="{0AACD433-1484-46FE-9A15-4FC0875C0F94}" sibTransId="{001DD1AA-D630-43CA-8A21-73806E02CEEC}"/>
    <dgm:cxn modelId="{7ECF7DD8-C0DF-4031-9475-35DE5DC10707}" type="presOf" srcId="{D759CB79-6BC8-4124-8A73-7F35D948C691}" destId="{8F86ACA8-57C2-4152-B4F6-63C721F709E1}" srcOrd="0" destOrd="0" presId="urn:microsoft.com/office/officeart/2018/2/layout/IconVerticalSolidList"/>
    <dgm:cxn modelId="{059426DA-1756-4BD3-A43A-5D0C06C639AE}" type="presOf" srcId="{027F3F79-8D03-4406-AF95-0257BB409E2B}" destId="{D1AE71E7-5285-47F0-B275-80790CE1975C}" srcOrd="0" destOrd="0" presId="urn:microsoft.com/office/officeart/2018/2/layout/IconVerticalSolidList"/>
    <dgm:cxn modelId="{05D693DA-03A9-4820-9489-A53216009ECF}" srcId="{D759CB79-6BC8-4124-8A73-7F35D948C691}" destId="{027F3F79-8D03-4406-AF95-0257BB409E2B}" srcOrd="0" destOrd="0" parTransId="{8B8E3BC8-2FD1-4579-AF30-104E6456356E}" sibTransId="{D5E13D65-DF00-4208-B31C-DB4403C4ADEF}"/>
    <dgm:cxn modelId="{36D2DDE7-11C5-4416-94A3-B9FFC3883B50}" srcId="{D759CB79-6BC8-4124-8A73-7F35D948C691}" destId="{731D5B7B-4B07-4062-95D7-8F9819FE0C3B}" srcOrd="1" destOrd="0" parTransId="{CD6C4DC7-B2CD-4F48-9196-931F25A1BF37}" sibTransId="{04EBEF29-50C0-464E-920A-DF1F1E9FD5F9}"/>
    <dgm:cxn modelId="{36DCBF8D-9981-4A60-9A0E-59AFBD855F4A}" type="presParOf" srcId="{8F86ACA8-57C2-4152-B4F6-63C721F709E1}" destId="{C4BEFBD7-FF58-4F05-8A89-B8CBABA33E8C}" srcOrd="0" destOrd="0" presId="urn:microsoft.com/office/officeart/2018/2/layout/IconVerticalSolidList"/>
    <dgm:cxn modelId="{7E3A8637-B171-4755-82BD-6F5F575B2B5C}" type="presParOf" srcId="{C4BEFBD7-FF58-4F05-8A89-B8CBABA33E8C}" destId="{EEC39094-2669-4965-846C-3941881E9C03}" srcOrd="0" destOrd="0" presId="urn:microsoft.com/office/officeart/2018/2/layout/IconVerticalSolidList"/>
    <dgm:cxn modelId="{40E826A0-6F4D-4410-B49A-6E16AD85BCE1}" type="presParOf" srcId="{C4BEFBD7-FF58-4F05-8A89-B8CBABA33E8C}" destId="{F3F4562F-EB00-447E-9DB0-F57029FE368F}" srcOrd="1" destOrd="0" presId="urn:microsoft.com/office/officeart/2018/2/layout/IconVerticalSolidList"/>
    <dgm:cxn modelId="{5EF854A2-DFF2-4980-BE6B-FEDA0635184A}" type="presParOf" srcId="{C4BEFBD7-FF58-4F05-8A89-B8CBABA33E8C}" destId="{0EC6AE91-547B-4EF8-9B9F-274D3B677272}" srcOrd="2" destOrd="0" presId="urn:microsoft.com/office/officeart/2018/2/layout/IconVerticalSolidList"/>
    <dgm:cxn modelId="{E3EA7EC7-0E45-4593-A8F2-7966231F080F}" type="presParOf" srcId="{C4BEFBD7-FF58-4F05-8A89-B8CBABA33E8C}" destId="{D1AE71E7-5285-47F0-B275-80790CE1975C}" srcOrd="3" destOrd="0" presId="urn:microsoft.com/office/officeart/2018/2/layout/IconVerticalSolidList"/>
    <dgm:cxn modelId="{5A3A75C4-94BB-4CDD-AD97-595181093C9C}" type="presParOf" srcId="{8F86ACA8-57C2-4152-B4F6-63C721F709E1}" destId="{F2142A79-C7AC-4B33-9F62-5A94C1268F64}" srcOrd="1" destOrd="0" presId="urn:microsoft.com/office/officeart/2018/2/layout/IconVerticalSolidList"/>
    <dgm:cxn modelId="{7F02D649-49CD-4D08-990A-A630FD51F722}" type="presParOf" srcId="{8F86ACA8-57C2-4152-B4F6-63C721F709E1}" destId="{1A02A66C-892C-4766-8F90-019150B1B544}" srcOrd="2" destOrd="0" presId="urn:microsoft.com/office/officeart/2018/2/layout/IconVerticalSolidList"/>
    <dgm:cxn modelId="{17970CDC-06E3-43F6-BAF1-180708E00382}" type="presParOf" srcId="{1A02A66C-892C-4766-8F90-019150B1B544}" destId="{2F671EB7-9FC1-47E7-A242-B41375972835}" srcOrd="0" destOrd="0" presId="urn:microsoft.com/office/officeart/2018/2/layout/IconVerticalSolidList"/>
    <dgm:cxn modelId="{7158E78F-F34E-47E0-B0A2-3B4EF8819D14}" type="presParOf" srcId="{1A02A66C-892C-4766-8F90-019150B1B544}" destId="{7CD148B4-50B8-45F7-B890-99E006DD0D33}" srcOrd="1" destOrd="0" presId="urn:microsoft.com/office/officeart/2018/2/layout/IconVerticalSolidList"/>
    <dgm:cxn modelId="{FB7E544F-2F7B-4E62-9E8F-0CB802F74ECD}" type="presParOf" srcId="{1A02A66C-892C-4766-8F90-019150B1B544}" destId="{61205390-66C9-4BF3-9F31-8762777D910B}" srcOrd="2" destOrd="0" presId="urn:microsoft.com/office/officeart/2018/2/layout/IconVerticalSolidList"/>
    <dgm:cxn modelId="{62D485C4-2CB1-4477-A3A2-9AC4CFFA6FBE}" type="presParOf" srcId="{1A02A66C-892C-4766-8F90-019150B1B544}" destId="{B6E4705B-DE92-4EFC-AD5C-42EFF419EEC0}" srcOrd="3" destOrd="0" presId="urn:microsoft.com/office/officeart/2018/2/layout/IconVerticalSolidList"/>
    <dgm:cxn modelId="{82089EB9-0F83-4C0E-B07F-841A1B68CAF6}" type="presParOf" srcId="{8F86ACA8-57C2-4152-B4F6-63C721F709E1}" destId="{86A86112-59C3-40E2-B3D9-8D7FE5890FC1}" srcOrd="3" destOrd="0" presId="urn:microsoft.com/office/officeart/2018/2/layout/IconVerticalSolidList"/>
    <dgm:cxn modelId="{22BC9024-8BA8-45A5-9AD1-5A31458897B0}" type="presParOf" srcId="{8F86ACA8-57C2-4152-B4F6-63C721F709E1}" destId="{4CD9EFB3-F137-4770-9656-CB8C243901EC}" srcOrd="4" destOrd="0" presId="urn:microsoft.com/office/officeart/2018/2/layout/IconVerticalSolidList"/>
    <dgm:cxn modelId="{9AFDE522-36C1-4C11-A62C-A50A49825A1D}" type="presParOf" srcId="{4CD9EFB3-F137-4770-9656-CB8C243901EC}" destId="{7A1D2CC0-6E8B-4DEE-AF04-4A4EE9526658}" srcOrd="0" destOrd="0" presId="urn:microsoft.com/office/officeart/2018/2/layout/IconVerticalSolidList"/>
    <dgm:cxn modelId="{2E9D27AD-E06E-4544-8FCC-BBC989520A27}" type="presParOf" srcId="{4CD9EFB3-F137-4770-9656-CB8C243901EC}" destId="{382FB158-30EC-4080-A900-EF5B2A517386}" srcOrd="1" destOrd="0" presId="urn:microsoft.com/office/officeart/2018/2/layout/IconVerticalSolidList"/>
    <dgm:cxn modelId="{8401B31C-C494-4E8D-839F-82735A043195}" type="presParOf" srcId="{4CD9EFB3-F137-4770-9656-CB8C243901EC}" destId="{AE8AD6E9-E504-459F-A34A-64CDD774619C}" srcOrd="2" destOrd="0" presId="urn:microsoft.com/office/officeart/2018/2/layout/IconVerticalSolidList"/>
    <dgm:cxn modelId="{68988D85-FA5A-46AE-B1B0-53868E31C131}" type="presParOf" srcId="{4CD9EFB3-F137-4770-9656-CB8C243901EC}" destId="{F12B8F62-74E3-49CA-9F51-B6BF9C30DCB8}" srcOrd="3" destOrd="0" presId="urn:microsoft.com/office/officeart/2018/2/layout/IconVerticalSolidList"/>
    <dgm:cxn modelId="{1109BA52-966A-4CC8-8EB2-038EF9755B58}" type="presParOf" srcId="{8F86ACA8-57C2-4152-B4F6-63C721F709E1}" destId="{AEE45E25-D291-44A4-8E38-B91D120534A8}" srcOrd="5" destOrd="0" presId="urn:microsoft.com/office/officeart/2018/2/layout/IconVerticalSolidList"/>
    <dgm:cxn modelId="{81EF12DE-A860-485D-B50A-7BD8F4ED7B65}" type="presParOf" srcId="{8F86ACA8-57C2-4152-B4F6-63C721F709E1}" destId="{B3D54994-FF30-4B00-94EC-5A75C7309BD9}" srcOrd="6" destOrd="0" presId="urn:microsoft.com/office/officeart/2018/2/layout/IconVerticalSolidList"/>
    <dgm:cxn modelId="{5B820476-6F31-4DBF-BD6B-0B675F71C850}" type="presParOf" srcId="{B3D54994-FF30-4B00-94EC-5A75C7309BD9}" destId="{AC07C513-FEA3-4175-839D-21D2976B429C}" srcOrd="0" destOrd="0" presId="urn:microsoft.com/office/officeart/2018/2/layout/IconVerticalSolidList"/>
    <dgm:cxn modelId="{0F32F7C3-F803-47E2-B60D-84996D06D20F}" type="presParOf" srcId="{B3D54994-FF30-4B00-94EC-5A75C7309BD9}" destId="{B51D105E-FA25-4C3F-8972-5B5EFCE0C4F3}" srcOrd="1" destOrd="0" presId="urn:microsoft.com/office/officeart/2018/2/layout/IconVerticalSolidList"/>
    <dgm:cxn modelId="{159F7327-D984-4A46-AC9C-485866A24815}" type="presParOf" srcId="{B3D54994-FF30-4B00-94EC-5A75C7309BD9}" destId="{16CA18EE-25A3-403C-A2F6-2176523A7453}" srcOrd="2" destOrd="0" presId="urn:microsoft.com/office/officeart/2018/2/layout/IconVerticalSolidList"/>
    <dgm:cxn modelId="{862B8BC0-20FB-42A1-A875-B617EBC1102D}" type="presParOf" srcId="{B3D54994-FF30-4B00-94EC-5A75C7309BD9}" destId="{26C130F7-05C7-4762-B80E-1E7192C8031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C39094-2669-4965-846C-3941881E9C03}">
      <dsp:nvSpPr>
        <dsp:cNvPr id="0" name=""/>
        <dsp:cNvSpPr/>
      </dsp:nvSpPr>
      <dsp:spPr>
        <a:xfrm>
          <a:off x="0" y="2282"/>
          <a:ext cx="6171948" cy="115674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F4562F-EB00-447E-9DB0-F57029FE368F}">
      <dsp:nvSpPr>
        <dsp:cNvPr id="0" name=""/>
        <dsp:cNvSpPr/>
      </dsp:nvSpPr>
      <dsp:spPr>
        <a:xfrm>
          <a:off x="349915" y="262549"/>
          <a:ext cx="636209" cy="63620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AE71E7-5285-47F0-B275-80790CE1975C}">
      <dsp:nvSpPr>
        <dsp:cNvPr id="0" name=""/>
        <dsp:cNvSpPr/>
      </dsp:nvSpPr>
      <dsp:spPr>
        <a:xfrm>
          <a:off x="1336039" y="2282"/>
          <a:ext cx="4835908" cy="11567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422" tIns="122422" rIns="122422" bIns="12242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Dotazy lze vkládat do Moodle- Chat nebo Fórum ( sledujte!).</a:t>
          </a:r>
          <a:endParaRPr lang="en-US" sz="2200" kern="1200"/>
        </a:p>
      </dsp:txBody>
      <dsp:txXfrm>
        <a:off x="1336039" y="2282"/>
        <a:ext cx="4835908" cy="1156744"/>
      </dsp:txXfrm>
    </dsp:sp>
    <dsp:sp modelId="{2F671EB7-9FC1-47E7-A242-B41375972835}">
      <dsp:nvSpPr>
        <dsp:cNvPr id="0" name=""/>
        <dsp:cNvSpPr/>
      </dsp:nvSpPr>
      <dsp:spPr>
        <a:xfrm>
          <a:off x="0" y="1448212"/>
          <a:ext cx="6171948" cy="115674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D148B4-50B8-45F7-B890-99E006DD0D33}">
      <dsp:nvSpPr>
        <dsp:cNvPr id="0" name=""/>
        <dsp:cNvSpPr/>
      </dsp:nvSpPr>
      <dsp:spPr>
        <a:xfrm>
          <a:off x="349915" y="1708480"/>
          <a:ext cx="636209" cy="63620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E4705B-DE92-4EFC-AD5C-42EFF419EEC0}">
      <dsp:nvSpPr>
        <dsp:cNvPr id="0" name=""/>
        <dsp:cNvSpPr/>
      </dsp:nvSpPr>
      <dsp:spPr>
        <a:xfrm>
          <a:off x="1336039" y="1448212"/>
          <a:ext cx="4835908" cy="11567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422" tIns="122422" rIns="122422" bIns="12242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Případně tam, kde probíhá webinář v MS Teams se můžete ptát v průběu webináře</a:t>
          </a:r>
          <a:endParaRPr lang="en-US" sz="2200" kern="1200"/>
        </a:p>
      </dsp:txBody>
      <dsp:txXfrm>
        <a:off x="1336039" y="1448212"/>
        <a:ext cx="4835908" cy="1156744"/>
      </dsp:txXfrm>
    </dsp:sp>
    <dsp:sp modelId="{7A1D2CC0-6E8B-4DEE-AF04-4A4EE9526658}">
      <dsp:nvSpPr>
        <dsp:cNvPr id="0" name=""/>
        <dsp:cNvSpPr/>
      </dsp:nvSpPr>
      <dsp:spPr>
        <a:xfrm>
          <a:off x="0" y="2894143"/>
          <a:ext cx="6171948" cy="115674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2FB158-30EC-4080-A900-EF5B2A517386}">
      <dsp:nvSpPr>
        <dsp:cNvPr id="0" name=""/>
        <dsp:cNvSpPr/>
      </dsp:nvSpPr>
      <dsp:spPr>
        <a:xfrm>
          <a:off x="349915" y="3154410"/>
          <a:ext cx="636209" cy="63620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2B8F62-74E3-49CA-9F51-B6BF9C30DCB8}">
      <dsp:nvSpPr>
        <dsp:cNvPr id="0" name=""/>
        <dsp:cNvSpPr/>
      </dsp:nvSpPr>
      <dsp:spPr>
        <a:xfrm>
          <a:off x="1336039" y="2894143"/>
          <a:ext cx="4835908" cy="11567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422" tIns="122422" rIns="122422" bIns="12242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Velké konzultační setkání je plánováno na zápočtový týden - 5.1.2021.</a:t>
          </a:r>
          <a:endParaRPr lang="en-US" sz="2200" kern="1200"/>
        </a:p>
      </dsp:txBody>
      <dsp:txXfrm>
        <a:off x="1336039" y="2894143"/>
        <a:ext cx="4835908" cy="1156744"/>
      </dsp:txXfrm>
    </dsp:sp>
    <dsp:sp modelId="{AC07C513-FEA3-4175-839D-21D2976B429C}">
      <dsp:nvSpPr>
        <dsp:cNvPr id="0" name=""/>
        <dsp:cNvSpPr/>
      </dsp:nvSpPr>
      <dsp:spPr>
        <a:xfrm>
          <a:off x="0" y="4340073"/>
          <a:ext cx="6171948" cy="115674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1D105E-FA25-4C3F-8972-5B5EFCE0C4F3}">
      <dsp:nvSpPr>
        <dsp:cNvPr id="0" name=""/>
        <dsp:cNvSpPr/>
      </dsp:nvSpPr>
      <dsp:spPr>
        <a:xfrm>
          <a:off x="349915" y="4600340"/>
          <a:ext cx="636209" cy="63620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C130F7-05C7-4762-B80E-1E7192C80311}">
      <dsp:nvSpPr>
        <dsp:cNvPr id="0" name=""/>
        <dsp:cNvSpPr/>
      </dsp:nvSpPr>
      <dsp:spPr>
        <a:xfrm>
          <a:off x="1336039" y="4340073"/>
          <a:ext cx="4835908" cy="11567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422" tIns="122422" rIns="122422" bIns="12242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Individuální konzultace s vyučujícími- upřesněno v sis u jednotlivých osob,vložíme i do Moodle</a:t>
          </a:r>
          <a:endParaRPr lang="en-US" sz="2200" kern="1200"/>
        </a:p>
      </dsp:txBody>
      <dsp:txXfrm>
        <a:off x="1336039" y="4340073"/>
        <a:ext cx="4835908" cy="11567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74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43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628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538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377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446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8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82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0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43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1750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2" r:id="rId6"/>
    <p:sldLayoutId id="2147483738" r:id="rId7"/>
    <p:sldLayoutId id="2147483739" r:id="rId8"/>
    <p:sldLayoutId id="2147483740" r:id="rId9"/>
    <p:sldLayoutId id="2147483741" r:id="rId10"/>
    <p:sldLayoutId id="214748374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team/19%3a99979db08cc24993bae1695b8d09c28a%40thread.tacv2/conversations?groupId=d499b2cf-de7d-48b3-a406-7a5349990c96&amp;tenantId=e09276da-f934-4086-bf08-8816a20414a2" TargetMode="External"/><Relationship Id="rId2" Type="http://schemas.openxmlformats.org/officeDocument/2006/relationships/hyperlink" Target="https://dl1.cuni.cz/course/view.php?id=10551#section-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17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69852" y="870596"/>
            <a:ext cx="4887382" cy="25667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600" dirty="0">
                <a:cs typeface="Calibri Light"/>
              </a:rPr>
              <a:t>Vývojová psychologie ZS 2020</a:t>
            </a:r>
            <a:br>
              <a:rPr lang="cs-CZ" sz="3600" dirty="0">
                <a:cs typeface="Calibri Light"/>
              </a:rPr>
            </a:br>
            <a:br>
              <a:rPr lang="cs-CZ" sz="3600" dirty="0">
                <a:cs typeface="Calibri Light"/>
              </a:rPr>
            </a:br>
            <a:r>
              <a:rPr lang="cs-CZ" sz="3600" dirty="0">
                <a:cs typeface="Calibri Light"/>
              </a:rPr>
              <a:t>úvodní setkání</a:t>
            </a:r>
            <a:endParaRPr lang="cs-CZ" sz="360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78815" y="3989166"/>
            <a:ext cx="4784226" cy="1691486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10000"/>
              </a:lnSpc>
            </a:pPr>
            <a:r>
              <a:rPr lang="cs-CZ" sz="1800" dirty="0"/>
              <a:t>Seidlová Málková Gabriela</a:t>
            </a:r>
          </a:p>
          <a:p>
            <a:pPr>
              <a:lnSpc>
                <a:spcPct val="110000"/>
              </a:lnSpc>
            </a:pPr>
            <a:r>
              <a:rPr lang="cs-CZ" sz="1800" dirty="0"/>
              <a:t>Brumovská Tereza</a:t>
            </a:r>
          </a:p>
          <a:p>
            <a:pPr>
              <a:lnSpc>
                <a:spcPct val="110000"/>
              </a:lnSpc>
            </a:pPr>
            <a:r>
              <a:rPr lang="cs-CZ" sz="1800" dirty="0"/>
              <a:t>Martinec Nováková Lenka</a:t>
            </a:r>
          </a:p>
        </p:txBody>
      </p:sp>
      <p:cxnSp>
        <p:nvCxnSpPr>
          <p:cNvPr id="28" name="Straight Connector 19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24409113-0FBB-4BE2-A6E5-1C3AC345BF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176" r="12" b="12"/>
          <a:stretch/>
        </p:blipFill>
        <p:spPr>
          <a:xfrm>
            <a:off x="6574907" y="1066800"/>
            <a:ext cx="4338085" cy="4724398"/>
          </a:xfrm>
          <a:prstGeom prst="rect">
            <a:avLst/>
          </a:prstGeom>
        </p:spPr>
      </p:pic>
      <p:cxnSp>
        <p:nvCxnSpPr>
          <p:cNvPr id="29" name="Straight Connector 21">
            <a:extLst>
              <a:ext uri="{FF2B5EF4-FFF2-40B4-BE49-F238E27FC236}">
                <a16:creationId xmlns:a16="http://schemas.microsoft.com/office/drawing/2014/main" id="{D7CC41EB-2D81-4303-9171-6401B388B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34885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7">
            <a:extLst>
              <a:ext uri="{FF2B5EF4-FFF2-40B4-BE49-F238E27FC236}">
                <a16:creationId xmlns:a16="http://schemas.microsoft.com/office/drawing/2014/main" id="{6B3CA38D-7BB0-4D35-BE00-0F48766027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6C9702E-C349-4289-A92C-A39439530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</p:spPr>
        <p:txBody>
          <a:bodyPr>
            <a:normAutofit/>
          </a:bodyPr>
          <a:lstStyle/>
          <a:p>
            <a:r>
              <a:rPr lang="cs-CZ" dirty="0"/>
              <a:t>Organizace výuky v </a:t>
            </a:r>
            <a:r>
              <a:rPr lang="cs-CZ" dirty="0" err="1"/>
              <a:t>zs</a:t>
            </a:r>
            <a:r>
              <a:rPr lang="cs-CZ" dirty="0"/>
              <a:t> 2010</a:t>
            </a:r>
          </a:p>
        </p:txBody>
      </p:sp>
      <p:cxnSp>
        <p:nvCxnSpPr>
          <p:cNvPr id="20" name="Straight Connector 9">
            <a:extLst>
              <a:ext uri="{FF2B5EF4-FFF2-40B4-BE49-F238E27FC236}">
                <a16:creationId xmlns:a16="http://schemas.microsoft.com/office/drawing/2014/main" id="{4514FD1B-A0BF-4C73-A68E-4B1F7299F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E410A4-1903-4763-903C-3D6CED9DB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2293126"/>
            <a:ext cx="10691265" cy="363608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Distanční forma s oporou v </a:t>
            </a:r>
            <a:r>
              <a:rPr lang="cs-CZ" err="1"/>
              <a:t>Moodle</a:t>
            </a:r>
            <a:r>
              <a:rPr lang="cs-CZ" dirty="0"/>
              <a:t> UK1</a:t>
            </a:r>
          </a:p>
          <a:p>
            <a:pPr marL="0" indent="0">
              <a:buNone/>
            </a:pPr>
            <a:r>
              <a:rPr lang="cs-CZ" dirty="0">
                <a:ea typeface="+mn-lt"/>
                <a:cs typeface="+mn-lt"/>
                <a:hlinkClick r:id="rId2"/>
              </a:rPr>
              <a:t>https://dl1.cuni.cz/course/view.php?id=10551#section-0</a:t>
            </a:r>
          </a:p>
          <a:p>
            <a:pPr marL="0" indent="0">
              <a:buNone/>
            </a:pPr>
            <a:endParaRPr lang="cs-CZ" dirty="0">
              <a:ea typeface="+mn-lt"/>
              <a:cs typeface="+mn-lt"/>
            </a:endParaRPr>
          </a:p>
          <a:p>
            <a:r>
              <a:rPr lang="cs-CZ">
                <a:ea typeface="+mn-lt"/>
                <a:cs typeface="+mn-lt"/>
              </a:rPr>
              <a:t>Webinární komunikační kanál:</a:t>
            </a:r>
            <a:endParaRPr lang="cs-CZ" dirty="0">
              <a:ea typeface="+mn-lt"/>
              <a:cs typeface="+mn-lt"/>
            </a:endParaRPr>
          </a:p>
          <a:p>
            <a:r>
              <a:rPr lang="cs-CZ">
                <a:ea typeface="+mn-lt"/>
                <a:cs typeface="+mn-lt"/>
              </a:rPr>
              <a:t>MS Teams skupina:</a:t>
            </a:r>
          </a:p>
          <a:p>
            <a:pPr marL="0" indent="0">
              <a:buNone/>
            </a:pPr>
            <a:r>
              <a:rPr lang="cs-CZ" dirty="0">
                <a:ea typeface="+mn-lt"/>
                <a:cs typeface="+mn-lt"/>
                <a:hlinkClick r:id="rId3"/>
              </a:rPr>
              <a:t>https://teams.microsoft.com/l/team/19%3a99979db08cc24993bae1695b8d09c28a%40thread.tacv2/conversations?groupId=d499b2cf-de7d-48b3-a406-7a5349990c96&amp;tenantId=e09276da-f934-4086-bf08-8816a20414a2</a:t>
            </a:r>
            <a:r>
              <a:rPr lang="cs-CZ" dirty="0">
                <a:ea typeface="+mn-lt"/>
                <a:cs typeface="+mn-lt"/>
              </a:rPr>
              <a:t> </a:t>
            </a:r>
            <a:endParaRPr lang="cs-CZ"/>
          </a:p>
        </p:txBody>
      </p:sp>
      <p:cxnSp>
        <p:nvCxnSpPr>
          <p:cNvPr id="21" name="Straight Connector 11">
            <a:extLst>
              <a:ext uri="{FF2B5EF4-FFF2-40B4-BE49-F238E27FC236}">
                <a16:creationId xmlns:a16="http://schemas.microsoft.com/office/drawing/2014/main" id="{18B100A6-1EBC-40AB-BB7E-26807F3CFC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1950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49D7415-2F11-44C2-B6AA-13A25B681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A9A621E-6535-41F1-91E6-670A9F8A9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897753"/>
            <a:ext cx="3635046" cy="1575391"/>
          </a:xfrm>
        </p:spPr>
        <p:txBody>
          <a:bodyPr>
            <a:normAutofit/>
          </a:bodyPr>
          <a:lstStyle/>
          <a:p>
            <a:r>
              <a:rPr lang="cs-CZ" sz="2000">
                <a:ea typeface="+mj-lt"/>
                <a:cs typeface="+mj-lt"/>
              </a:rPr>
              <a:t>Přednáškový cyklus je uspořádán do 10  témat:</a:t>
            </a:r>
          </a:p>
          <a:p>
            <a:endParaRPr lang="cs-CZ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2E57F3D-33BE-4306-87E6-2457637195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92981275-34C6-4A9A-9CB6-5FC676B4A6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209223"/>
              </p:ext>
            </p:extLst>
          </p:nvPr>
        </p:nvGraphicFramePr>
        <p:xfrm>
          <a:off x="5064813" y="723900"/>
          <a:ext cx="6139075" cy="54102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71077">
                  <a:extLst>
                    <a:ext uri="{9D8B030D-6E8A-4147-A177-3AD203B41FA5}">
                      <a16:colId xmlns:a16="http://schemas.microsoft.com/office/drawing/2014/main" val="1118200796"/>
                    </a:ext>
                  </a:extLst>
                </a:gridCol>
                <a:gridCol w="5567998">
                  <a:extLst>
                    <a:ext uri="{9D8B030D-6E8A-4147-A177-3AD203B41FA5}">
                      <a16:colId xmlns:a16="http://schemas.microsoft.com/office/drawing/2014/main" val="2137772970"/>
                    </a:ext>
                  </a:extLst>
                </a:gridCol>
              </a:tblGrid>
              <a:tr h="459867">
                <a:tc>
                  <a:txBody>
                    <a:bodyPr/>
                    <a:lstStyle/>
                    <a:p>
                      <a:pPr algn="r"/>
                      <a:r>
                        <a:rPr lang="cs-CZ" sz="2700" b="0">
                          <a:effectLst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2700" b="0">
                          <a:effectLst/>
                        </a:rPr>
                        <a:t>Obecná vývojová psychologie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31801626"/>
                  </a:ext>
                </a:extLst>
              </a:tr>
              <a:tr h="459867">
                <a:tc>
                  <a:txBody>
                    <a:bodyPr/>
                    <a:lstStyle/>
                    <a:p>
                      <a:pPr algn="r"/>
                      <a:r>
                        <a:rPr lang="cs-CZ" sz="2700">
                          <a:effectLst/>
                        </a:rPr>
                        <a:t>2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700">
                          <a:effectLst/>
                        </a:rPr>
                        <a:t>Raný proces socializace -připoutání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77509"/>
                  </a:ext>
                </a:extLst>
              </a:tr>
              <a:tr h="459867">
                <a:tc>
                  <a:txBody>
                    <a:bodyPr/>
                    <a:lstStyle/>
                    <a:p>
                      <a:pPr algn="r"/>
                      <a:r>
                        <a:rPr lang="cs-CZ" sz="2700">
                          <a:effectLst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700">
                          <a:effectLst/>
                        </a:rPr>
                        <a:t>Raný proces socializace -deprivace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671289"/>
                  </a:ext>
                </a:extLst>
              </a:tr>
              <a:tr h="459867">
                <a:tc>
                  <a:txBody>
                    <a:bodyPr/>
                    <a:lstStyle/>
                    <a:p>
                      <a:pPr algn="r"/>
                      <a:r>
                        <a:rPr lang="cs-CZ" sz="2700">
                          <a:effectLst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700">
                          <a:effectLst/>
                        </a:rPr>
                        <a:t>Porod a novorozenec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361450"/>
                  </a:ext>
                </a:extLst>
              </a:tr>
              <a:tr h="459867">
                <a:tc>
                  <a:txBody>
                    <a:bodyPr/>
                    <a:lstStyle/>
                    <a:p>
                      <a:pPr algn="r"/>
                      <a:r>
                        <a:rPr lang="cs-CZ" sz="2700">
                          <a:effectLst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700">
                          <a:effectLst/>
                        </a:rPr>
                        <a:t>Činitelé socializace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258922"/>
                  </a:ext>
                </a:extLst>
              </a:tr>
              <a:tr h="865632">
                <a:tc>
                  <a:txBody>
                    <a:bodyPr/>
                    <a:lstStyle/>
                    <a:p>
                      <a:pPr algn="r"/>
                      <a:r>
                        <a:rPr lang="cs-CZ" sz="2700">
                          <a:effectLst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700">
                          <a:effectLst/>
                        </a:rPr>
                        <a:t>Vývoj osobnosti- teorie psychosociálního vývoje E.Eriksona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790984"/>
                  </a:ext>
                </a:extLst>
              </a:tr>
              <a:tr h="459867">
                <a:tc>
                  <a:txBody>
                    <a:bodyPr/>
                    <a:lstStyle/>
                    <a:p>
                      <a:pPr algn="r"/>
                      <a:r>
                        <a:rPr lang="cs-CZ" sz="2700">
                          <a:effectLst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700">
                          <a:effectLst/>
                        </a:rPr>
                        <a:t>Vývoj kojence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678437"/>
                  </a:ext>
                </a:extLst>
              </a:tr>
              <a:tr h="865632">
                <a:tc>
                  <a:txBody>
                    <a:bodyPr/>
                    <a:lstStyle/>
                    <a:p>
                      <a:pPr algn="r"/>
                      <a:r>
                        <a:rPr lang="cs-CZ" sz="2700">
                          <a:effectLst/>
                        </a:rPr>
                        <a:t>8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700">
                          <a:effectLst/>
                        </a:rPr>
                        <a:t>Vývoj řeči, jazyka a kognitivních procesů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067267"/>
                  </a:ext>
                </a:extLst>
              </a:tr>
              <a:tr h="459867">
                <a:tc>
                  <a:txBody>
                    <a:bodyPr/>
                    <a:lstStyle/>
                    <a:p>
                      <a:pPr algn="r"/>
                      <a:r>
                        <a:rPr lang="cs-CZ" sz="2700">
                          <a:effectLst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700">
                          <a:effectLst/>
                        </a:rPr>
                        <a:t>Vývoj batolete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869397"/>
                  </a:ext>
                </a:extLst>
              </a:tr>
              <a:tr h="459867">
                <a:tc>
                  <a:txBody>
                    <a:bodyPr/>
                    <a:lstStyle/>
                    <a:p>
                      <a:pPr algn="r"/>
                      <a:r>
                        <a:rPr lang="cs-CZ" sz="2700">
                          <a:effectLst/>
                        </a:rPr>
                        <a:t>10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700">
                          <a:effectLst/>
                        </a:rPr>
                        <a:t>Vývoj předškoláka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044247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73BD77FA-9B8A-4013-8267-5F6D8B99C286}"/>
              </a:ext>
            </a:extLst>
          </p:cNvPr>
          <p:cNvSpPr txBox="1"/>
          <p:nvPr/>
        </p:nvSpPr>
        <p:spPr>
          <a:xfrm>
            <a:off x="1765300" y="1866900"/>
            <a:ext cx="2743200" cy="86177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2">
                <a:lumMod val="25000"/>
                <a:lumOff val="75000"/>
              </a:schemeClr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>
                <a:solidFill>
                  <a:srgbClr val="FF0000"/>
                </a:solidFill>
              </a:rPr>
              <a:t>Dr. Martinec Nováková</a:t>
            </a:r>
            <a:r>
              <a:rPr lang="cs-CZ" dirty="0"/>
              <a:t>  </a:t>
            </a:r>
          </a:p>
          <a:p>
            <a:r>
              <a:rPr lang="cs-CZ" sz="1600" dirty="0"/>
              <a:t>Čichové vnímání z </a:t>
            </a:r>
            <a:r>
              <a:rPr lang="cs-CZ" sz="1600"/>
              <a:t>vývojové perspektivy, </a:t>
            </a:r>
            <a:r>
              <a:rPr lang="cs-CZ" sz="1600" dirty="0"/>
              <a:t>spánek .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1D7C17A-D797-4EAD-AF18-379C6E4849B2}"/>
              </a:ext>
            </a:extLst>
          </p:cNvPr>
          <p:cNvSpPr txBox="1"/>
          <p:nvPr/>
        </p:nvSpPr>
        <p:spPr>
          <a:xfrm>
            <a:off x="1066799" y="3111499"/>
            <a:ext cx="2743200" cy="86177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2">
                <a:lumMod val="25000"/>
                <a:lumOff val="75000"/>
              </a:schemeClr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>
                <a:solidFill>
                  <a:srgbClr val="FF0000"/>
                </a:solidFill>
              </a:rPr>
              <a:t>Dr. Tereza Brumovská</a:t>
            </a:r>
            <a:r>
              <a:rPr lang="cs-CZ" dirty="0"/>
              <a:t>  </a:t>
            </a:r>
          </a:p>
          <a:p>
            <a:r>
              <a:rPr lang="cs-CZ" sz="1600" dirty="0"/>
              <a:t>Vývoj sociálních vztahů, </a:t>
            </a:r>
            <a:r>
              <a:rPr lang="cs-CZ" sz="1600"/>
              <a:t>resilience, sociální učení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299E200B-BAB3-42D4-8AFC-0DA3E6D06B53}"/>
              </a:ext>
            </a:extLst>
          </p:cNvPr>
          <p:cNvSpPr txBox="1"/>
          <p:nvPr/>
        </p:nvSpPr>
        <p:spPr>
          <a:xfrm>
            <a:off x="1676398" y="4394198"/>
            <a:ext cx="2743200" cy="1138773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2">
                <a:lumMod val="25000"/>
                <a:lumOff val="75000"/>
              </a:schemeClr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>
                <a:solidFill>
                  <a:srgbClr val="FF0000"/>
                </a:solidFill>
              </a:rPr>
              <a:t>doc. Gabriela Seidlová Málková</a:t>
            </a:r>
            <a:r>
              <a:rPr lang="cs-CZ" dirty="0"/>
              <a:t>  </a:t>
            </a:r>
          </a:p>
          <a:p>
            <a:r>
              <a:rPr lang="cs-CZ" sz="1600"/>
              <a:t>Vývoj jazykových </a:t>
            </a:r>
            <a:r>
              <a:rPr lang="cs-CZ" sz="1600" dirty="0"/>
              <a:t>schopností a gramotnosti</a:t>
            </a:r>
          </a:p>
        </p:txBody>
      </p:sp>
    </p:spTree>
    <p:extLst>
      <p:ext uri="{BB962C8B-B14F-4D97-AF65-F5344CB8AC3E}">
        <p14:creationId xmlns:p14="http://schemas.microsoft.com/office/powerpoint/2010/main" val="775980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F66FCD-9395-4621-A84A-5B74A2093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Předepsaná literatura</a:t>
            </a: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58B40F85-4E01-4C86-914C-5C3759FFCB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09942" y="917120"/>
            <a:ext cx="3549650" cy="5029200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21665DBB-4A94-4ECF-8DF7-D96939352458}"/>
              </a:ext>
            </a:extLst>
          </p:cNvPr>
          <p:cNvSpPr txBox="1"/>
          <p:nvPr/>
        </p:nvSpPr>
        <p:spPr>
          <a:xfrm>
            <a:off x="990600" y="3200400"/>
            <a:ext cx="651510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2400"/>
              <a:t>Knihu nečteme v kurzu celou, ale jen její část.</a:t>
            </a:r>
          </a:p>
          <a:p>
            <a:r>
              <a:rPr lang="cs-CZ" sz="2400"/>
              <a:t>Konkrétně kapitoly ze stran </a:t>
            </a:r>
            <a:r>
              <a:rPr lang="cs-CZ" sz="2400">
                <a:ea typeface="+mn-lt"/>
                <a:cs typeface="+mn-lt"/>
              </a:rPr>
              <a:t>19-74 a 131-400.</a:t>
            </a:r>
          </a:p>
          <a:p>
            <a:r>
              <a:rPr lang="cs-CZ" sz="2400"/>
              <a:t>Nečteme kapitolu o historii a metodlogii ( jsou </a:t>
            </a:r>
            <a:r>
              <a:rPr lang="cs-CZ" sz="2400" dirty="0"/>
              <a:t>součástí jiných výučovaných předmětů)</a:t>
            </a:r>
          </a:p>
        </p:txBody>
      </p:sp>
    </p:spTree>
    <p:extLst>
      <p:ext uri="{BB962C8B-B14F-4D97-AF65-F5344CB8AC3E}">
        <p14:creationId xmlns:p14="http://schemas.microsoft.com/office/powerpoint/2010/main" val="4190901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CDB0CF0-C2D1-4FDA-B64F-8606FCC1A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4" y="901701"/>
            <a:ext cx="3914776" cy="3977269"/>
          </a:xfrm>
        </p:spPr>
        <p:txBody>
          <a:bodyPr>
            <a:normAutofit/>
          </a:bodyPr>
          <a:lstStyle/>
          <a:p>
            <a:r>
              <a:rPr lang="cs-CZ"/>
              <a:t>Jak konzultovat?</a:t>
            </a:r>
          </a:p>
        </p:txBody>
      </p:sp>
      <p:cxnSp>
        <p:nvCxnSpPr>
          <p:cNvPr id="7" name="Straight Connector 10">
            <a:extLst>
              <a:ext uri="{FF2B5EF4-FFF2-40B4-BE49-F238E27FC236}">
                <a16:creationId xmlns:a16="http://schemas.microsoft.com/office/drawing/2014/main" id="{4BFD5B9F-5FB6-467D-83D5-DF82F19073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5240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Zástupný obsah 2">
            <a:extLst>
              <a:ext uri="{FF2B5EF4-FFF2-40B4-BE49-F238E27FC236}">
                <a16:creationId xmlns:a16="http://schemas.microsoft.com/office/drawing/2014/main" id="{B1A6547F-77F8-46B5-946F-DDFF003C8E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7026403"/>
              </p:ext>
            </p:extLst>
          </p:nvPr>
        </p:nvGraphicFramePr>
        <p:xfrm>
          <a:off x="5219952" y="723900"/>
          <a:ext cx="6171948" cy="5499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509350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ChronicleVTI</vt:lpstr>
      <vt:lpstr>Vývojová psychologie ZS 2020  úvodní setkání</vt:lpstr>
      <vt:lpstr>Organizace výuky v zs 2010</vt:lpstr>
      <vt:lpstr>Přednáškový cyklus je uspořádán do 10  témat: </vt:lpstr>
      <vt:lpstr>Předepsaná literatura</vt:lpstr>
      <vt:lpstr>Jak konzultovat?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</dc:title>
  <dc:creator/>
  <cp:lastModifiedBy/>
  <cp:revision>221</cp:revision>
  <dcterms:created xsi:type="dcterms:W3CDTF">2020-10-05T21:43:13Z</dcterms:created>
  <dcterms:modified xsi:type="dcterms:W3CDTF">2020-10-05T22:40:57Z</dcterms:modified>
</cp:coreProperties>
</file>