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62" r:id="rId4"/>
    <p:sldId id="257" r:id="rId5"/>
    <p:sldId id="258" r:id="rId6"/>
    <p:sldId id="259"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1261511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0542273-274C-4202-A53E-F59108DD53B6}" type="datetimeFigureOut">
              <a:rPr lang="de-DE" smtClean="0"/>
              <a:t>23.02.2021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200294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25604831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41053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1722127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593769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4"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627189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895946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987714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087435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02719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0542273-274C-4202-A53E-F59108DD53B6}" type="datetimeFigureOut">
              <a:rPr lang="de-DE" smtClean="0"/>
              <a:t>23.02.2021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55364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0542273-274C-4202-A53E-F59108DD53B6}" type="datetimeFigureOut">
              <a:rPr lang="de-DE" smtClean="0"/>
              <a:t>23.02.2021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237261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3"/>
          <p:cNvSpPr>
            <a:spLocks noGrp="1"/>
          </p:cNvSpPr>
          <p:nvPr>
            <p:ph type="ftr" sz="quarter" idx="11"/>
          </p:nvPr>
        </p:nvSpPr>
        <p:spPr/>
        <p:txBody>
          <a:bodyPr/>
          <a:lstStyle/>
          <a:p>
            <a:endParaRPr lang="de-DE"/>
          </a:p>
        </p:txBody>
      </p:sp>
      <p:sp>
        <p:nvSpPr>
          <p:cNvPr id="6" name="Slide Number Placeholder 4"/>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256030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2"/>
          <p:cNvSpPr>
            <a:spLocks noGrp="1"/>
          </p:cNvSpPr>
          <p:nvPr>
            <p:ph type="ftr" sz="quarter" idx="11"/>
          </p:nvPr>
        </p:nvSpPr>
        <p:spPr/>
        <p:txBody>
          <a:bodyPr/>
          <a:lstStyle/>
          <a:p>
            <a:endParaRPr lang="de-DE"/>
          </a:p>
        </p:txBody>
      </p:sp>
      <p:sp>
        <p:nvSpPr>
          <p:cNvPr id="6" name="Slide Number Placeholder 3"/>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104206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30542273-274C-4202-A53E-F59108DD53B6}" type="datetimeFigureOut">
              <a:rPr lang="de-DE" smtClean="0"/>
              <a:t>23.02.2021</a:t>
            </a:fld>
            <a:endParaRPr lang="de-DE"/>
          </a:p>
        </p:txBody>
      </p:sp>
      <p:sp>
        <p:nvSpPr>
          <p:cNvPr id="5" name="Footer Placeholder 5"/>
          <p:cNvSpPr>
            <a:spLocks noGrp="1"/>
          </p:cNvSpPr>
          <p:nvPr>
            <p:ph type="ftr" sz="quarter" idx="11"/>
          </p:nvPr>
        </p:nvSpPr>
        <p:spPr/>
        <p:txBody>
          <a:bodyPr/>
          <a:lstStyle/>
          <a:p>
            <a:endParaRPr lang="de-DE"/>
          </a:p>
        </p:txBody>
      </p:sp>
      <p:sp>
        <p:nvSpPr>
          <p:cNvPr id="6" name="Slide Number Placeholder 6"/>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384809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0542273-274C-4202-A53E-F59108DD53B6}" type="datetimeFigureOut">
              <a:rPr lang="de-DE" smtClean="0"/>
              <a:t>23.02.2021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DD90F-DB56-4C86-BF20-CF8B58F913F0}" type="slidenum">
              <a:rPr lang="de-DE" smtClean="0"/>
              <a:t>‹#›</a:t>
            </a:fld>
            <a:endParaRPr lang="de-DE"/>
          </a:p>
        </p:txBody>
      </p:sp>
    </p:spTree>
    <p:extLst>
      <p:ext uri="{BB962C8B-B14F-4D97-AF65-F5344CB8AC3E}">
        <p14:creationId xmlns:p14="http://schemas.microsoft.com/office/powerpoint/2010/main" val="1240572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0542273-274C-4202-A53E-F59108DD53B6}" type="datetimeFigureOut">
              <a:rPr lang="de-DE" smtClean="0"/>
              <a:t>23.02.2021</a:t>
            </a:fld>
            <a:endParaRPr lang="de-D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de-D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DCDD90F-DB56-4C86-BF20-CF8B58F913F0}" type="slidenum">
              <a:rPr lang="de-DE" smtClean="0"/>
              <a:t>‹#›</a:t>
            </a:fld>
            <a:endParaRPr lang="de-DE"/>
          </a:p>
        </p:txBody>
      </p:sp>
    </p:spTree>
    <p:extLst>
      <p:ext uri="{BB962C8B-B14F-4D97-AF65-F5344CB8AC3E}">
        <p14:creationId xmlns:p14="http://schemas.microsoft.com/office/powerpoint/2010/main" val="4290773537"/>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ucholsky.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dhm.de/lemo/kapitel/erster-weltkrieg" TargetMode="External"/><Relationship Id="rId2" Type="http://schemas.openxmlformats.org/officeDocument/2006/relationships/hyperlink" Target="https://www.dhm.de/lemo/kapitel/kaiserreich/innenpolitik/spd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hm.de/lemo/biografie/carl-ossietzky" TargetMode="External"/><Relationship Id="rId2" Type="http://schemas.openxmlformats.org/officeDocument/2006/relationships/hyperlink" Target="https://www.dhm.de/lemo/kapitel/weimarer-republik/innenpolitik/usp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hm.de/lemo/kapitel/ns-regime/innenpolitik/etablierung" TargetMode="External"/><Relationship Id="rId2" Type="http://schemas.openxmlformats.org/officeDocument/2006/relationships/hyperlink" Target="https://www.dhm.de/lemo/kapitel/weimarer-republik/kunst-und-kultur/kurt-tucholsky-deutschland-deutschland-ueber-alles.html" TargetMode="External"/><Relationship Id="rId1" Type="http://schemas.openxmlformats.org/officeDocument/2006/relationships/slideLayout" Target="../slideLayouts/slideLayout2.xml"/><Relationship Id="rId4" Type="http://schemas.openxmlformats.org/officeDocument/2006/relationships/hyperlink" Target="https://creativecommons.org/licenses/by-nc-sa/4.0/deed.d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youtube.com/watch?v=0H0lMtF2aQ8" TargetMode="External"/><Relationship Id="rId3" Type="http://schemas.openxmlformats.org/officeDocument/2006/relationships/hyperlink" Target="https://www.deutschelyrik.de/ehekrach.html" TargetMode="External"/><Relationship Id="rId7" Type="http://schemas.openxmlformats.org/officeDocument/2006/relationships/hyperlink" Target="https://www.youtube.com/watch?v=-H5UUYxMpjI" TargetMode="External"/><Relationship Id="rId2" Type="http://schemas.openxmlformats.org/officeDocument/2006/relationships/hyperlink" Target="https://tucholsky.de/an-das-publikum/" TargetMode="External"/><Relationship Id="rId1" Type="http://schemas.openxmlformats.org/officeDocument/2006/relationships/slideLayout" Target="../slideLayouts/slideLayout2.xml"/><Relationship Id="rId6" Type="http://schemas.openxmlformats.org/officeDocument/2006/relationships/hyperlink" Target="https://www.youtube.com/watch?v=m0TpwmlrSmg" TargetMode="External"/><Relationship Id="rId5" Type="http://schemas.openxmlformats.org/officeDocument/2006/relationships/hyperlink" Target="https://www.youtube.com/watch?v=0MbfzhsyfD8" TargetMode="External"/><Relationship Id="rId4" Type="http://schemas.openxmlformats.org/officeDocument/2006/relationships/hyperlink" Target="https://www.deutschelyrik.de/das-dritte-reich-1930.html" TargetMode="External"/><Relationship Id="rId9" Type="http://schemas.openxmlformats.org/officeDocument/2006/relationships/hyperlink" Target="https://www.youtube.com/watch?v=UflnWf-VV3Q"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F6F87-7ECB-46E4-B2A3-163927FFAE53}"/>
              </a:ext>
            </a:extLst>
          </p:cNvPr>
          <p:cNvSpPr>
            <a:spLocks noGrp="1"/>
          </p:cNvSpPr>
          <p:nvPr>
            <p:ph type="ctrTitle"/>
          </p:nvPr>
        </p:nvSpPr>
        <p:spPr>
          <a:xfrm>
            <a:off x="636916" y="4542503"/>
            <a:ext cx="9184606" cy="1179870"/>
          </a:xfrm>
        </p:spPr>
        <p:txBody>
          <a:bodyPr>
            <a:normAutofit/>
          </a:bodyPr>
          <a:lstStyle/>
          <a:p>
            <a:r>
              <a:rPr lang="cs-CZ" sz="6000" dirty="0"/>
              <a:t>Kurt </a:t>
            </a:r>
            <a:r>
              <a:rPr lang="cs-CZ" sz="6000" dirty="0" err="1"/>
              <a:t>Tucholsky</a:t>
            </a:r>
            <a:endParaRPr lang="de-DE" sz="6000" dirty="0"/>
          </a:p>
        </p:txBody>
      </p:sp>
      <p:sp>
        <p:nvSpPr>
          <p:cNvPr id="3" name="Podnadpis 2">
            <a:extLst>
              <a:ext uri="{FF2B5EF4-FFF2-40B4-BE49-F238E27FC236}">
                <a16:creationId xmlns:a16="http://schemas.microsoft.com/office/drawing/2014/main" id="{63F6932E-9B7D-4747-B29F-131250B92B73}"/>
              </a:ext>
            </a:extLst>
          </p:cNvPr>
          <p:cNvSpPr>
            <a:spLocks noGrp="1"/>
          </p:cNvSpPr>
          <p:nvPr>
            <p:ph type="subTitle" idx="1"/>
          </p:nvPr>
        </p:nvSpPr>
        <p:spPr>
          <a:xfrm>
            <a:off x="636916" y="5722373"/>
            <a:ext cx="9184605" cy="523305"/>
          </a:xfrm>
        </p:spPr>
        <p:txBody>
          <a:bodyPr>
            <a:normAutofit/>
          </a:bodyPr>
          <a:lstStyle/>
          <a:p>
            <a:pPr>
              <a:lnSpc>
                <a:spcPct val="90000"/>
              </a:lnSpc>
            </a:pPr>
            <a:r>
              <a:rPr lang="cs-CZ" sz="1100" dirty="0" err="1"/>
              <a:t>Lehrstuhl</a:t>
            </a:r>
            <a:r>
              <a:rPr lang="cs-CZ" sz="1100" dirty="0"/>
              <a:t> </a:t>
            </a:r>
            <a:r>
              <a:rPr lang="cs-CZ" sz="1100" dirty="0" err="1"/>
              <a:t>für</a:t>
            </a:r>
            <a:r>
              <a:rPr lang="cs-CZ" sz="1100" dirty="0"/>
              <a:t> Germanistik </a:t>
            </a:r>
            <a:r>
              <a:rPr lang="cs-CZ" sz="1100" dirty="0" err="1"/>
              <a:t>an</a:t>
            </a:r>
            <a:r>
              <a:rPr lang="cs-CZ" sz="1100" dirty="0"/>
              <a:t> der </a:t>
            </a:r>
            <a:r>
              <a:rPr lang="cs-CZ" sz="1100" dirty="0" err="1"/>
              <a:t>Pädagogische</a:t>
            </a:r>
            <a:r>
              <a:rPr lang="cs-CZ" sz="1100" dirty="0"/>
              <a:t> </a:t>
            </a:r>
            <a:r>
              <a:rPr lang="cs-CZ" sz="1100" dirty="0" err="1"/>
              <a:t>Fakultät</a:t>
            </a:r>
            <a:r>
              <a:rPr lang="cs-CZ" sz="1100" dirty="0"/>
              <a:t> der </a:t>
            </a:r>
            <a:r>
              <a:rPr lang="cs-CZ" sz="1100" dirty="0" err="1"/>
              <a:t>Karlsuniversität</a:t>
            </a:r>
            <a:endParaRPr lang="cs-CZ" sz="1100" dirty="0"/>
          </a:p>
          <a:p>
            <a:pPr>
              <a:lnSpc>
                <a:spcPct val="90000"/>
              </a:lnSpc>
            </a:pPr>
            <a:r>
              <a:rPr lang="cs-CZ" sz="1100" dirty="0"/>
              <a:t>Analyse </a:t>
            </a:r>
            <a:r>
              <a:rPr lang="cs-CZ" sz="1100" dirty="0" err="1"/>
              <a:t>literarischer</a:t>
            </a:r>
            <a:r>
              <a:rPr lang="cs-CZ" sz="1100" dirty="0"/>
              <a:t> </a:t>
            </a:r>
            <a:r>
              <a:rPr lang="cs-CZ" sz="1100" dirty="0" err="1"/>
              <a:t>Texte_Masterstudium_Ferbruar</a:t>
            </a:r>
            <a:r>
              <a:rPr lang="cs-CZ" sz="1100" dirty="0"/>
              <a:t> 2021</a:t>
            </a:r>
          </a:p>
          <a:p>
            <a:pPr>
              <a:lnSpc>
                <a:spcPct val="90000"/>
              </a:lnSpc>
            </a:pPr>
            <a:endParaRPr lang="cs-CZ" sz="1100" dirty="0"/>
          </a:p>
          <a:p>
            <a:pPr>
              <a:lnSpc>
                <a:spcPct val="90000"/>
              </a:lnSpc>
            </a:pPr>
            <a:endParaRPr lang="cs-CZ" sz="1100" dirty="0"/>
          </a:p>
          <a:p>
            <a:pPr>
              <a:lnSpc>
                <a:spcPct val="90000"/>
              </a:lnSpc>
            </a:pPr>
            <a:endParaRPr lang="de-DE" sz="1100" dirty="0"/>
          </a:p>
        </p:txBody>
      </p:sp>
      <p:pic>
        <p:nvPicPr>
          <p:cNvPr id="1026" name="Picture 2" descr="Also wat nu?“ - Feuilletons und Gedichte von Kurt Tucholsky | Stadt  Königstein">
            <a:extLst>
              <a:ext uri="{FF2B5EF4-FFF2-40B4-BE49-F238E27FC236}">
                <a16:creationId xmlns:a16="http://schemas.microsoft.com/office/drawing/2014/main" id="{E7A7BFDE-C6D9-412A-B32C-926A1C8F1E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889"/>
          <a:stretch/>
        </p:blipFill>
        <p:spPr bwMode="auto">
          <a:xfrm>
            <a:off x="635458" y="640080"/>
            <a:ext cx="9186063" cy="3602736"/>
          </a:xfrm>
          <a:prstGeom prst="rect">
            <a:avLst/>
          </a:prstGeom>
          <a:noFill/>
          <a:effectLst>
            <a:outerShdw blurRad="50800" dist="38100" dir="5400000" algn="t" rotWithShape="0">
              <a:prstClr val="black">
                <a:alpha val="43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451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908CDE-C92B-4C18-8F14-3613AF9A014E}"/>
              </a:ext>
            </a:extLst>
          </p:cNvPr>
          <p:cNvSpPr>
            <a:spLocks noGrp="1"/>
          </p:cNvSpPr>
          <p:nvPr>
            <p:ph type="title"/>
          </p:nvPr>
        </p:nvSpPr>
        <p:spPr/>
        <p:txBody>
          <a:bodyPr/>
          <a:lstStyle/>
          <a:p>
            <a:r>
              <a:rPr lang="cs-CZ" b="1" dirty="0" err="1"/>
              <a:t>Kurzbiographie</a:t>
            </a:r>
            <a:endParaRPr lang="de-DE" b="1" dirty="0"/>
          </a:p>
        </p:txBody>
      </p:sp>
      <p:sp>
        <p:nvSpPr>
          <p:cNvPr id="3" name="Zástupný obsah 2">
            <a:extLst>
              <a:ext uri="{FF2B5EF4-FFF2-40B4-BE49-F238E27FC236}">
                <a16:creationId xmlns:a16="http://schemas.microsoft.com/office/drawing/2014/main" id="{022FF4EF-FC63-4BDB-95C4-89626BC02639}"/>
              </a:ext>
            </a:extLst>
          </p:cNvPr>
          <p:cNvSpPr>
            <a:spLocks noGrp="1"/>
          </p:cNvSpPr>
          <p:nvPr>
            <p:ph idx="1"/>
          </p:nvPr>
        </p:nvSpPr>
        <p:spPr/>
        <p:txBody>
          <a:bodyPr/>
          <a:lstStyle/>
          <a:p>
            <a:r>
              <a:rPr lang="de-DE" b="0" i="0" dirty="0">
                <a:effectLst/>
                <a:latin typeface="Merriweather"/>
              </a:rPr>
              <a:t>Kurt Tucholsky (geboren 09.01.1890 in Berlin, gestorben 21.12.1935 in Göteborg) galt als der bedeutendste Journalist und Schriftsteller der Weimarer Republik. Seine Texte veröffentlichte er hauptsächlich unter den Pseudonymen Ignaz Wrobel, Kaspar Hauser, Peter Panter und Theobald Tiger. 1929 zog er nach Schweden, wodurch er einer späteren Anklage wegen Landesverrat und Verrats militärischer Geheimnisse entging und von wo aus er weiterhin die Entwicklung in Deutschland, allem voran den Nationalsozialismus, kritisierte. 1935 verstarb er im schwedischen Exil an den Folgen einer Überdosis Schmerzmittel.</a:t>
            </a:r>
            <a:endParaRPr lang="cs-CZ" b="0" i="0" dirty="0">
              <a:effectLst/>
              <a:latin typeface="Merriweather"/>
            </a:endParaRPr>
          </a:p>
          <a:p>
            <a:r>
              <a:rPr lang="de-DE" dirty="0">
                <a:hlinkClick r:id="rId2"/>
              </a:rPr>
              <a:t>https://tucholsky.de/</a:t>
            </a:r>
            <a:endParaRPr lang="cs-CZ" dirty="0">
              <a:latin typeface="Merriweather"/>
            </a:endParaRPr>
          </a:p>
          <a:p>
            <a:endParaRPr lang="de-DE" dirty="0"/>
          </a:p>
        </p:txBody>
      </p:sp>
    </p:spTree>
    <p:extLst>
      <p:ext uri="{BB962C8B-B14F-4D97-AF65-F5344CB8AC3E}">
        <p14:creationId xmlns:p14="http://schemas.microsoft.com/office/powerpoint/2010/main" val="4277207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nderes Kurt Tucholsky">
            <a:extLst>
              <a:ext uri="{FF2B5EF4-FFF2-40B4-BE49-F238E27FC236}">
                <a16:creationId xmlns:a16="http://schemas.microsoft.com/office/drawing/2014/main" id="{10EF5A28-434D-4F0C-AD9D-D7C17C5A4C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743" y="786810"/>
            <a:ext cx="5857727" cy="24100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Kurt Tucholsky – .LESELUST">
            <a:extLst>
              <a:ext uri="{FF2B5EF4-FFF2-40B4-BE49-F238E27FC236}">
                <a16:creationId xmlns:a16="http://schemas.microsoft.com/office/drawing/2014/main" id="{05D420C9-EF05-4DD2-8630-4153CD3B4F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9928" y="3429000"/>
            <a:ext cx="6354935" cy="2992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58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B64375C-E9FC-411B-9028-820E29ACC4ED}"/>
              </a:ext>
            </a:extLst>
          </p:cNvPr>
          <p:cNvSpPr>
            <a:spLocks noGrp="1"/>
          </p:cNvSpPr>
          <p:nvPr>
            <p:ph type="title"/>
          </p:nvPr>
        </p:nvSpPr>
        <p:spPr>
          <a:xfrm>
            <a:off x="646111" y="452718"/>
            <a:ext cx="9404723" cy="568008"/>
          </a:xfrm>
        </p:spPr>
        <p:txBody>
          <a:bodyPr/>
          <a:lstStyle/>
          <a:p>
            <a:r>
              <a:rPr lang="cs-CZ" b="1" dirty="0" err="1"/>
              <a:t>Etwas</a:t>
            </a:r>
            <a:r>
              <a:rPr lang="cs-CZ" b="1" dirty="0"/>
              <a:t> </a:t>
            </a:r>
            <a:r>
              <a:rPr lang="cs-CZ" b="1" dirty="0" err="1"/>
              <a:t>mehr</a:t>
            </a:r>
            <a:r>
              <a:rPr lang="cs-CZ" b="1" dirty="0"/>
              <a:t> </a:t>
            </a:r>
            <a:r>
              <a:rPr lang="cs-CZ" b="1" dirty="0" err="1"/>
              <a:t>über</a:t>
            </a:r>
            <a:r>
              <a:rPr lang="cs-CZ" b="1" dirty="0"/>
              <a:t> den Autor</a:t>
            </a:r>
            <a:endParaRPr lang="de-DE" b="1" dirty="0"/>
          </a:p>
        </p:txBody>
      </p:sp>
      <p:sp>
        <p:nvSpPr>
          <p:cNvPr id="5" name="Zástupný obsah 4">
            <a:extLst>
              <a:ext uri="{FF2B5EF4-FFF2-40B4-BE49-F238E27FC236}">
                <a16:creationId xmlns:a16="http://schemas.microsoft.com/office/drawing/2014/main" id="{89413D4F-213A-45CD-ADAC-EF68C914907F}"/>
              </a:ext>
            </a:extLst>
          </p:cNvPr>
          <p:cNvSpPr>
            <a:spLocks noGrp="1"/>
          </p:cNvSpPr>
          <p:nvPr>
            <p:ph idx="1"/>
          </p:nvPr>
        </p:nvSpPr>
        <p:spPr>
          <a:xfrm>
            <a:off x="645130" y="1350336"/>
            <a:ext cx="9404723" cy="4898064"/>
          </a:xfrm>
        </p:spPr>
        <p:txBody>
          <a:bodyPr>
            <a:normAutofit fontScale="77500" lnSpcReduction="20000"/>
          </a:bodyPr>
          <a:lstStyle/>
          <a:p>
            <a:pPr algn="l" rtl="0">
              <a:buFont typeface="Arial" panose="020B0604020202020204" pitchFamily="34" charset="0"/>
              <a:buChar char="•"/>
            </a:pPr>
            <a:r>
              <a:rPr lang="de-DE" b="1" i="0" dirty="0">
                <a:solidFill>
                  <a:srgbClr val="FFFF00"/>
                </a:solidFill>
                <a:effectLst/>
                <a:latin typeface="Montserrat bold"/>
              </a:rPr>
              <a:t>1890</a:t>
            </a:r>
          </a:p>
          <a:p>
            <a:pPr marL="0" indent="0" algn="l" rtl="0">
              <a:buNone/>
            </a:pPr>
            <a:r>
              <a:rPr lang="de-DE" b="0" i="0" dirty="0">
                <a:effectLst/>
                <a:latin typeface="inherit"/>
              </a:rPr>
              <a:t>9. Januar: Kurt Tucholsky wird als Sohn eines jüdischen Kaufmanns in Berlin geboren.</a:t>
            </a:r>
          </a:p>
          <a:p>
            <a:pPr algn="l" rtl="0">
              <a:buFont typeface="Arial" panose="020B0604020202020204" pitchFamily="34" charset="0"/>
              <a:buChar char="•"/>
            </a:pPr>
            <a:r>
              <a:rPr lang="de-DE" b="1" i="0" dirty="0">
                <a:solidFill>
                  <a:srgbClr val="FFFF00"/>
                </a:solidFill>
                <a:effectLst/>
                <a:latin typeface="Montserrat bold"/>
              </a:rPr>
              <a:t>ab 1909</a:t>
            </a:r>
          </a:p>
          <a:p>
            <a:pPr marL="0" indent="0" algn="l" rtl="0">
              <a:buNone/>
            </a:pPr>
            <a:r>
              <a:rPr lang="de-DE" b="0" i="0" dirty="0">
                <a:effectLst/>
                <a:latin typeface="inherit"/>
              </a:rPr>
              <a:t>Jurastudium in Berlin und Genf.</a:t>
            </a:r>
          </a:p>
          <a:p>
            <a:pPr algn="l" rtl="0">
              <a:buFont typeface="Arial" panose="020B0604020202020204" pitchFamily="34" charset="0"/>
              <a:buChar char="•"/>
            </a:pPr>
            <a:r>
              <a:rPr lang="de-DE" b="1" i="0" dirty="0">
                <a:effectLst/>
                <a:latin typeface="Montserrat bold"/>
              </a:rPr>
              <a:t>1911</a:t>
            </a:r>
          </a:p>
          <a:p>
            <a:pPr marL="0" indent="0" algn="l" rtl="0">
              <a:buNone/>
            </a:pPr>
            <a:r>
              <a:rPr lang="de-DE" b="0" i="0" dirty="0">
                <a:effectLst/>
                <a:latin typeface="inherit"/>
              </a:rPr>
              <a:t>Beiträge und Gedichte für den "Vorwärts", das Zentralorgan der </a:t>
            </a:r>
            <a:r>
              <a:rPr lang="de-DE" b="0" i="0" dirty="0">
                <a:effectLst/>
                <a:latin typeface="inherit"/>
                <a:hlinkClick r:id="rId2">
                  <a:extLst>
                    <a:ext uri="{A12FA001-AC4F-418D-AE19-62706E023703}">
                      <ahyp:hlinkClr xmlns:ahyp="http://schemas.microsoft.com/office/drawing/2018/hyperlinkcolor" val="tx"/>
                    </a:ext>
                  </a:extLst>
                </a:hlinkClick>
              </a:rPr>
              <a:t>Sozialdemokratischen Partei Deutschlands</a:t>
            </a:r>
            <a:r>
              <a:rPr lang="de-DE" b="0" i="0" dirty="0">
                <a:effectLst/>
                <a:latin typeface="inherit"/>
              </a:rPr>
              <a:t> (SPD).</a:t>
            </a:r>
          </a:p>
          <a:p>
            <a:pPr algn="l" rtl="0">
              <a:buFont typeface="Arial" panose="020B0604020202020204" pitchFamily="34" charset="0"/>
              <a:buChar char="•"/>
            </a:pPr>
            <a:r>
              <a:rPr lang="de-DE" b="1" i="0" dirty="0">
                <a:solidFill>
                  <a:srgbClr val="FFFF00"/>
                </a:solidFill>
                <a:effectLst/>
                <a:latin typeface="Montserrat bold"/>
              </a:rPr>
              <a:t>1912</a:t>
            </a:r>
          </a:p>
          <a:p>
            <a:pPr marL="0" indent="0" algn="l" rtl="0">
              <a:buNone/>
            </a:pPr>
            <a:r>
              <a:rPr lang="de-DE" b="0" i="0" dirty="0">
                <a:effectLst/>
                <a:latin typeface="inherit"/>
              </a:rPr>
              <a:t>Der Kurzroman "Rheinsberg - ein Bilderbuch für Verliebte" erscheint.</a:t>
            </a:r>
          </a:p>
          <a:p>
            <a:pPr algn="l" rtl="0">
              <a:buFont typeface="Arial" panose="020B0604020202020204" pitchFamily="34" charset="0"/>
              <a:buChar char="•"/>
            </a:pPr>
            <a:r>
              <a:rPr lang="de-DE" b="1" i="0" dirty="0">
                <a:solidFill>
                  <a:srgbClr val="FFFF00"/>
                </a:solidFill>
                <a:effectLst/>
                <a:latin typeface="Montserrat bold"/>
              </a:rPr>
              <a:t>1913</a:t>
            </a:r>
          </a:p>
          <a:p>
            <a:pPr marL="0" indent="0" algn="l" rtl="0">
              <a:buNone/>
            </a:pPr>
            <a:r>
              <a:rPr lang="de-DE" b="0" i="0" dirty="0">
                <a:effectLst/>
                <a:latin typeface="inherit"/>
              </a:rPr>
              <a:t>Tucholsky wird Literatur- und Theaterkritiker der Zeitschrift "Die Schaubühne" (ab 1918 "Die Weltbühne").</a:t>
            </a:r>
          </a:p>
          <a:p>
            <a:pPr algn="l" rtl="0">
              <a:buFont typeface="Arial" panose="020B0604020202020204" pitchFamily="34" charset="0"/>
              <a:buChar char="•"/>
            </a:pPr>
            <a:r>
              <a:rPr lang="de-DE" b="1" i="0" dirty="0">
                <a:solidFill>
                  <a:srgbClr val="FFFF00"/>
                </a:solidFill>
                <a:effectLst/>
                <a:latin typeface="Montserrat bold"/>
              </a:rPr>
              <a:t>1914</a:t>
            </a:r>
          </a:p>
          <a:p>
            <a:pPr marL="0" indent="0" algn="l" rtl="0">
              <a:buNone/>
            </a:pPr>
            <a:r>
              <a:rPr lang="de-DE" b="0" i="0" dirty="0">
                <a:effectLst/>
                <a:latin typeface="inherit"/>
              </a:rPr>
              <a:t>Sammlung von Grotesken in "Der Zeitsparer".</a:t>
            </a:r>
          </a:p>
          <a:p>
            <a:pPr algn="l" rtl="0">
              <a:buFont typeface="Arial" panose="020B0604020202020204" pitchFamily="34" charset="0"/>
              <a:buChar char="•"/>
            </a:pPr>
            <a:r>
              <a:rPr lang="de-DE" b="1" i="0" dirty="0">
                <a:solidFill>
                  <a:srgbClr val="FFFF00"/>
                </a:solidFill>
                <a:effectLst/>
                <a:latin typeface="Montserrat bold"/>
              </a:rPr>
              <a:t>1915</a:t>
            </a:r>
          </a:p>
          <a:p>
            <a:pPr marL="0" indent="0" algn="l" rtl="0">
              <a:buNone/>
            </a:pPr>
            <a:r>
              <a:rPr lang="de-DE" b="0" i="0" dirty="0">
                <a:effectLst/>
                <a:latin typeface="inherit"/>
              </a:rPr>
              <a:t>Abschluss des Jurastudiums mit Promotion.</a:t>
            </a:r>
            <a:br>
              <a:rPr lang="de-DE" b="0" i="0" dirty="0">
                <a:effectLst/>
                <a:latin typeface="inherit"/>
              </a:rPr>
            </a:br>
            <a:r>
              <a:rPr lang="de-DE" b="0" i="0" dirty="0">
                <a:effectLst/>
                <a:latin typeface="inherit"/>
              </a:rPr>
              <a:t>Während des </a:t>
            </a:r>
            <a:r>
              <a:rPr lang="de-DE" b="0" i="0" dirty="0">
                <a:effectLst/>
                <a:latin typeface="inherit"/>
                <a:hlinkClick r:id="rId3">
                  <a:extLst>
                    <a:ext uri="{A12FA001-AC4F-418D-AE19-62706E023703}">
                      <ahyp:hlinkClr xmlns:ahyp="http://schemas.microsoft.com/office/drawing/2018/hyperlinkcolor" val="tx"/>
                    </a:ext>
                  </a:extLst>
                </a:hlinkClick>
              </a:rPr>
              <a:t>Ersten Weltkriegs</a:t>
            </a:r>
            <a:r>
              <a:rPr lang="de-DE" b="0" i="0" dirty="0">
                <a:effectLst/>
                <a:latin typeface="inherit"/>
              </a:rPr>
              <a:t> wird Tucholsky zum Heer einberufen.</a:t>
            </a:r>
          </a:p>
          <a:p>
            <a:endParaRPr lang="de-DE" dirty="0"/>
          </a:p>
        </p:txBody>
      </p:sp>
    </p:spTree>
    <p:extLst>
      <p:ext uri="{BB962C8B-B14F-4D97-AF65-F5344CB8AC3E}">
        <p14:creationId xmlns:p14="http://schemas.microsoft.com/office/powerpoint/2010/main" val="670720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D7BEFA4-3CEB-4786-95F0-7EEF2F9EC63A}"/>
              </a:ext>
            </a:extLst>
          </p:cNvPr>
          <p:cNvSpPr>
            <a:spLocks noGrp="1"/>
          </p:cNvSpPr>
          <p:nvPr>
            <p:ph idx="1"/>
          </p:nvPr>
        </p:nvSpPr>
        <p:spPr>
          <a:xfrm>
            <a:off x="1103312" y="489098"/>
            <a:ext cx="8946541" cy="5759301"/>
          </a:xfrm>
        </p:spPr>
        <p:txBody>
          <a:bodyPr>
            <a:normAutofit lnSpcReduction="10000"/>
          </a:bodyPr>
          <a:lstStyle/>
          <a:p>
            <a:pPr algn="l" rtl="0">
              <a:buFont typeface="Arial" panose="020B0604020202020204" pitchFamily="34" charset="0"/>
              <a:buChar char="•"/>
            </a:pPr>
            <a:r>
              <a:rPr lang="cs-CZ" b="1" i="0" dirty="0">
                <a:solidFill>
                  <a:srgbClr val="FFFF00"/>
                </a:solidFill>
                <a:effectLst/>
                <a:latin typeface="inherit"/>
              </a:rPr>
              <a:t>1918</a:t>
            </a:r>
          </a:p>
          <a:p>
            <a:pPr marL="0" indent="0" algn="l" rtl="0">
              <a:buNone/>
            </a:pPr>
            <a:r>
              <a:rPr lang="de-DE" b="0" i="0" dirty="0">
                <a:effectLst/>
                <a:latin typeface="inherit"/>
              </a:rPr>
              <a:t>Chefredakteur der Zeitschrift "Ulk" in Berlin.</a:t>
            </a:r>
          </a:p>
          <a:p>
            <a:pPr algn="l" rtl="0">
              <a:buFont typeface="Arial" panose="020B0604020202020204" pitchFamily="34" charset="0"/>
              <a:buChar char="•"/>
            </a:pPr>
            <a:r>
              <a:rPr lang="de-DE" b="1" i="0" dirty="0">
                <a:solidFill>
                  <a:srgbClr val="FFFF00"/>
                </a:solidFill>
                <a:effectLst/>
                <a:latin typeface="Montserrat bold"/>
              </a:rPr>
              <a:t>1920</a:t>
            </a:r>
          </a:p>
          <a:p>
            <a:pPr marL="0" indent="0" algn="l" rtl="0">
              <a:buNone/>
            </a:pPr>
            <a:r>
              <a:rPr lang="de-DE" b="0" i="0" dirty="0">
                <a:effectLst/>
                <a:latin typeface="inherit"/>
              </a:rPr>
              <a:t>Heirat mit Else Weil.</a:t>
            </a:r>
            <a:br>
              <a:rPr lang="de-DE" b="0" i="0" dirty="0">
                <a:effectLst/>
                <a:latin typeface="inherit"/>
              </a:rPr>
            </a:br>
            <a:r>
              <a:rPr lang="de-DE" b="0" i="0" dirty="0">
                <a:effectLst/>
                <a:latin typeface="inherit"/>
              </a:rPr>
              <a:t>Mitglied der </a:t>
            </a:r>
            <a:r>
              <a:rPr lang="de-DE" b="0" i="0" u="sng" dirty="0">
                <a:effectLst/>
                <a:latin typeface="inherit"/>
                <a:hlinkClick r:id="rId2">
                  <a:extLst>
                    <a:ext uri="{A12FA001-AC4F-418D-AE19-62706E023703}">
                      <ahyp:hlinkClr xmlns:ahyp="http://schemas.microsoft.com/office/drawing/2018/hyperlinkcolor" val="tx"/>
                    </a:ext>
                  </a:extLst>
                </a:hlinkClick>
              </a:rPr>
              <a:t>Unabhängigen Sozialdemokratischen Partei Deutschlands</a:t>
            </a:r>
            <a:r>
              <a:rPr lang="de-DE" b="0" i="0" dirty="0">
                <a:effectLst/>
                <a:latin typeface="inherit"/>
              </a:rPr>
              <a:t> (USPD).</a:t>
            </a:r>
          </a:p>
          <a:p>
            <a:pPr algn="l" rtl="0">
              <a:buFont typeface="Arial" panose="020B0604020202020204" pitchFamily="34" charset="0"/>
              <a:buChar char="•"/>
            </a:pPr>
            <a:r>
              <a:rPr lang="de-DE" b="1" i="0" dirty="0">
                <a:solidFill>
                  <a:srgbClr val="FFFF00"/>
                </a:solidFill>
                <a:effectLst/>
                <a:latin typeface="Montserrat bold"/>
              </a:rPr>
              <a:t>1923</a:t>
            </a:r>
          </a:p>
          <a:p>
            <a:pPr marL="0" indent="0" algn="l" rtl="0">
              <a:buNone/>
            </a:pPr>
            <a:r>
              <a:rPr lang="de-DE" b="0" i="0" dirty="0">
                <a:effectLst/>
                <a:latin typeface="inherit"/>
              </a:rPr>
              <a:t>Tätigkeit als Volontär und Privatsekretär in einem Berliner Bankhaus.</a:t>
            </a:r>
          </a:p>
          <a:p>
            <a:pPr algn="l" rtl="0">
              <a:buFont typeface="Arial" panose="020B0604020202020204" pitchFamily="34" charset="0"/>
              <a:buChar char="•"/>
            </a:pPr>
            <a:r>
              <a:rPr lang="de-DE" b="1" i="0" dirty="0">
                <a:solidFill>
                  <a:srgbClr val="FFFF00"/>
                </a:solidFill>
                <a:effectLst/>
                <a:latin typeface="Montserrat bold"/>
              </a:rPr>
              <a:t>1924</a:t>
            </a:r>
          </a:p>
          <a:p>
            <a:pPr marL="0" indent="0" algn="l" rtl="0">
              <a:buNone/>
            </a:pPr>
            <a:r>
              <a:rPr lang="de-DE" b="0" i="0" dirty="0">
                <a:solidFill>
                  <a:srgbClr val="FFFF00"/>
                </a:solidFill>
                <a:effectLst/>
                <a:latin typeface="inherit"/>
              </a:rPr>
              <a:t>Tucholsky lebt als Korrespondent der "Weltbühne" und der "</a:t>
            </a:r>
            <a:r>
              <a:rPr lang="de-DE" b="0" i="0" dirty="0" err="1">
                <a:solidFill>
                  <a:srgbClr val="FFFF00"/>
                </a:solidFill>
                <a:effectLst/>
                <a:latin typeface="inherit"/>
              </a:rPr>
              <a:t>Vossischen</a:t>
            </a:r>
            <a:r>
              <a:rPr lang="de-DE" b="0" i="0" dirty="0">
                <a:solidFill>
                  <a:srgbClr val="FFFF00"/>
                </a:solidFill>
                <a:effectLst/>
                <a:latin typeface="inherit"/>
              </a:rPr>
              <a:t> Zeitung" in Paris. Er schreibt unter verschiedenen Pseudonymen, darunter Kaspar Hauser, Peter Panter und Theobald Tiger.</a:t>
            </a:r>
            <a:br>
              <a:rPr lang="de-DE" b="0" i="0" dirty="0">
                <a:solidFill>
                  <a:srgbClr val="FFFF00"/>
                </a:solidFill>
                <a:effectLst/>
                <a:latin typeface="inherit"/>
              </a:rPr>
            </a:br>
            <a:r>
              <a:rPr lang="de-DE" b="0" i="0" dirty="0">
                <a:effectLst/>
                <a:latin typeface="inherit"/>
              </a:rPr>
              <a:t>Nach der Scheidung von Weil heiratet Tucholsky Mary Gerold.</a:t>
            </a:r>
          </a:p>
          <a:p>
            <a:pPr algn="l" rtl="0">
              <a:buFont typeface="Arial" panose="020B0604020202020204" pitchFamily="34" charset="0"/>
              <a:buChar char="•"/>
            </a:pPr>
            <a:r>
              <a:rPr lang="de-DE" b="1" i="0" dirty="0">
                <a:solidFill>
                  <a:srgbClr val="FFFF00"/>
                </a:solidFill>
                <a:effectLst/>
                <a:latin typeface="Montserrat bold"/>
              </a:rPr>
              <a:t>1926</a:t>
            </a:r>
          </a:p>
          <a:p>
            <a:pPr marL="0" indent="0" algn="l" rtl="0">
              <a:buNone/>
            </a:pPr>
            <a:r>
              <a:rPr lang="de-DE" b="0" i="0" dirty="0">
                <a:effectLst/>
                <a:latin typeface="inherit"/>
              </a:rPr>
              <a:t>Er wird Herausgeber der "Weltbühne", gibt den Posten aber schon nach wenigen Monaten an </a:t>
            </a:r>
            <a:r>
              <a:rPr lang="de-DE" b="0" i="0" u="sng" dirty="0">
                <a:effectLst/>
                <a:latin typeface="inherit"/>
                <a:hlinkClick r:id="rId3">
                  <a:extLst>
                    <a:ext uri="{A12FA001-AC4F-418D-AE19-62706E023703}">
                      <ahyp:hlinkClr xmlns:ahyp="http://schemas.microsoft.com/office/drawing/2018/hyperlinkcolor" val="tx"/>
                    </a:ext>
                  </a:extLst>
                </a:hlinkClick>
              </a:rPr>
              <a:t>Carl von Ossietzky</a:t>
            </a:r>
            <a:r>
              <a:rPr lang="de-DE" b="0" i="0" dirty="0">
                <a:effectLst/>
                <a:latin typeface="inherit"/>
              </a:rPr>
              <a:t> ab.</a:t>
            </a:r>
          </a:p>
          <a:p>
            <a:endParaRPr lang="de-DE" dirty="0"/>
          </a:p>
        </p:txBody>
      </p:sp>
    </p:spTree>
    <p:extLst>
      <p:ext uri="{BB962C8B-B14F-4D97-AF65-F5344CB8AC3E}">
        <p14:creationId xmlns:p14="http://schemas.microsoft.com/office/powerpoint/2010/main" val="211899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206D1D0-11F6-4821-8EEF-A1D678CDEB63}"/>
              </a:ext>
            </a:extLst>
          </p:cNvPr>
          <p:cNvSpPr>
            <a:spLocks noGrp="1"/>
          </p:cNvSpPr>
          <p:nvPr>
            <p:ph idx="1"/>
          </p:nvPr>
        </p:nvSpPr>
        <p:spPr>
          <a:xfrm>
            <a:off x="1103312" y="552894"/>
            <a:ext cx="8946541" cy="5567546"/>
          </a:xfrm>
        </p:spPr>
        <p:txBody>
          <a:bodyPr>
            <a:normAutofit fontScale="92500" lnSpcReduction="20000"/>
          </a:bodyPr>
          <a:lstStyle/>
          <a:p>
            <a:pPr algn="l" rtl="0">
              <a:buFont typeface="Arial" panose="020B0604020202020204" pitchFamily="34" charset="0"/>
              <a:buChar char="•"/>
            </a:pPr>
            <a:r>
              <a:rPr lang="de-DE" b="1" i="0" dirty="0">
                <a:solidFill>
                  <a:srgbClr val="FFFF00"/>
                </a:solidFill>
                <a:effectLst/>
                <a:latin typeface="Montserrat bold"/>
              </a:rPr>
              <a:t>1927</a:t>
            </a:r>
          </a:p>
          <a:p>
            <a:pPr marL="0" indent="0" algn="l" rtl="0">
              <a:buNone/>
            </a:pPr>
            <a:r>
              <a:rPr lang="de-DE" b="0" i="0" dirty="0">
                <a:effectLst/>
                <a:latin typeface="inherit"/>
              </a:rPr>
              <a:t>Der Reisebericht "Ein Pyrenäenbuch" erscheint.</a:t>
            </a:r>
          </a:p>
          <a:p>
            <a:pPr algn="l" rtl="0">
              <a:buFont typeface="Arial" panose="020B0604020202020204" pitchFamily="34" charset="0"/>
              <a:buChar char="•"/>
            </a:pPr>
            <a:r>
              <a:rPr lang="de-DE" b="1" i="0" dirty="0">
                <a:solidFill>
                  <a:srgbClr val="FFFF00"/>
                </a:solidFill>
                <a:effectLst/>
                <a:latin typeface="Montserrat bold"/>
              </a:rPr>
              <a:t>1928</a:t>
            </a:r>
          </a:p>
          <a:p>
            <a:pPr marL="0" indent="0" algn="l" rtl="0">
              <a:buNone/>
            </a:pPr>
            <a:r>
              <a:rPr lang="de-DE" b="0" i="0" dirty="0">
                <a:effectLst/>
                <a:latin typeface="inherit"/>
              </a:rPr>
              <a:t>Publikation des Sammelbandes "Mit 5 PS".</a:t>
            </a:r>
          </a:p>
          <a:p>
            <a:pPr algn="l" rtl="0">
              <a:buFont typeface="Arial" panose="020B0604020202020204" pitchFamily="34" charset="0"/>
              <a:buChar char="•"/>
            </a:pPr>
            <a:r>
              <a:rPr lang="de-DE" b="1" i="0" dirty="0">
                <a:solidFill>
                  <a:srgbClr val="FFFF00"/>
                </a:solidFill>
                <a:effectLst/>
                <a:latin typeface="Montserrat bold"/>
              </a:rPr>
              <a:t>1929</a:t>
            </a:r>
          </a:p>
          <a:p>
            <a:pPr marL="0" indent="0" algn="l" rtl="0">
              <a:buNone/>
            </a:pPr>
            <a:r>
              <a:rPr lang="de-DE" b="0" i="0" dirty="0">
                <a:solidFill>
                  <a:srgbClr val="FFFF00"/>
                </a:solidFill>
                <a:effectLst/>
                <a:latin typeface="inherit"/>
              </a:rPr>
              <a:t>Die Satire "</a:t>
            </a:r>
            <a:r>
              <a:rPr lang="de-DE" b="0" i="0" u="sng" dirty="0">
                <a:solidFill>
                  <a:srgbClr val="FFFF00"/>
                </a:solidFill>
                <a:effectLst/>
                <a:latin typeface="inherit"/>
                <a:hlinkClick r:id="rId2">
                  <a:extLst>
                    <a:ext uri="{A12FA001-AC4F-418D-AE19-62706E023703}">
                      <ahyp:hlinkClr xmlns:ahyp="http://schemas.microsoft.com/office/drawing/2018/hyperlinkcolor" val="tx"/>
                    </a:ext>
                  </a:extLst>
                </a:hlinkClick>
              </a:rPr>
              <a:t>Deutschland, Deutschland über alles. Ein Bilderbuch von Kurt Tucholsky und vielen Fotografen. Montiert von John Heartfield</a:t>
            </a:r>
            <a:r>
              <a:rPr lang="de-DE" b="0" i="0" dirty="0">
                <a:solidFill>
                  <a:srgbClr val="FFFF00"/>
                </a:solidFill>
                <a:effectLst/>
                <a:latin typeface="inherit"/>
              </a:rPr>
              <a:t>" erscheint.</a:t>
            </a:r>
            <a:br>
              <a:rPr lang="de-DE" b="0" i="0" dirty="0">
                <a:solidFill>
                  <a:srgbClr val="FFFF00"/>
                </a:solidFill>
                <a:effectLst/>
                <a:latin typeface="inherit"/>
              </a:rPr>
            </a:br>
            <a:r>
              <a:rPr lang="de-DE" b="0" i="0" dirty="0">
                <a:solidFill>
                  <a:srgbClr val="FFFF00"/>
                </a:solidFill>
                <a:effectLst/>
                <a:latin typeface="inherit"/>
              </a:rPr>
              <a:t>Emigration nach Schweden.</a:t>
            </a:r>
          </a:p>
          <a:p>
            <a:pPr algn="l" rtl="0">
              <a:buFont typeface="Arial" panose="020B0604020202020204" pitchFamily="34" charset="0"/>
              <a:buChar char="•"/>
            </a:pPr>
            <a:r>
              <a:rPr lang="de-DE" b="1" i="0" dirty="0">
                <a:solidFill>
                  <a:srgbClr val="FFFF00"/>
                </a:solidFill>
                <a:effectLst/>
                <a:latin typeface="Montserrat bold"/>
              </a:rPr>
              <a:t>1931</a:t>
            </a:r>
          </a:p>
          <a:p>
            <a:pPr marL="0" indent="0" algn="l" rtl="0">
              <a:buNone/>
            </a:pPr>
            <a:r>
              <a:rPr lang="de-DE" b="0" i="0" dirty="0">
                <a:effectLst/>
                <a:latin typeface="inherit"/>
              </a:rPr>
              <a:t>Der Roman "Schloss Gripsholm" wird veröffentlicht.</a:t>
            </a:r>
          </a:p>
          <a:p>
            <a:pPr algn="l" rtl="0">
              <a:buFont typeface="Arial" panose="020B0604020202020204" pitchFamily="34" charset="0"/>
              <a:buChar char="•"/>
            </a:pPr>
            <a:r>
              <a:rPr lang="de-DE" b="1" i="0" dirty="0">
                <a:solidFill>
                  <a:srgbClr val="FFFF00"/>
                </a:solidFill>
                <a:effectLst/>
                <a:latin typeface="Montserrat bold"/>
              </a:rPr>
              <a:t>1933</a:t>
            </a:r>
          </a:p>
          <a:p>
            <a:pPr marL="0" indent="0" algn="l" rtl="0">
              <a:buNone/>
            </a:pPr>
            <a:r>
              <a:rPr lang="de-DE" b="0" i="0" dirty="0">
                <a:effectLst/>
                <a:latin typeface="inherit"/>
              </a:rPr>
              <a:t>Scheidung von Gerold.</a:t>
            </a:r>
            <a:br>
              <a:rPr lang="de-DE" b="0" i="0" dirty="0">
                <a:effectLst/>
                <a:latin typeface="inherit"/>
              </a:rPr>
            </a:br>
            <a:r>
              <a:rPr lang="de-DE" b="0" i="0" dirty="0">
                <a:effectLst/>
                <a:latin typeface="inherit"/>
              </a:rPr>
              <a:t>Nach der </a:t>
            </a:r>
            <a:r>
              <a:rPr lang="de-DE" b="0" i="0" u="sng" dirty="0">
                <a:effectLst/>
                <a:latin typeface="inherit"/>
                <a:hlinkClick r:id="rId3">
                  <a:extLst>
                    <a:ext uri="{A12FA001-AC4F-418D-AE19-62706E023703}">
                      <ahyp:hlinkClr xmlns:ahyp="http://schemas.microsoft.com/office/drawing/2018/hyperlinkcolor" val="tx"/>
                    </a:ext>
                  </a:extLst>
                </a:hlinkClick>
              </a:rPr>
              <a:t>Machtübernahme</a:t>
            </a:r>
            <a:r>
              <a:rPr lang="de-DE" b="0" i="0" dirty="0">
                <a:effectLst/>
                <a:latin typeface="inherit"/>
              </a:rPr>
              <a:t> der Nationalsozialisten werden Tucholskys Bücher verbrannt. Er selbst wird aus Deutschland ausgebürgert.</a:t>
            </a:r>
          </a:p>
          <a:p>
            <a:pPr algn="l" rtl="0">
              <a:buFont typeface="Arial" panose="020B0604020202020204" pitchFamily="34" charset="0"/>
              <a:buChar char="•"/>
            </a:pPr>
            <a:r>
              <a:rPr lang="de-DE" b="1" i="0" dirty="0">
                <a:solidFill>
                  <a:srgbClr val="FFFF00"/>
                </a:solidFill>
                <a:effectLst/>
                <a:latin typeface="Montserrat bold"/>
              </a:rPr>
              <a:t>1935</a:t>
            </a:r>
          </a:p>
          <a:p>
            <a:pPr marL="0" indent="0" algn="l" rtl="0">
              <a:buNone/>
            </a:pPr>
            <a:r>
              <a:rPr lang="de-DE" b="0" i="0" dirty="0">
                <a:effectLst/>
                <a:latin typeface="inherit"/>
              </a:rPr>
              <a:t>21. Dezember: Kurt Tucholsky stirbt in </a:t>
            </a:r>
            <a:r>
              <a:rPr lang="de-DE" b="0" i="0" dirty="0" err="1">
                <a:effectLst/>
                <a:latin typeface="inherit"/>
              </a:rPr>
              <a:t>Hindas</a:t>
            </a:r>
            <a:r>
              <a:rPr lang="de-DE" b="0" i="0" dirty="0">
                <a:effectLst/>
                <a:latin typeface="inherit"/>
              </a:rPr>
              <a:t> (Schweden) an den Folgen einer </a:t>
            </a:r>
            <a:r>
              <a:rPr lang="de-DE" b="0" i="0" dirty="0" err="1">
                <a:effectLst/>
                <a:latin typeface="inherit"/>
              </a:rPr>
              <a:t>Übermedikamentierung</a:t>
            </a:r>
            <a:r>
              <a:rPr lang="de-DE" b="0" i="0" dirty="0">
                <a:effectLst/>
                <a:latin typeface="inherit"/>
              </a:rPr>
              <a:t> mit einem Schlafmittel.</a:t>
            </a:r>
          </a:p>
          <a:p>
            <a:endParaRPr lang="de-DE" dirty="0"/>
          </a:p>
        </p:txBody>
      </p:sp>
      <p:sp>
        <p:nvSpPr>
          <p:cNvPr id="4" name="TextovéPole 3">
            <a:extLst>
              <a:ext uri="{FF2B5EF4-FFF2-40B4-BE49-F238E27FC236}">
                <a16:creationId xmlns:a16="http://schemas.microsoft.com/office/drawing/2014/main" id="{A854277F-0C0A-403B-AEEB-E5647C6C1841}"/>
              </a:ext>
            </a:extLst>
          </p:cNvPr>
          <p:cNvSpPr txBox="1"/>
          <p:nvPr/>
        </p:nvSpPr>
        <p:spPr>
          <a:xfrm>
            <a:off x="10409274" y="2126512"/>
            <a:ext cx="1275907" cy="2031325"/>
          </a:xfrm>
          <a:prstGeom prst="rect">
            <a:avLst/>
          </a:prstGeom>
          <a:noFill/>
        </p:spPr>
        <p:txBody>
          <a:bodyPr wrap="square" rtlCol="0">
            <a:spAutoFit/>
          </a:bodyPr>
          <a:lstStyle/>
          <a:p>
            <a:pPr algn="l" rtl="0"/>
            <a:br>
              <a:rPr lang="cs-CZ" b="0" i="0" dirty="0">
                <a:solidFill>
                  <a:srgbClr val="222222"/>
                </a:solidFill>
                <a:effectLst/>
                <a:latin typeface="Open Sans"/>
              </a:rPr>
            </a:br>
            <a:r>
              <a:rPr lang="cs-CZ" sz="1200" b="0" i="0" dirty="0">
                <a:solidFill>
                  <a:srgbClr val="FFFF00"/>
                </a:solidFill>
                <a:effectLst/>
                <a:latin typeface="Open Sans"/>
              </a:rPr>
              <a:t>Sonja </a:t>
            </a:r>
            <a:r>
              <a:rPr lang="cs-CZ" sz="1200" b="0" i="0" dirty="0" err="1">
                <a:solidFill>
                  <a:srgbClr val="FFFF00"/>
                </a:solidFill>
                <a:effectLst/>
                <a:latin typeface="Open Sans"/>
              </a:rPr>
              <a:t>Kock</a:t>
            </a:r>
            <a:r>
              <a:rPr lang="cs-CZ" sz="1200" b="0" i="0" dirty="0">
                <a:solidFill>
                  <a:srgbClr val="FFFF00"/>
                </a:solidFill>
                <a:effectLst/>
                <a:latin typeface="Open Sans"/>
              </a:rPr>
              <a:t>, </a:t>
            </a:r>
            <a:r>
              <a:rPr lang="cs-CZ" sz="1200" b="0" i="0" dirty="0" err="1">
                <a:solidFill>
                  <a:srgbClr val="FFFF00"/>
                </a:solidFill>
                <a:effectLst/>
                <a:latin typeface="Open Sans"/>
              </a:rPr>
              <a:t>Janca</a:t>
            </a:r>
            <a:r>
              <a:rPr lang="cs-CZ" sz="1200" b="0" i="0" dirty="0">
                <a:solidFill>
                  <a:srgbClr val="FFFF00"/>
                </a:solidFill>
                <a:effectLst/>
                <a:latin typeface="Open Sans"/>
              </a:rPr>
              <a:t> </a:t>
            </a:r>
            <a:r>
              <a:rPr lang="cs-CZ" sz="1200" b="0" i="0" dirty="0" err="1">
                <a:solidFill>
                  <a:srgbClr val="FFFF00"/>
                </a:solidFill>
                <a:effectLst/>
                <a:latin typeface="Open Sans"/>
              </a:rPr>
              <a:t>Imwolde</a:t>
            </a:r>
            <a:endParaRPr lang="cs-CZ" sz="1200" b="0" i="0" dirty="0">
              <a:solidFill>
                <a:srgbClr val="FFFF00"/>
              </a:solidFill>
              <a:effectLst/>
              <a:latin typeface="Open Sans"/>
            </a:endParaRPr>
          </a:p>
          <a:p>
            <a:pPr algn="l" rtl="0"/>
            <a:r>
              <a:rPr lang="cs-CZ" sz="1200" b="0" i="0" dirty="0">
                <a:solidFill>
                  <a:srgbClr val="FFFF00"/>
                </a:solidFill>
                <a:effectLst/>
                <a:latin typeface="Open Sans"/>
              </a:rPr>
              <a:t>© </a:t>
            </a:r>
            <a:r>
              <a:rPr lang="cs-CZ" sz="1200" b="0" i="0" dirty="0" err="1">
                <a:solidFill>
                  <a:srgbClr val="FFFF00"/>
                </a:solidFill>
                <a:effectLst/>
                <a:latin typeface="Open Sans"/>
              </a:rPr>
              <a:t>Deutsches</a:t>
            </a:r>
            <a:r>
              <a:rPr lang="cs-CZ" sz="1200" b="0" i="0" dirty="0">
                <a:solidFill>
                  <a:srgbClr val="FFFF00"/>
                </a:solidFill>
                <a:effectLst/>
                <a:latin typeface="Open Sans"/>
              </a:rPr>
              <a:t> </a:t>
            </a:r>
            <a:r>
              <a:rPr lang="cs-CZ" sz="1200" b="0" i="0" dirty="0" err="1">
                <a:solidFill>
                  <a:srgbClr val="FFFF00"/>
                </a:solidFill>
                <a:effectLst/>
                <a:latin typeface="Open Sans"/>
              </a:rPr>
              <a:t>Historisches</a:t>
            </a:r>
            <a:r>
              <a:rPr lang="cs-CZ" sz="1200" b="0" i="0" dirty="0">
                <a:solidFill>
                  <a:srgbClr val="FFFF00"/>
                </a:solidFill>
                <a:effectLst/>
                <a:latin typeface="Open Sans"/>
              </a:rPr>
              <a:t> Museum, </a:t>
            </a:r>
            <a:r>
              <a:rPr lang="cs-CZ" sz="1200" b="0" i="0" dirty="0" err="1">
                <a:solidFill>
                  <a:srgbClr val="FFFF00"/>
                </a:solidFill>
                <a:effectLst/>
                <a:latin typeface="Open Sans"/>
              </a:rPr>
              <a:t>Berlin</a:t>
            </a:r>
            <a:endParaRPr lang="cs-CZ" sz="1200" b="0" i="0" dirty="0">
              <a:solidFill>
                <a:srgbClr val="FFFF00"/>
              </a:solidFill>
              <a:effectLst/>
              <a:latin typeface="Open Sans"/>
            </a:endParaRPr>
          </a:p>
          <a:p>
            <a:pPr algn="l" rtl="0"/>
            <a:r>
              <a:rPr lang="cs-CZ" sz="1200" b="0" i="0" dirty="0">
                <a:solidFill>
                  <a:srgbClr val="FFFF00"/>
                </a:solidFill>
                <a:effectLst/>
                <a:latin typeface="Open Sans"/>
              </a:rPr>
              <a:t>14. </a:t>
            </a:r>
            <a:r>
              <a:rPr lang="cs-CZ" sz="1200" b="0" i="0" dirty="0" err="1">
                <a:solidFill>
                  <a:srgbClr val="FFFF00"/>
                </a:solidFill>
                <a:effectLst/>
                <a:latin typeface="Open Sans"/>
              </a:rPr>
              <a:t>September</a:t>
            </a:r>
            <a:r>
              <a:rPr lang="cs-CZ" sz="1200" b="0" i="0" dirty="0">
                <a:solidFill>
                  <a:srgbClr val="FFFF00"/>
                </a:solidFill>
                <a:effectLst/>
                <a:latin typeface="Open Sans"/>
              </a:rPr>
              <a:t> 2014</a:t>
            </a:r>
          </a:p>
          <a:p>
            <a:pPr algn="l" rtl="0"/>
            <a:r>
              <a:rPr lang="cs-CZ" sz="1200" b="0" i="0" u="sng" dirty="0">
                <a:solidFill>
                  <a:srgbClr val="FFFF00"/>
                </a:solidFill>
                <a:effectLst/>
                <a:latin typeface="Open Sans"/>
                <a:hlinkClick r:id="rId4">
                  <a:extLst>
                    <a:ext uri="{A12FA001-AC4F-418D-AE19-62706E023703}">
                      <ahyp:hlinkClr xmlns:ahyp="http://schemas.microsoft.com/office/drawing/2018/hyperlinkcolor" val="tx"/>
                    </a:ext>
                  </a:extLst>
                </a:hlinkClick>
              </a:rPr>
              <a:t>Text: CC BY NC SA 4.0</a:t>
            </a:r>
            <a:endParaRPr lang="cs-CZ" sz="1200" b="0" i="0" dirty="0">
              <a:solidFill>
                <a:srgbClr val="FFFF00"/>
              </a:solidFill>
              <a:effectLst/>
              <a:latin typeface="Open Sans"/>
            </a:endParaRPr>
          </a:p>
        </p:txBody>
      </p:sp>
      <p:sp>
        <p:nvSpPr>
          <p:cNvPr id="5" name="TextovéPole 4">
            <a:extLst>
              <a:ext uri="{FF2B5EF4-FFF2-40B4-BE49-F238E27FC236}">
                <a16:creationId xmlns:a16="http://schemas.microsoft.com/office/drawing/2014/main" id="{4E51EB79-CE3B-4CEB-A653-CFE82B30C9B1}"/>
              </a:ext>
            </a:extLst>
          </p:cNvPr>
          <p:cNvSpPr txBox="1"/>
          <p:nvPr/>
        </p:nvSpPr>
        <p:spPr>
          <a:xfrm>
            <a:off x="1190847" y="6120440"/>
            <a:ext cx="10228521" cy="307777"/>
          </a:xfrm>
          <a:prstGeom prst="rect">
            <a:avLst/>
          </a:prstGeom>
          <a:noFill/>
        </p:spPr>
        <p:txBody>
          <a:bodyPr wrap="square" rtlCol="0">
            <a:spAutoFit/>
          </a:bodyPr>
          <a:lstStyle/>
          <a:p>
            <a:r>
              <a:rPr lang="de-DE" sz="1400" dirty="0">
                <a:solidFill>
                  <a:srgbClr val="FFFF00"/>
                </a:solidFill>
              </a:rPr>
              <a:t>https://www.dhm.de/lemo/biografie/biografie-kurt-tucholsky.html</a:t>
            </a:r>
          </a:p>
        </p:txBody>
      </p:sp>
    </p:spTree>
    <p:extLst>
      <p:ext uri="{BB962C8B-B14F-4D97-AF65-F5344CB8AC3E}">
        <p14:creationId xmlns:p14="http://schemas.microsoft.com/office/powerpoint/2010/main" val="381095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768D9-2BC2-470F-AD68-081D80DFD5E1}"/>
              </a:ext>
            </a:extLst>
          </p:cNvPr>
          <p:cNvSpPr>
            <a:spLocks noGrp="1"/>
          </p:cNvSpPr>
          <p:nvPr>
            <p:ph type="title"/>
          </p:nvPr>
        </p:nvSpPr>
        <p:spPr/>
        <p:txBody>
          <a:bodyPr/>
          <a:lstStyle/>
          <a:p>
            <a:endParaRPr lang="de-DE"/>
          </a:p>
        </p:txBody>
      </p:sp>
      <p:sp>
        <p:nvSpPr>
          <p:cNvPr id="3" name="Zástupný obsah 2">
            <a:extLst>
              <a:ext uri="{FF2B5EF4-FFF2-40B4-BE49-F238E27FC236}">
                <a16:creationId xmlns:a16="http://schemas.microsoft.com/office/drawing/2014/main" id="{BB804C8E-FBB5-44C6-945A-9A54B9B4BDB2}"/>
              </a:ext>
            </a:extLst>
          </p:cNvPr>
          <p:cNvSpPr>
            <a:spLocks noGrp="1"/>
          </p:cNvSpPr>
          <p:nvPr>
            <p:ph idx="1"/>
          </p:nvPr>
        </p:nvSpPr>
        <p:spPr/>
        <p:txBody>
          <a:bodyPr/>
          <a:lstStyle/>
          <a:p>
            <a:r>
              <a:rPr lang="de-DE" dirty="0">
                <a:hlinkClick r:id="rId2"/>
              </a:rPr>
              <a:t>https://tucholsky.de/an-das-publikum/</a:t>
            </a:r>
            <a:endParaRPr lang="cs-CZ" dirty="0"/>
          </a:p>
          <a:p>
            <a:r>
              <a:rPr lang="de-DE" dirty="0">
                <a:hlinkClick r:id="rId3"/>
              </a:rPr>
              <a:t>https://www.deutschelyrik.de/ehekrach.html</a:t>
            </a:r>
            <a:endParaRPr lang="cs-CZ" dirty="0"/>
          </a:p>
          <a:p>
            <a:r>
              <a:rPr lang="de-DE" dirty="0">
                <a:hlinkClick r:id="rId4"/>
              </a:rPr>
              <a:t>https://www.deutschelyrik.de/das-dritte-reich-1930.html</a:t>
            </a:r>
            <a:endParaRPr lang="cs-CZ" dirty="0"/>
          </a:p>
          <a:p>
            <a:r>
              <a:rPr lang="de-DE" dirty="0">
                <a:hlinkClick r:id="rId5"/>
              </a:rPr>
              <a:t>https://www.youtube.com/watch?v=0MbfzhsyfD8</a:t>
            </a:r>
            <a:endParaRPr lang="cs-CZ" dirty="0"/>
          </a:p>
          <a:p>
            <a:r>
              <a:rPr lang="de-DE" dirty="0">
                <a:hlinkClick r:id="rId6"/>
              </a:rPr>
              <a:t>https://www.youtube.com/watch?v=m0TpwmlrSmg</a:t>
            </a:r>
            <a:endParaRPr lang="cs-CZ" dirty="0"/>
          </a:p>
          <a:p>
            <a:r>
              <a:rPr lang="de-DE" dirty="0">
                <a:hlinkClick r:id="rId7"/>
              </a:rPr>
              <a:t>https://www.youtube.com/watch?v=-H5UUYxMpjI</a:t>
            </a:r>
            <a:endParaRPr lang="cs-CZ" dirty="0"/>
          </a:p>
          <a:p>
            <a:r>
              <a:rPr lang="de-DE" dirty="0">
                <a:hlinkClick r:id="rId8"/>
              </a:rPr>
              <a:t>https://www.youtube.com/watch?v=0H0lMtF2aQ8</a:t>
            </a:r>
            <a:endParaRPr lang="cs-CZ" dirty="0"/>
          </a:p>
          <a:p>
            <a:r>
              <a:rPr lang="de-DE" dirty="0">
                <a:hlinkClick r:id="rId9"/>
              </a:rPr>
              <a:t>https://www.youtube.com/watch?v=UflnWf-VV3Q</a:t>
            </a:r>
            <a:endParaRPr lang="cs-CZ" dirty="0"/>
          </a:p>
          <a:p>
            <a:endParaRPr lang="de-DE" dirty="0"/>
          </a:p>
        </p:txBody>
      </p:sp>
    </p:spTree>
    <p:extLst>
      <p:ext uri="{BB962C8B-B14F-4D97-AF65-F5344CB8AC3E}">
        <p14:creationId xmlns:p14="http://schemas.microsoft.com/office/powerpoint/2010/main" val="4071957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as darf Satire? Alles!“ Kurt Tucholskys Zitat in aller Munde">
            <a:extLst>
              <a:ext uri="{FF2B5EF4-FFF2-40B4-BE49-F238E27FC236}">
                <a16:creationId xmlns:a16="http://schemas.microsoft.com/office/drawing/2014/main" id="{674660A3-E6F7-4AC7-B727-0ED7934F22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5881" y="555586"/>
            <a:ext cx="3836156" cy="287341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Kurzbiographie - Kurt Tucholsky-Gesellschaft">
            <a:extLst>
              <a:ext uri="{FF2B5EF4-FFF2-40B4-BE49-F238E27FC236}">
                <a16:creationId xmlns:a16="http://schemas.microsoft.com/office/drawing/2014/main" id="{830652C4-4353-46E3-B392-4627B2E3E7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009" y="2338086"/>
            <a:ext cx="6059066" cy="3843072"/>
          </a:xfrm>
          <a:prstGeom prst="rect">
            <a:avLst/>
          </a:prstGeom>
          <a:noFill/>
          <a:extLst>
            <a:ext uri="{909E8E84-426E-40DD-AFC4-6F175D3DCCD1}">
              <a14:hiddenFill xmlns:a14="http://schemas.microsoft.com/office/drawing/2010/main">
                <a:solidFill>
                  <a:srgbClr val="FFFFFF"/>
                </a:solidFill>
              </a14:hiddenFill>
            </a:ext>
          </a:extLst>
        </p:spPr>
      </p:pic>
      <p:sp>
        <p:nvSpPr>
          <p:cNvPr id="7" name="TextovéPole 6">
            <a:extLst>
              <a:ext uri="{FF2B5EF4-FFF2-40B4-BE49-F238E27FC236}">
                <a16:creationId xmlns:a16="http://schemas.microsoft.com/office/drawing/2014/main" id="{6D835FB6-C11D-4F89-81C0-99B9CEA4D6F9}"/>
              </a:ext>
            </a:extLst>
          </p:cNvPr>
          <p:cNvSpPr txBox="1"/>
          <p:nvPr/>
        </p:nvSpPr>
        <p:spPr>
          <a:xfrm>
            <a:off x="1314009" y="925975"/>
            <a:ext cx="3836156" cy="707886"/>
          </a:xfrm>
          <a:prstGeom prst="rect">
            <a:avLst/>
          </a:prstGeom>
          <a:noFill/>
        </p:spPr>
        <p:txBody>
          <a:bodyPr wrap="square" rtlCol="0">
            <a:spAutoFit/>
          </a:bodyPr>
          <a:lstStyle/>
          <a:p>
            <a:r>
              <a:rPr lang="cs-CZ" sz="4000" b="1" dirty="0" err="1"/>
              <a:t>Abschluss</a:t>
            </a:r>
            <a:r>
              <a:rPr lang="cs-CZ" sz="4000" b="1" dirty="0"/>
              <a:t>?</a:t>
            </a:r>
            <a:endParaRPr lang="de-DE" sz="4000" b="1" dirty="0"/>
          </a:p>
        </p:txBody>
      </p:sp>
      <p:sp>
        <p:nvSpPr>
          <p:cNvPr id="10" name="TextovéPole 9">
            <a:extLst>
              <a:ext uri="{FF2B5EF4-FFF2-40B4-BE49-F238E27FC236}">
                <a16:creationId xmlns:a16="http://schemas.microsoft.com/office/drawing/2014/main" id="{0F0A2978-A44F-4A59-9937-079CB04C2FE8}"/>
              </a:ext>
            </a:extLst>
          </p:cNvPr>
          <p:cNvSpPr txBox="1"/>
          <p:nvPr/>
        </p:nvSpPr>
        <p:spPr>
          <a:xfrm>
            <a:off x="8070695" y="5473272"/>
            <a:ext cx="2966785" cy="707886"/>
          </a:xfrm>
          <a:prstGeom prst="rect">
            <a:avLst/>
          </a:prstGeom>
          <a:noFill/>
        </p:spPr>
        <p:txBody>
          <a:bodyPr wrap="square" rtlCol="0">
            <a:spAutoFit/>
          </a:bodyPr>
          <a:lstStyle/>
          <a:p>
            <a:pPr algn="r"/>
            <a:r>
              <a:rPr lang="cs-CZ" sz="4000" b="1" dirty="0"/>
              <a:t>NEIN…</a:t>
            </a:r>
            <a:endParaRPr lang="de-DE" sz="4000" b="1" dirty="0"/>
          </a:p>
        </p:txBody>
      </p:sp>
    </p:spTree>
    <p:extLst>
      <p:ext uri="{BB962C8B-B14F-4D97-AF65-F5344CB8AC3E}">
        <p14:creationId xmlns:p14="http://schemas.microsoft.com/office/powerpoint/2010/main" val="443195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27BC117CE7B9E43BADF44D347FDD085" ma:contentTypeVersion="2" ma:contentTypeDescription="Vytvoří nový dokument" ma:contentTypeScope="" ma:versionID="ab01f383256acc0b57552c8f8a794c98">
  <xsd:schema xmlns:xsd="http://www.w3.org/2001/XMLSchema" xmlns:xs="http://www.w3.org/2001/XMLSchema" xmlns:p="http://schemas.microsoft.com/office/2006/metadata/properties" xmlns:ns2="2a96bc83-32d1-439a-9070-aa847027e4e1" targetNamespace="http://schemas.microsoft.com/office/2006/metadata/properties" ma:root="true" ma:fieldsID="5a2bc47b1bd32676670b913105a077b4" ns2:_="">
    <xsd:import namespace="2a96bc83-32d1-439a-9070-aa847027e4e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96bc83-32d1-439a-9070-aa847027e4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2EBD93-5EB7-4F95-BFC8-B58960430873}"/>
</file>

<file path=customXml/itemProps2.xml><?xml version="1.0" encoding="utf-8"?>
<ds:datastoreItem xmlns:ds="http://schemas.openxmlformats.org/officeDocument/2006/customXml" ds:itemID="{E924614D-065B-4AD0-BB21-582118168B11}"/>
</file>

<file path=customXml/itemProps3.xml><?xml version="1.0" encoding="utf-8"?>
<ds:datastoreItem xmlns:ds="http://schemas.openxmlformats.org/officeDocument/2006/customXml" ds:itemID="{91FFE456-4915-4C5D-88A5-FCAC47BE6B01}"/>
</file>

<file path=docProps/app.xml><?xml version="1.0" encoding="utf-8"?>
<Properties xmlns="http://schemas.openxmlformats.org/officeDocument/2006/extended-properties" xmlns:vt="http://schemas.openxmlformats.org/officeDocument/2006/docPropsVTypes">
  <Template>Ion</Template>
  <TotalTime>643</TotalTime>
  <Words>571</Words>
  <Application>Microsoft Office PowerPoint</Application>
  <PresentationFormat>Širokoúhlá obrazovka</PresentationFormat>
  <Paragraphs>59</Paragraphs>
  <Slides>8</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vt:i4>
      </vt:variant>
    </vt:vector>
  </HeadingPairs>
  <TitlesOfParts>
    <vt:vector size="16" baseType="lpstr">
      <vt:lpstr>Arial</vt:lpstr>
      <vt:lpstr>Century Gothic</vt:lpstr>
      <vt:lpstr>inherit</vt:lpstr>
      <vt:lpstr>Merriweather</vt:lpstr>
      <vt:lpstr>Montserrat bold</vt:lpstr>
      <vt:lpstr>Open Sans</vt:lpstr>
      <vt:lpstr>Wingdings 3</vt:lpstr>
      <vt:lpstr>Ion</vt:lpstr>
      <vt:lpstr>Kurt Tucholsky</vt:lpstr>
      <vt:lpstr>Kurzbiographie</vt:lpstr>
      <vt:lpstr>Prezentace aplikace PowerPoint</vt:lpstr>
      <vt:lpstr>Etwas mehr über den Autor</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Kurt Tucholsky</dc:title>
  <dc:creator>Tamara Bučková</dc:creator>
  <cp:lastModifiedBy>Tamara Bučková</cp:lastModifiedBy>
  <cp:revision>8</cp:revision>
  <dcterms:created xsi:type="dcterms:W3CDTF">2021-02-23T15:27:24Z</dcterms:created>
  <dcterms:modified xsi:type="dcterms:W3CDTF">2021-02-24T06:32:29Z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0x010100C27BC117CE7B9E43BADF44D347FDD085</vt:lpwstr>
  </property>
</Properties>
</file>