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5"/>
  </p:notesMasterIdLst>
  <p:sldIdLst>
    <p:sldId id="329" r:id="rId2"/>
    <p:sldId id="388" r:id="rId3"/>
    <p:sldId id="391" r:id="rId4"/>
    <p:sldId id="400" r:id="rId5"/>
    <p:sldId id="398" r:id="rId6"/>
    <p:sldId id="392" r:id="rId7"/>
    <p:sldId id="393" r:id="rId8"/>
    <p:sldId id="394" r:id="rId9"/>
    <p:sldId id="320" r:id="rId10"/>
    <p:sldId id="321" r:id="rId11"/>
    <p:sldId id="390" r:id="rId12"/>
    <p:sldId id="389" r:id="rId13"/>
    <p:sldId id="39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EEEF9-2F36-4D22-9489-7DF738A7268D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7534E-DAC6-4776-AC2F-68EB80BF6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9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3BD82-6338-4D6C-86D5-54E3FD460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E2B00-5B4E-436D-AA08-75EB8092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81E151-3C33-4F4E-B3E0-E0F35343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349FB6-E96D-405E-81DC-C29B322A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7A2046-472E-4312-B17B-45A3CC38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ADA5-9193-41F9-A2EA-51FB192BD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1F20F8E-6247-48F7-A09B-87114C30F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05CF3D-4013-4597-B11D-5EA9A572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341DBB-7A6E-4B2E-BB62-FA50D54E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57A2CE-367A-4D76-83EC-1F07E3D6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B1D469-3DBA-4D3F-91CA-35487AC5D2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E31D68-059E-4D03-B4DB-34CC5023A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11482-5120-40E9-A17F-D628BE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B91A82-AC99-44E0-821B-74C76AE1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D090B1-3E83-4D90-8F49-F54EA9F7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9D38-5452-4F90-AEB9-620EF377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B91131-F59C-434B-A22D-7FCE175F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FE1031-C953-4A9E-AFFD-EB8C3573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DC62B-CC0C-4F36-9663-604939663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F8CFF0-A637-4000-BF6F-0B2374F6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86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F7883-A33A-4372-B8FD-29243AA8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CD69A8-8C37-4D8F-BAB7-5258C977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546AF-11FD-41A0-A162-9ED03A7DE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B9DAE2-F534-4AEF-9615-95A1DE0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A6B009-11E3-4507-9F43-0AA47D40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4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43DCA-8C54-4BDF-897F-90BB8511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03351F-A07F-41B2-AC0E-53C54F7C8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3F0C4C-70C5-4CBF-AA3E-33CE801A18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95B728-99FB-4E96-873B-0B29E41C0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CE239-3947-4F10-876F-40D0FE0D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E6ACF8-9FDE-4CEC-94C4-8E3B108B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1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72CDB-50AB-4993-BB0A-678D4D558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239084-C18E-4092-A262-7D3AC193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EDF71E-FC96-4FB2-B5C1-EFB0D102F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E7A9B6-F40E-4A82-8789-CA608C39D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73C2593-EBC6-4919-A877-7DE2F6AC5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28AD345-0F11-48DF-9C13-81D9AFC0F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6235B8-6CA2-4D6E-89DC-3D789841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D4C981-D077-46E5-90C7-A4A6E8CE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62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35F57-C30F-4EF7-9924-7EFEEB75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9331A95-6B5A-48F7-A86A-0FCC2056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E40801-CE02-4843-BE2C-D1E959F7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3C57D3-F625-4ADE-B1D2-80F7B947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0E234D5-0844-414F-B7FE-9EC6060F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F1E9CB-792A-4231-B8A9-037F5D7A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6E95B22-6942-4A9F-8B97-9D4A41B1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1AD9-DD5A-40D7-BA6C-C891648D6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ED5E48-50EC-4D32-8FB1-73A4BBF5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BB736-F32D-40C4-9B4A-BB49930E0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48E853-623B-430A-B1E3-F5044172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61260-4EC2-466D-B785-D2ED6AC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DC17CA-6CDC-4B1B-9D6C-0B1EF6B9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1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38369-0009-41B9-9795-7E6C635A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7D2DFA-B0B5-4CDA-8865-555F7ECC9A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6D7FAAB-4EC5-4574-BB04-90D60FAC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2A7A3F-E842-46BD-86ED-E51F686D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E082C7-E212-45F3-9C25-9CC0A466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C1A21A-FC24-40B4-821E-818CCB88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22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A491F-5020-4C96-9768-1BEC1C3F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B53998-7FA3-4729-8FB8-2B975A3B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DDD59-5230-487C-8B64-037E2CC70B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9F327-D9A6-40CB-AD46-8B20DA423C03}" type="datetimeFigureOut">
              <a:rPr lang="en-GB" smtClean="0"/>
              <a:t>18/12/2019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5631CE-FD68-44A7-9F1C-D0E9A6112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D5DBA3-4B2A-4B0F-BB7D-60D24614F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8106-008C-4859-8901-0DD2015AE2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22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Evropsk%C3%A1_unie" TargetMode="External"/><Relationship Id="rId3" Type="http://schemas.openxmlformats.org/officeDocument/2006/relationships/hyperlink" Target="https://cs.wikipedia.org/wiki/19._%C4%8Derven" TargetMode="External"/><Relationship Id="rId7" Type="http://schemas.openxmlformats.org/officeDocument/2006/relationships/hyperlink" Target="https://cs.wikipedia.org/wiki/Asociace_evropsk%C3%BDch_univerzit" TargetMode="External"/><Relationship Id="rId2" Type="http://schemas.openxmlformats.org/officeDocument/2006/relationships/hyperlink" Target="https://cs.wikipedia.org/w/index.php?title=EHEA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Rada_Evropy" TargetMode="External"/><Relationship Id="rId5" Type="http://schemas.openxmlformats.org/officeDocument/2006/relationships/hyperlink" Target="https://cs.wikipedia.org/wiki/UNESCO" TargetMode="External"/><Relationship Id="rId4" Type="http://schemas.openxmlformats.org/officeDocument/2006/relationships/hyperlink" Target="https://cs.wikipedia.org/wiki/1999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vysoke-skolstvi/bolonsky-proces-2" TargetMode="External"/><Relationship Id="rId2" Type="http://schemas.openxmlformats.org/officeDocument/2006/relationships/hyperlink" Target="https://cs.wikipedia.org/wiki/Kredit_(%C5%A1kolstv%C3%AD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hea.info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FQM_Excellence_Model" TargetMode="External"/><Relationship Id="rId2" Type="http://schemas.openxmlformats.org/officeDocument/2006/relationships/hyperlink" Target="https://en.wikipedia.org/wiki/Quality_manag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uropean_Foundation_for_Quality_Management" TargetMode="External"/><Relationship Id="rId5" Type="http://schemas.openxmlformats.org/officeDocument/2006/relationships/hyperlink" Target="https://en.wikipedia.org/wiki/Organizational_theory" TargetMode="External"/><Relationship Id="rId4" Type="http://schemas.openxmlformats.org/officeDocument/2006/relationships/hyperlink" Target="https://en.wikipedia.org/wiki/Conceptual_frame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48CD6-630B-4C19-B54E-34A8678F4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Současné problémy sociologie vzdělávání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E81AB-5FB9-4D5B-81CF-570E53474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2869"/>
            <a:ext cx="10515600" cy="392409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Blok III. </a:t>
            </a:r>
            <a:r>
              <a:rPr lang="cs-CZ" dirty="0" err="1"/>
              <a:t>Governance</a:t>
            </a:r>
            <a:r>
              <a:rPr lang="cs-CZ" dirty="0"/>
              <a:t>, </a:t>
            </a:r>
            <a:r>
              <a:rPr lang="cs-CZ" dirty="0" err="1"/>
              <a:t>govenmentality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 – moc ve vzdělávání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dirty="0"/>
              <a:t>11. Posuny role univerzity</a:t>
            </a:r>
          </a:p>
        </p:txBody>
      </p:sp>
    </p:spTree>
    <p:extLst>
      <p:ext uri="{BB962C8B-B14F-4D97-AF65-F5344CB8AC3E}">
        <p14:creationId xmlns:p14="http://schemas.microsoft.com/office/powerpoint/2010/main" val="2412303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9B4FB-AEE3-4C18-B0C4-6A105826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Common Assessment Framework</a:t>
            </a:r>
            <a:r>
              <a:rPr lang="en-US" dirty="0"/>
              <a:t> (</a:t>
            </a:r>
            <a:r>
              <a:rPr lang="en-US" b="1" dirty="0"/>
              <a:t>CAF</a:t>
            </a:r>
            <a:r>
              <a:rPr lang="en-US" dirty="0"/>
              <a:t>) </a:t>
            </a:r>
            <a:r>
              <a:rPr lang="cs-CZ" dirty="0"/>
              <a:t>- </a:t>
            </a:r>
            <a:r>
              <a:rPr lang="en-US" dirty="0"/>
              <a:t>eight "principles of excellence"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D49036-2C02-4BB8-B07D-3DF0E1F1C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Results orientation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Citizen/Customer focus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Leadership &amp; constancy of purpose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Management of processes &amp; facts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Involvement of people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Continuous improvement &amp; innovation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Mutually beneficial partnerships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Corporate social responsibility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42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45923-F7B4-425C-9523-4AF6B876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2446"/>
            <a:ext cx="10515600" cy="1325563"/>
          </a:xfrm>
        </p:spPr>
        <p:txBody>
          <a:bodyPr/>
          <a:lstStyle/>
          <a:p>
            <a:r>
              <a:rPr lang="cs-CZ" dirty="0"/>
              <a:t>Příčiny krize společnosti a univerzity </a:t>
            </a:r>
            <a:r>
              <a:rPr lang="cs-CZ" sz="3600" dirty="0"/>
              <a:t>(</a:t>
            </a:r>
            <a:r>
              <a:rPr lang="cs-CZ" sz="3600" dirty="0" err="1"/>
              <a:t>Bauman</a:t>
            </a:r>
            <a:r>
              <a:rPr lang="cs-CZ" sz="3600" dirty="0"/>
              <a:t>, </a:t>
            </a:r>
            <a:r>
              <a:rPr lang="cs-CZ" sz="3600" i="1" dirty="0"/>
              <a:t>Individualizovaná společnost </a:t>
            </a:r>
            <a:r>
              <a:rPr lang="cs-CZ" sz="2800" b="1" dirty="0"/>
              <a:t>1999, 2004</a:t>
            </a:r>
            <a:r>
              <a:rPr lang="cs-CZ" sz="3600" dirty="0"/>
              <a:t>)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315EF-10C9-4515-B379-A3B75CF30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68487"/>
            <a:ext cx="10515600" cy="3354250"/>
          </a:xfrm>
        </p:spPr>
        <p:txBody>
          <a:bodyPr>
            <a:normAutofit/>
          </a:bodyPr>
          <a:lstStyle/>
          <a:p>
            <a:r>
              <a:rPr lang="cs-CZ" sz="3600" dirty="0"/>
              <a:t>Současná krize je především </a:t>
            </a:r>
            <a:r>
              <a:rPr lang="cs-CZ" sz="3600" b="1" dirty="0"/>
              <a:t>krizí zděděných institucí a filosofií </a:t>
            </a:r>
            <a:r>
              <a:rPr lang="cs-CZ" sz="3600" dirty="0"/>
              <a:t>– odpovídají jiné realitě </a:t>
            </a:r>
            <a:r>
              <a:rPr lang="cs-CZ" sz="3600" dirty="0">
                <a:sym typeface="Symbol" panose="05050102010706020507" pitchFamily="18" charset="2"/>
              </a:rPr>
              <a:t></a:t>
            </a:r>
            <a:r>
              <a:rPr lang="cs-CZ" sz="3600" dirty="0"/>
              <a:t> změnit pojmové rámce je těžké (</a:t>
            </a:r>
            <a:r>
              <a:rPr lang="cs-CZ" sz="3600" i="1" dirty="0"/>
              <a:t>Kuhn – Struktura vědeckých revolucí</a:t>
            </a:r>
            <a:r>
              <a:rPr lang="cs-CZ" sz="3600" dirty="0"/>
              <a:t>) </a:t>
            </a:r>
            <a:r>
              <a:rPr lang="cs-CZ" sz="3600" dirty="0">
                <a:sym typeface="Symbol" panose="05050102010706020507" pitchFamily="18" charset="2"/>
              </a:rPr>
              <a:t></a:t>
            </a:r>
            <a:r>
              <a:rPr lang="cs-CZ" sz="3600" dirty="0"/>
              <a:t> filosofické ortodoxii zbývá tedy jen množící se fenomény </a:t>
            </a:r>
            <a:r>
              <a:rPr lang="cs-CZ" sz="3600" b="1" dirty="0"/>
              <a:t>přehlížet jako anomálie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39132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B89D3-FF2E-4C03-AC8E-AD4C0947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0092"/>
          </a:xfrm>
        </p:spPr>
        <p:txBody>
          <a:bodyPr>
            <a:normAutofit fontScale="90000"/>
          </a:bodyPr>
          <a:lstStyle/>
          <a:p>
            <a:r>
              <a:rPr lang="cs-CZ" sz="4000" b="1" dirty="0" err="1"/>
              <a:t>Bauman</a:t>
            </a:r>
            <a:r>
              <a:rPr lang="cs-CZ" sz="4000" b="1" dirty="0"/>
              <a:t> (</a:t>
            </a:r>
            <a:r>
              <a:rPr lang="cs-CZ" sz="4000" b="1" i="1" dirty="0"/>
              <a:t>Individualizovaná společnost, </a:t>
            </a:r>
            <a:r>
              <a:rPr lang="cs-CZ" sz="4000" b="1" dirty="0"/>
              <a:t>kap. Vzdělávání)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D95CB8-F327-451B-A115-22CADB579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7"/>
            <a:ext cx="10515600" cy="4851746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Univerzity mají několik strategií, jak tuto krizi řešit:</a:t>
            </a:r>
            <a:endParaRPr lang="cs-CZ" dirty="0"/>
          </a:p>
          <a:p>
            <a:pPr lvl="1"/>
            <a:r>
              <a:rPr lang="cs-CZ" b="1" dirty="0"/>
              <a:t>Přijmout nová pravidla</a:t>
            </a:r>
            <a:r>
              <a:rPr lang="cs-CZ" dirty="0"/>
              <a:t> – podřídit se tržním kritériím, know-how univerzit pojímat jako jednu z komodit/zboží, z intelektuálů, které tržní boj kolektivně degraduje, se stávají zanícení propagátoři tržních standardů v univerzitním prostředí, duchovní vedení je přelud, intelektuál se má řídit vezdejším světem, a ne určovat měřítka slušnosti a pravdy</a:t>
            </a:r>
          </a:p>
          <a:p>
            <a:pPr lvl="1"/>
            <a:r>
              <a:rPr lang="cs-CZ" b="1" dirty="0"/>
              <a:t>Spálit všechny mosty</a:t>
            </a:r>
            <a:r>
              <a:rPr lang="cs-CZ" dirty="0"/>
              <a:t> – esoterický jazyk a temná neprostupná teorie; ve velkých zemích (USA) lze vytvořit soběstačné a </a:t>
            </a:r>
            <a:r>
              <a:rPr lang="cs-CZ" dirty="0" err="1"/>
              <a:t>sebevyživující</a:t>
            </a:r>
            <a:r>
              <a:rPr lang="cs-CZ" dirty="0"/>
              <a:t> prostředí výroby i spotřeby nepřístupné pro širší publikum, v takové zemi se nekladou žádné meze nesrozumitelnosti a společenské irelevanci</a:t>
            </a:r>
          </a:p>
          <a:p>
            <a:pPr lvl="1"/>
            <a:r>
              <a:rPr lang="cs-CZ" dirty="0"/>
              <a:t>Jediná naděje je, že se </a:t>
            </a:r>
            <a:r>
              <a:rPr lang="cs-CZ" b="1" dirty="0"/>
              <a:t>univerzity přizpůsobí postmoderní situaci – pluralitě a </a:t>
            </a:r>
            <a:r>
              <a:rPr lang="cs-CZ" b="1" dirty="0" err="1"/>
              <a:t>vícehlasnosti</a:t>
            </a:r>
            <a:r>
              <a:rPr lang="cs-CZ" b="1" dirty="0"/>
              <a:t> dnešních společenství lidí, kteří usilují o vyšší vzdělán</a:t>
            </a:r>
            <a:r>
              <a:rPr lang="cs-CZ" dirty="0"/>
              <a:t>í – mají výhodu, že jich je tolik a že je každá jiná – nemluví jedním hlasem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790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472C5-4353-469F-96BA-BFDEA40B7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853F7A-4C9B-488C-946D-B192049C9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Dobře myšlené reformy ve vzdělávání mají negativní důsledky</a:t>
            </a:r>
          </a:p>
          <a:p>
            <a:r>
              <a:rPr lang="cs-CZ" dirty="0"/>
              <a:t>Proč?</a:t>
            </a:r>
          </a:p>
          <a:p>
            <a:r>
              <a:rPr lang="cs-CZ" dirty="0"/>
              <a:t>Nové společenské podmínky vyvolávají nové reformy ve vzdělávání</a:t>
            </a:r>
          </a:p>
          <a:p>
            <a:pPr lvl="1"/>
            <a:r>
              <a:rPr lang="cs-CZ" dirty="0"/>
              <a:t>Tyto nové společenské podmínky jsou často popisované jako:</a:t>
            </a:r>
          </a:p>
          <a:p>
            <a:pPr lvl="2"/>
            <a:r>
              <a:rPr lang="cs-CZ" dirty="0"/>
              <a:t>Vzdělanostní společnost</a:t>
            </a:r>
          </a:p>
          <a:p>
            <a:pPr lvl="2"/>
            <a:r>
              <a:rPr lang="cs-CZ" dirty="0"/>
              <a:t>Společnost vědění</a:t>
            </a:r>
          </a:p>
          <a:p>
            <a:pPr lvl="2"/>
            <a:r>
              <a:rPr lang="cs-CZ" dirty="0"/>
              <a:t>Znalostní ekonomika</a:t>
            </a:r>
          </a:p>
          <a:p>
            <a:pPr lvl="2"/>
            <a:r>
              <a:rPr lang="cs-CZ" dirty="0"/>
              <a:t>Informační kapitalismus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19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E1E8F-3D1B-4F09-B757-09ACE8BE5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z minula…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3ADA06-267C-4750-8209-ECC1076A3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Nových aktérů ve vzdělávání je mnoho, přepisují se tím i role všech tradičních aktérů – odborů, státní byrokracie, ale i: </a:t>
            </a:r>
          </a:p>
          <a:p>
            <a:r>
              <a:rPr lang="cs-CZ" dirty="0"/>
              <a:t>role univerzity</a:t>
            </a:r>
          </a:p>
          <a:p>
            <a:r>
              <a:rPr lang="cs-CZ" dirty="0"/>
              <a:t>role vědy</a:t>
            </a:r>
          </a:p>
          <a:p>
            <a:r>
              <a:rPr lang="cs-CZ" dirty="0"/>
              <a:t>zaujatost/nezaujatost výzkumů</a:t>
            </a:r>
          </a:p>
          <a:p>
            <a:r>
              <a:rPr lang="cs-CZ" dirty="0"/>
              <a:t>hodnocení vědy</a:t>
            </a:r>
          </a:p>
          <a:p>
            <a:r>
              <a:rPr lang="cs-CZ" dirty="0"/>
              <a:t>predátorské publikování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37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B4A21-2982-48CD-8224-7B234789F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1484"/>
          </a:xfrm>
        </p:spPr>
        <p:txBody>
          <a:bodyPr>
            <a:normAutofit/>
          </a:bodyPr>
          <a:lstStyle/>
          <a:p>
            <a:r>
              <a:rPr lang="cs-CZ" sz="3600" dirty="0"/>
              <a:t>Balon. 2015. „Privatizovaná univerzita: o jedné další velké transformaci“, recenzní studie k Andrew </a:t>
            </a:r>
            <a:r>
              <a:rPr lang="cs-CZ" sz="3600" dirty="0" err="1"/>
              <a:t>McGettigan</a:t>
            </a:r>
            <a:r>
              <a:rPr lang="cs-CZ" sz="3600" dirty="0"/>
              <a:t> – </a:t>
            </a:r>
            <a:r>
              <a:rPr lang="cs-CZ" sz="3600" i="1" dirty="0" err="1"/>
              <a:t>The</a:t>
            </a:r>
            <a:r>
              <a:rPr lang="cs-CZ" sz="3600" i="1" dirty="0"/>
              <a:t> Great University Gamble</a:t>
            </a:r>
            <a:r>
              <a:rPr lang="cs-CZ" sz="3600" dirty="0"/>
              <a:t>, 2013</a:t>
            </a:r>
            <a:endParaRPr lang="en-GB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B3C151-6C91-4DFE-8ABF-5DF95D38D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1"/>
            <a:ext cx="10515600" cy="3950596"/>
          </a:xfrm>
        </p:spPr>
        <p:txBody>
          <a:bodyPr/>
          <a:lstStyle/>
          <a:p>
            <a:pPr lvl="0"/>
            <a:r>
              <a:rPr lang="cs-CZ" sz="3200" dirty="0"/>
              <a:t>externí faktory – ideologické, kulturní, politické, sociální změny v současném uspořádání vyššího vzdělávání</a:t>
            </a:r>
          </a:p>
          <a:p>
            <a:pPr lvl="0"/>
            <a:r>
              <a:rPr lang="cs-CZ" sz="3200" dirty="0"/>
              <a:t>vnitřní procesy – praktické důsledky ekonomické reformy univerzit – vzestup určitého specifického režimu vzdělávání – operuje v </a:t>
            </a:r>
            <a:r>
              <a:rPr lang="cs-CZ" sz="3200" dirty="0" err="1"/>
              <a:t>technicko-ekonomických</a:t>
            </a:r>
            <a:r>
              <a:rPr lang="cs-CZ" sz="3200" dirty="0"/>
              <a:t> termínech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45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1271D-C96D-4A58-B53E-F1F9AC86A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/>
          <a:lstStyle/>
          <a:p>
            <a:r>
              <a:rPr lang="cs-CZ" dirty="0"/>
              <a:t>„Externí“ proměny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BBBE2E-60AB-479B-B2CF-57A392B97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82524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Nová logika vztahu univerzita - student: </a:t>
            </a:r>
            <a:r>
              <a:rPr lang="cs-CZ" b="1" dirty="0"/>
              <a:t>Produkce – konzument</a:t>
            </a:r>
          </a:p>
          <a:p>
            <a:pPr lvl="1"/>
            <a:r>
              <a:rPr lang="cs-CZ" dirty="0"/>
              <a:t>Redefinování pedagogické a studentské zkušenosti</a:t>
            </a:r>
          </a:p>
          <a:p>
            <a:pPr lvl="0"/>
            <a:r>
              <a:rPr lang="cs-CZ" b="1" dirty="0"/>
              <a:t>Trh je jediným garantem výkonnosti a užitečnosti – a tím i spravedlnosti a smysluplnosti </a:t>
            </a:r>
          </a:p>
          <a:p>
            <a:pPr lvl="0"/>
            <a:r>
              <a:rPr lang="cs-CZ" dirty="0"/>
              <a:t>Trh nabízí tedy </a:t>
            </a:r>
            <a:r>
              <a:rPr lang="cs-CZ" b="1" dirty="0"/>
              <a:t>nový druh jistoty</a:t>
            </a:r>
            <a:r>
              <a:rPr lang="cs-CZ" dirty="0"/>
              <a:t>, jenže, jak jsme viděli u </a:t>
            </a:r>
            <a:r>
              <a:rPr lang="cs-CZ" dirty="0" err="1"/>
              <a:t>Balla</a:t>
            </a:r>
            <a:r>
              <a:rPr lang="cs-CZ" dirty="0"/>
              <a:t> a </a:t>
            </a:r>
            <a:r>
              <a:rPr lang="cs-CZ" dirty="0" err="1"/>
              <a:t>Foucaulta</a:t>
            </a:r>
            <a:r>
              <a:rPr lang="cs-CZ" dirty="0"/>
              <a:t> – není to jenom trh, nebo ne především, ale zejména podnikatelství, které má být novým duchem sociálního života</a:t>
            </a:r>
          </a:p>
          <a:p>
            <a:pPr lvl="0"/>
            <a:r>
              <a:rPr lang="cs-CZ" dirty="0"/>
              <a:t>Ekonomicky je tento systém „zdravý“, ale…</a:t>
            </a:r>
          </a:p>
          <a:p>
            <a:pPr lvl="0"/>
            <a:r>
              <a:rPr lang="cs-CZ" dirty="0"/>
              <a:t>Studentské půjčky</a:t>
            </a:r>
          </a:p>
          <a:p>
            <a:pPr lvl="1"/>
            <a:r>
              <a:rPr lang="cs-CZ" dirty="0" err="1"/>
              <a:t>Financializacce</a:t>
            </a:r>
            <a:r>
              <a:rPr lang="cs-CZ" dirty="0"/>
              <a:t> – půjčky produkují informace a mohou vytvořit nové </a:t>
            </a:r>
            <a:r>
              <a:rPr lang="cs-CZ" dirty="0" err="1"/>
              <a:t>performanční</a:t>
            </a:r>
            <a:r>
              <a:rPr lang="cs-CZ" dirty="0"/>
              <a:t> metriky</a:t>
            </a:r>
          </a:p>
          <a:p>
            <a:pPr lvl="1"/>
            <a:r>
              <a:rPr lang="cs-CZ" dirty="0"/>
              <a:t>Vzdělávání se připoutává k účetnickému systému</a:t>
            </a:r>
          </a:p>
          <a:p>
            <a:pPr lvl="1"/>
            <a:r>
              <a:rPr lang="cs-CZ" dirty="0"/>
              <a:t>Navracení moci státu pod příslibem liberalizace</a:t>
            </a:r>
          </a:p>
          <a:p>
            <a:pPr lvl="0"/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82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6B14B-49DB-4008-AF75-43E425717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4318"/>
          </a:xfrm>
        </p:spPr>
        <p:txBody>
          <a:bodyPr>
            <a:normAutofit/>
          </a:bodyPr>
          <a:lstStyle/>
          <a:p>
            <a:r>
              <a:rPr lang="cs-CZ" dirty="0"/>
              <a:t>„Interní“ proměny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C382C0-C0D1-4441-BA38-C3B21CA2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6" y="1417983"/>
            <a:ext cx="11436626" cy="5181600"/>
          </a:xfrm>
        </p:spPr>
        <p:txBody>
          <a:bodyPr numCol="2">
            <a:normAutofit lnSpcReduction="10000"/>
          </a:bodyPr>
          <a:lstStyle/>
          <a:p>
            <a:pPr lvl="0"/>
            <a:r>
              <a:rPr lang="cs-CZ" dirty="0" err="1"/>
              <a:t>Marketizace</a:t>
            </a:r>
            <a:endParaRPr lang="cs-CZ" dirty="0"/>
          </a:p>
          <a:p>
            <a:pPr lvl="1"/>
            <a:r>
              <a:rPr lang="cs-CZ" dirty="0"/>
              <a:t>Transformace studentských center do cenově </a:t>
            </a:r>
            <a:r>
              <a:rPr lang="cs-CZ" b="1" dirty="0"/>
              <a:t>přijatelných nákupních center</a:t>
            </a:r>
          </a:p>
          <a:p>
            <a:pPr lvl="0"/>
            <a:r>
              <a:rPr lang="cs-CZ" dirty="0"/>
              <a:t>Privatizace</a:t>
            </a:r>
          </a:p>
          <a:p>
            <a:pPr lvl="1"/>
            <a:r>
              <a:rPr lang="cs-CZ" dirty="0"/>
              <a:t>Spolupráce s průmyslem</a:t>
            </a:r>
          </a:p>
          <a:p>
            <a:pPr lvl="1"/>
            <a:r>
              <a:rPr lang="cs-CZ" dirty="0"/>
              <a:t>vytváření </a:t>
            </a:r>
            <a:r>
              <a:rPr lang="cs-CZ" b="1" dirty="0"/>
              <a:t>komerčních produktů</a:t>
            </a:r>
          </a:p>
          <a:p>
            <a:pPr lvl="1"/>
            <a:r>
              <a:rPr lang="cs-CZ" dirty="0"/>
              <a:t>Placené krátkodobé kurzy (letní školy…)</a:t>
            </a:r>
          </a:p>
          <a:p>
            <a:pPr lvl="0"/>
            <a:r>
              <a:rPr lang="cs-CZ" dirty="0"/>
              <a:t>Nové elitářství</a:t>
            </a:r>
          </a:p>
          <a:p>
            <a:pPr lvl="1"/>
            <a:r>
              <a:rPr lang="cs-CZ" dirty="0"/>
              <a:t>Principy nové ekonomie vyhovují pouze elitním univerzitám (Russell Group)</a:t>
            </a:r>
          </a:p>
          <a:p>
            <a:pPr lvl="1"/>
            <a:r>
              <a:rPr lang="cs-CZ" b="1" dirty="0"/>
              <a:t>Excellence</a:t>
            </a:r>
            <a:r>
              <a:rPr lang="cs-CZ" dirty="0"/>
              <a:t>, výjimečnost, vysoká atraktivita vs. selektivní přijímání studentů</a:t>
            </a:r>
          </a:p>
          <a:p>
            <a:pPr lvl="1"/>
            <a:r>
              <a:rPr lang="cs-CZ" dirty="0"/>
              <a:t>Vítěz bere vše</a:t>
            </a:r>
          </a:p>
          <a:p>
            <a:pPr lvl="1"/>
            <a:r>
              <a:rPr lang="cs-CZ" dirty="0"/>
              <a:t>Ochraňuje elitu a </a:t>
            </a:r>
            <a:r>
              <a:rPr lang="cs-CZ" b="1" dirty="0"/>
              <a:t>rizikům vystavuje většinu</a:t>
            </a:r>
          </a:p>
          <a:p>
            <a:r>
              <a:rPr lang="cs-CZ" dirty="0"/>
              <a:t>Konec autonomie, jak ji univerzity znaly</a:t>
            </a:r>
          </a:p>
          <a:p>
            <a:pPr lvl="1"/>
            <a:r>
              <a:rPr lang="cs-CZ" dirty="0"/>
              <a:t>Expanze </a:t>
            </a:r>
            <a:r>
              <a:rPr lang="cs-CZ" b="1" dirty="0"/>
              <a:t>manažerské třídy </a:t>
            </a:r>
            <a:r>
              <a:rPr lang="cs-CZ" dirty="0"/>
              <a:t>– disponují </a:t>
            </a:r>
            <a:r>
              <a:rPr lang="cs-CZ" b="1" dirty="0"/>
              <a:t>novou performativní metrikou</a:t>
            </a:r>
            <a:r>
              <a:rPr lang="cs-CZ" dirty="0"/>
              <a:t>, kterou můžou disciplinovat stále poddajnější akademiky, kteří byli kdysi důstojnými učenci v univerzitním společenství</a:t>
            </a:r>
          </a:p>
          <a:p>
            <a:pPr lvl="1"/>
            <a:r>
              <a:rPr lang="cs-CZ" b="1" dirty="0"/>
              <a:t>Atomizace a degradace </a:t>
            </a:r>
            <a:r>
              <a:rPr lang="cs-CZ" dirty="0"/>
              <a:t>umožňuje skutečnou </a:t>
            </a:r>
            <a:r>
              <a:rPr lang="cs-CZ" dirty="0" err="1"/>
              <a:t>marketizaci</a:t>
            </a:r>
            <a:r>
              <a:rPr lang="cs-CZ" dirty="0"/>
              <a:t> – rozbít společenství do atomů (to je vlastně relacionismus – nebo kulečníkové koule??)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520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92E1C-B9F2-4624-BAE2-AC04F171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 terciálního vzdělávání (wiki) 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FAA9DB-FCF3-4692-B507-FCCDA7ABA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295"/>
            <a:ext cx="10515600" cy="4374667"/>
          </a:xfrm>
        </p:spPr>
        <p:txBody>
          <a:bodyPr>
            <a:normAutofit/>
          </a:bodyPr>
          <a:lstStyle/>
          <a:p>
            <a:r>
              <a:rPr lang="cs-CZ" b="1" dirty="0"/>
              <a:t>Boloňský proces</a:t>
            </a:r>
            <a:r>
              <a:rPr lang="cs-CZ" dirty="0"/>
              <a:t> je dohoda 47 evropských i mimoevropských států, které chtějí zvýšit dostupnost, přitažlivost a kvalitu vysokoškolského vzdělávání a vytvořit Evropskou oblast vysokoškolského vzdělávání (</a:t>
            </a:r>
            <a:r>
              <a:rPr lang="cs-CZ" dirty="0">
                <a:hlinkClick r:id="rId2" tooltip="EHEA (stránka neexistuje)"/>
              </a:rPr>
              <a:t>EHEA</a:t>
            </a:r>
            <a:r>
              <a:rPr lang="cs-CZ" dirty="0"/>
              <a:t>). Jedním z dílčích cílů je podpořit mezinárodní mobilitu studentů a učitelů a zavést srovnatelné vysokoškolské tituly, aby se podpořilo vzájemné uznávání dosaženého vzdělání a tím i zaměstnatelnost absolventů. Boloňský proces zahájila Boloňská deklarace z </a:t>
            </a:r>
            <a:r>
              <a:rPr lang="cs-CZ" dirty="0">
                <a:hlinkClick r:id="rId3" tooltip="19. červen"/>
              </a:rPr>
              <a:t>19. června</a:t>
            </a:r>
            <a:r>
              <a:rPr lang="cs-CZ" dirty="0"/>
              <a:t> </a:t>
            </a:r>
            <a:r>
              <a:rPr lang="cs-CZ" dirty="0">
                <a:hlinkClick r:id="rId4" tooltip="1999"/>
              </a:rPr>
              <a:t>1999</a:t>
            </a:r>
            <a:r>
              <a:rPr lang="cs-CZ" dirty="0"/>
              <a:t>, Poradními členy jsou </a:t>
            </a:r>
            <a:r>
              <a:rPr lang="cs-CZ" dirty="0">
                <a:hlinkClick r:id="rId5" tooltip="UNESCO"/>
              </a:rPr>
              <a:t>UNESCO</a:t>
            </a:r>
            <a:r>
              <a:rPr lang="cs-CZ" dirty="0"/>
              <a:t>, </a:t>
            </a:r>
            <a:r>
              <a:rPr lang="cs-CZ" dirty="0">
                <a:hlinkClick r:id="rId6" tooltip="Rada Evropy"/>
              </a:rPr>
              <a:t>Rada Evropy</a:t>
            </a:r>
            <a:r>
              <a:rPr lang="cs-CZ" dirty="0"/>
              <a:t>, </a:t>
            </a:r>
            <a:r>
              <a:rPr lang="cs-CZ" dirty="0">
                <a:hlinkClick r:id="rId7" tooltip="Asociace evropských univerzit"/>
              </a:rPr>
              <a:t>Asociace evropských univerzit</a:t>
            </a:r>
            <a:r>
              <a:rPr lang="cs-CZ" dirty="0"/>
              <a:t> (EUA) a další. Boloňský proces nevznikl z iniciativy </a:t>
            </a:r>
            <a:r>
              <a:rPr lang="cs-CZ" dirty="0">
                <a:hlinkClick r:id="rId8" tooltip="Evropská unie"/>
              </a:rPr>
              <a:t>EU</a:t>
            </a:r>
            <a:r>
              <a:rPr lang="cs-CZ" dirty="0"/>
              <a:t>, do jejíž kompetence školství nepatří, a nijak na ní nezávisí.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56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A62BC-70EC-406D-9973-719AB74D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boloňského procesu: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1BE6D2-3921-4BBD-8068-7A214807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srozumitelný a srovnatelný systém vysokoškolských titulů,</a:t>
            </a:r>
          </a:p>
          <a:p>
            <a:r>
              <a:rPr lang="cs-CZ" dirty="0"/>
              <a:t>rozdělení studia do dvou (později tří) cyklů,</a:t>
            </a:r>
          </a:p>
          <a:p>
            <a:r>
              <a:rPr lang="cs-CZ" dirty="0"/>
              <a:t>zavedení jednotného systému kreditů (</a:t>
            </a:r>
            <a:r>
              <a:rPr lang="cs-CZ" dirty="0">
                <a:hlinkClick r:id="rId2" tooltip="Kredit (školství)"/>
              </a:rPr>
              <a:t>ECTS</a:t>
            </a:r>
            <a:r>
              <a:rPr lang="cs-CZ" dirty="0"/>
              <a:t>),</a:t>
            </a:r>
          </a:p>
          <a:p>
            <a:r>
              <a:rPr lang="cs-CZ" dirty="0"/>
              <a:t>podporu mobility studentů i učitelů a spolupráce vysokých škol, včetně společných studijních programů,</a:t>
            </a:r>
          </a:p>
          <a:p>
            <a:r>
              <a:rPr lang="cs-CZ" dirty="0"/>
              <a:t>spolupráce při zajišťování kvality studia.</a:t>
            </a:r>
          </a:p>
          <a:p>
            <a:r>
              <a:rPr lang="en-GB" dirty="0">
                <a:hlinkClick r:id="rId3"/>
              </a:rPr>
              <a:t>http://www.msmt.cz/vzdelavani/vysoke-skolstvi/bolonsky-proces-2</a:t>
            </a:r>
            <a:endParaRPr lang="cs-CZ" dirty="0"/>
          </a:p>
          <a:p>
            <a:r>
              <a:rPr lang="en-GB" dirty="0">
                <a:hlinkClick r:id="rId4"/>
              </a:rPr>
              <a:t>http://www.ehea.info/</a:t>
            </a: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9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E0202-ACB2-4F67-85D2-207AF51B2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0997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Nilsson, Monica, and </a:t>
            </a:r>
            <a:r>
              <a:rPr lang="en-US" sz="3200" dirty="0" err="1"/>
              <a:t>Monne</a:t>
            </a:r>
            <a:r>
              <a:rPr lang="en-US" sz="3200" dirty="0"/>
              <a:t> Wihlborg. “Higher Education as Commodity or Space for Learning: Modelling Contradictions in Educational Practices.” (2011)</a:t>
            </a:r>
            <a:endParaRPr lang="en-GB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1EFE7D-B95A-484F-8DCA-21547AF4F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121"/>
            <a:ext cx="10515600" cy="3910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„</a:t>
            </a:r>
            <a:r>
              <a:rPr lang="en-US" sz="3200" dirty="0"/>
              <a:t>For example, the goal of the ongoing Bologna Process</a:t>
            </a:r>
            <a:r>
              <a:rPr lang="cs-CZ" sz="3200" dirty="0"/>
              <a:t> </a:t>
            </a:r>
            <a:r>
              <a:rPr lang="en-US" sz="3200" dirty="0"/>
              <a:t>is to </a:t>
            </a:r>
            <a:r>
              <a:rPr lang="en-US" sz="3200" b="1" dirty="0" err="1"/>
              <a:t>standardise</a:t>
            </a:r>
            <a:r>
              <a:rPr lang="en-US" sz="3200" b="1" dirty="0"/>
              <a:t> higher education </a:t>
            </a:r>
            <a:r>
              <a:rPr lang="en-US" sz="3200" dirty="0"/>
              <a:t>in different countries, to promote mobility, while at the same time attempting to </a:t>
            </a:r>
            <a:r>
              <a:rPr lang="en-US" sz="3200" b="1" dirty="0" err="1"/>
              <a:t>individualise</a:t>
            </a:r>
            <a:r>
              <a:rPr lang="en-US" sz="3200" dirty="0"/>
              <a:t> higher education </a:t>
            </a:r>
            <a:r>
              <a:rPr lang="en-US" sz="3200" dirty="0" err="1"/>
              <a:t>programmes</a:t>
            </a:r>
            <a:r>
              <a:rPr lang="en-US" sz="3200" dirty="0"/>
              <a:t>, in order to </a:t>
            </a:r>
            <a:r>
              <a:rPr lang="en-US" sz="3200" b="1" dirty="0"/>
              <a:t>‘compete</a:t>
            </a:r>
            <a:r>
              <a:rPr lang="en-US" sz="3200" dirty="0"/>
              <a:t>’. Political developments also constitute a strong factor, tending towards a </a:t>
            </a:r>
            <a:r>
              <a:rPr lang="en-US" sz="3200" b="1" dirty="0"/>
              <a:t>reduction in state funding</a:t>
            </a:r>
            <a:r>
              <a:rPr lang="en-US" sz="3200" dirty="0"/>
              <a:t>, compelling universities to become more </a:t>
            </a:r>
            <a:r>
              <a:rPr lang="en-US" sz="3200" b="1" dirty="0"/>
              <a:t>self-sufficient</a:t>
            </a:r>
            <a:r>
              <a:rPr lang="en-US" sz="3200" dirty="0"/>
              <a:t> financially</a:t>
            </a:r>
            <a:r>
              <a:rPr lang="cs-CZ" sz="3200" dirty="0"/>
              <a:t>.“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17992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FA840-4994-43AE-B6C6-7C9068FA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3588"/>
          </a:xfrm>
        </p:spPr>
        <p:txBody>
          <a:bodyPr/>
          <a:lstStyle/>
          <a:p>
            <a:r>
              <a:rPr lang="cs-CZ" dirty="0"/>
              <a:t>Manažerské strategie hodnocení kvality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DA8207-5740-4714-8A23-F1B1FF48B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In 1998, discussions amongst the Directors-General of the Public Administration of the EU Member States in the European Public Administration Network (EUPAN) revealed that there was a need for a common European quality framework that could be used across the public sector as a tool for </a:t>
            </a:r>
            <a:r>
              <a:rPr lang="en-US" sz="2400" dirty="0" err="1"/>
              <a:t>organisational</a:t>
            </a:r>
            <a:r>
              <a:rPr lang="en-US" sz="2400" dirty="0"/>
              <a:t> self-assessment. </a:t>
            </a:r>
            <a:endParaRPr lang="cs-CZ" sz="2400" dirty="0"/>
          </a:p>
          <a:p>
            <a:r>
              <a:rPr lang="en-US" sz="2400" dirty="0"/>
              <a:t>The </a:t>
            </a:r>
            <a:r>
              <a:rPr lang="en-US" sz="2400" b="1" dirty="0"/>
              <a:t>Common Assessment Framework</a:t>
            </a:r>
            <a:r>
              <a:rPr lang="en-US" sz="2400" dirty="0"/>
              <a:t> (</a:t>
            </a:r>
            <a:r>
              <a:rPr lang="en-US" sz="2400" b="1" dirty="0"/>
              <a:t>CAF</a:t>
            </a:r>
            <a:r>
              <a:rPr lang="en-US" sz="2400" dirty="0"/>
              <a:t>) is the common European </a:t>
            </a:r>
            <a:r>
              <a:rPr lang="en-US" sz="2400" dirty="0">
                <a:hlinkClick r:id="rId2" tooltip="Quality management"/>
              </a:rPr>
              <a:t>quality management</a:t>
            </a:r>
            <a:r>
              <a:rPr lang="en-US" sz="2400" dirty="0"/>
              <a:t> instrument for the public sector. It is a free tool to assist public sector </a:t>
            </a:r>
            <a:r>
              <a:rPr lang="en-US" sz="2400" dirty="0" err="1"/>
              <a:t>organisations</a:t>
            </a:r>
            <a:r>
              <a:rPr lang="en-US" sz="2400" dirty="0"/>
              <a:t> to improve their performance.</a:t>
            </a:r>
            <a:endParaRPr lang="cs-CZ" sz="2400" dirty="0"/>
          </a:p>
          <a:p>
            <a:r>
              <a:rPr lang="en-US" sz="2400" dirty="0"/>
              <a:t>The CAF Model is derived from the </a:t>
            </a:r>
            <a:r>
              <a:rPr lang="en-US" sz="2400" dirty="0">
                <a:hlinkClick r:id="rId3" tooltip="EFQM Excellence Model"/>
              </a:rPr>
              <a:t>EFQM Excellence Model</a:t>
            </a:r>
            <a:r>
              <a:rPr lang="en-US" sz="2400" dirty="0"/>
              <a:t> and shares the same 9 criteria. </a:t>
            </a:r>
            <a:endParaRPr lang="cs-CZ" sz="2400" dirty="0"/>
          </a:p>
          <a:p>
            <a:r>
              <a:rPr lang="en-US" sz="2400" dirty="0"/>
              <a:t>The </a:t>
            </a:r>
            <a:r>
              <a:rPr lang="en-US" sz="2400" b="1" dirty="0"/>
              <a:t>EFQM excellence model</a:t>
            </a:r>
            <a:r>
              <a:rPr lang="en-US" sz="2400" dirty="0"/>
              <a:t> is a non-prescriptive business excellence </a:t>
            </a:r>
            <a:r>
              <a:rPr lang="en-US" sz="2400" dirty="0">
                <a:hlinkClick r:id="rId4" tooltip="Conceptual framework"/>
              </a:rPr>
              <a:t>framework</a:t>
            </a:r>
            <a:r>
              <a:rPr lang="en-US" sz="2400" dirty="0"/>
              <a:t> for </a:t>
            </a:r>
            <a:r>
              <a:rPr lang="en-US" sz="2400" dirty="0">
                <a:hlinkClick r:id="rId5" tooltip="Organizational theory"/>
              </a:rPr>
              <a:t>organizational</a:t>
            </a:r>
            <a:r>
              <a:rPr lang="en-US" sz="2400" dirty="0"/>
              <a:t> management, promoted by the </a:t>
            </a:r>
            <a:r>
              <a:rPr lang="en-US" sz="2400" dirty="0">
                <a:hlinkClick r:id="rId6" tooltip="European Foundation for Quality Management"/>
              </a:rPr>
              <a:t>European Foundation for Quality Management</a:t>
            </a:r>
            <a:r>
              <a:rPr lang="en-US" sz="2400" dirty="0"/>
              <a:t> (EFQM) and </a:t>
            </a:r>
            <a:r>
              <a:rPr lang="en-US" b="1" dirty="0"/>
              <a:t>designed to help organizations to become more competitive.</a:t>
            </a:r>
            <a:r>
              <a:rPr lang="en-US" sz="2400" dirty="0"/>
              <a:t> </a:t>
            </a:r>
          </a:p>
          <a:p>
            <a:r>
              <a:rPr lang="en-US" sz="2400" dirty="0"/>
              <a:t>Regardless of sector, size, structure or maturity, organizations need to establish appropriate management systems to be successful. The EFQM excellence model is a tool to help organizations do this by measuring where they are on the path to excellence, helping them understand the gaps, and promoting solutions.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57827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20059</TotalTime>
  <Words>1098</Words>
  <Application>Microsoft Office PowerPoint</Application>
  <PresentationFormat>Širokoúhlá obrazovka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Současné problémy sociologie vzdělávání</vt:lpstr>
      <vt:lpstr>Závěr z minula…</vt:lpstr>
      <vt:lpstr>Balon. 2015. „Privatizovaná univerzita: o jedné další velké transformaci“, recenzní studie k Andrew McGettigan – The Great University Gamble, 2013</vt:lpstr>
      <vt:lpstr>„Externí“ proměny</vt:lpstr>
      <vt:lpstr>„Interní“ proměny</vt:lpstr>
      <vt:lpstr>Reformy terciálního vzdělávání (wiki) </vt:lpstr>
      <vt:lpstr>Cíle boloňského procesu:</vt:lpstr>
      <vt:lpstr>Nilsson, Monica, and Monne Wihlborg. “Higher Education as Commodity or Space for Learning: Modelling Contradictions in Educational Practices.” (2011)</vt:lpstr>
      <vt:lpstr>Manažerské strategie hodnocení kvality</vt:lpstr>
      <vt:lpstr>Common Assessment Framework (CAF) - eight "principles of excellence"</vt:lpstr>
      <vt:lpstr>Příčiny krize společnosti a univerzity (Bauman, Individualizovaná společnost 1999, 2004)</vt:lpstr>
      <vt:lpstr>Bauman (Individualizovaná společnost, kap. Vzdělávání)</vt:lpstr>
      <vt:lpstr>Závěr…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problémy sociologie vzdělávání</dc:title>
  <dc:creator>Wirth</dc:creator>
  <cp:lastModifiedBy>Autor</cp:lastModifiedBy>
  <cp:revision>302</cp:revision>
  <dcterms:created xsi:type="dcterms:W3CDTF">2018-09-15T08:21:15Z</dcterms:created>
  <dcterms:modified xsi:type="dcterms:W3CDTF">2019-12-18T09:46:47Z</dcterms:modified>
</cp:coreProperties>
</file>