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9" r:id="rId3"/>
    <p:sldId id="265" r:id="rId4"/>
    <p:sldId id="266" r:id="rId5"/>
    <p:sldId id="267" r:id="rId6"/>
    <p:sldId id="260" r:id="rId7"/>
    <p:sldId id="277" r:id="rId8"/>
    <p:sldId id="262" r:id="rId9"/>
    <p:sldId id="296" r:id="rId10"/>
    <p:sldId id="278" r:id="rId11"/>
    <p:sldId id="270" r:id="rId12"/>
    <p:sldId id="280" r:id="rId13"/>
    <p:sldId id="282" r:id="rId14"/>
    <p:sldId id="269" r:id="rId15"/>
    <p:sldId id="268" r:id="rId16"/>
    <p:sldId id="283" r:id="rId17"/>
    <p:sldId id="286" r:id="rId18"/>
    <p:sldId id="288" r:id="rId19"/>
    <p:sldId id="284" r:id="rId20"/>
    <p:sldId id="285" r:id="rId21"/>
    <p:sldId id="289" r:id="rId22"/>
    <p:sldId id="290" r:id="rId23"/>
    <p:sldId id="291" r:id="rId24"/>
    <p:sldId id="292" r:id="rId25"/>
    <p:sldId id="293" r:id="rId26"/>
    <p:sldId id="276" r:id="rId27"/>
    <p:sldId id="271" r:id="rId28"/>
    <p:sldId id="273" r:id="rId29"/>
    <p:sldId id="274" r:id="rId30"/>
    <p:sldId id="295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F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7F835-D846-4CEA-9E47-B7F4215E9217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9EB322-E945-429D-9965-67C2D368F206}">
      <dgm:prSet custT="1"/>
      <dgm:spPr/>
      <dgm:t>
        <a:bodyPr/>
        <a:lstStyle/>
        <a:p>
          <a:pPr rtl="0"/>
          <a:r>
            <a:rPr lang="cs-CZ" sz="1400" b="1" dirty="0"/>
            <a:t>Poradenství</a:t>
          </a:r>
        </a:p>
      </dgm:t>
    </dgm:pt>
    <dgm:pt modelId="{B8D8C7F5-8E3C-4562-98DC-03C514A2B59D}" type="parTrans" cxnId="{0A83B921-0D7C-4E0E-8F74-0A7F226DFD69}">
      <dgm:prSet/>
      <dgm:spPr/>
      <dgm:t>
        <a:bodyPr/>
        <a:lstStyle/>
        <a:p>
          <a:endParaRPr lang="cs-CZ" sz="1400"/>
        </a:p>
      </dgm:t>
    </dgm:pt>
    <dgm:pt modelId="{1E817A65-6814-4E3B-9783-8BD00F3DB235}" type="sibTrans" cxnId="{0A83B921-0D7C-4E0E-8F74-0A7F226DFD69}">
      <dgm:prSet/>
      <dgm:spPr/>
      <dgm:t>
        <a:bodyPr/>
        <a:lstStyle/>
        <a:p>
          <a:endParaRPr lang="cs-CZ" sz="1400"/>
        </a:p>
      </dgm:t>
    </dgm:pt>
    <dgm:pt modelId="{2B6A9078-07E1-4FB3-901B-D8270BB40566}">
      <dgm:prSet custT="1"/>
      <dgm:spPr/>
      <dgm:t>
        <a:bodyPr/>
        <a:lstStyle/>
        <a:p>
          <a:pPr rtl="0"/>
          <a:r>
            <a:rPr lang="cs-CZ" sz="1400" b="1" dirty="0"/>
            <a:t>Terapie</a:t>
          </a:r>
        </a:p>
      </dgm:t>
    </dgm:pt>
    <dgm:pt modelId="{DBDBC699-25AF-4304-B084-EAAAAB240610}" type="parTrans" cxnId="{90F67E1B-3E21-4FA8-8149-53E2AAC69A10}">
      <dgm:prSet/>
      <dgm:spPr/>
      <dgm:t>
        <a:bodyPr/>
        <a:lstStyle/>
        <a:p>
          <a:endParaRPr lang="cs-CZ" sz="1400"/>
        </a:p>
      </dgm:t>
    </dgm:pt>
    <dgm:pt modelId="{E9D39B47-65CF-4376-AC16-E30C3F4E27A9}" type="sibTrans" cxnId="{90F67E1B-3E21-4FA8-8149-53E2AAC69A10}">
      <dgm:prSet/>
      <dgm:spPr/>
      <dgm:t>
        <a:bodyPr/>
        <a:lstStyle/>
        <a:p>
          <a:endParaRPr lang="cs-CZ" sz="1400"/>
        </a:p>
      </dgm:t>
    </dgm:pt>
    <dgm:pt modelId="{2735F44E-849E-4448-9F95-BB1E828322B4}">
      <dgm:prSet custT="1"/>
      <dgm:spPr/>
      <dgm:t>
        <a:bodyPr/>
        <a:lstStyle/>
        <a:p>
          <a:pPr rtl="0"/>
          <a:r>
            <a:rPr lang="cs-CZ" sz="1400" b="1" dirty="0"/>
            <a:t>Podpora  při zaměstnávání</a:t>
          </a:r>
        </a:p>
      </dgm:t>
    </dgm:pt>
    <dgm:pt modelId="{3FA969B8-B30A-4728-9F72-94CBC9A619E0}" type="parTrans" cxnId="{238DDE48-ED7A-4DF5-92AC-9977342C4ECB}">
      <dgm:prSet/>
      <dgm:spPr/>
      <dgm:t>
        <a:bodyPr/>
        <a:lstStyle/>
        <a:p>
          <a:endParaRPr lang="cs-CZ" sz="1400"/>
        </a:p>
      </dgm:t>
    </dgm:pt>
    <dgm:pt modelId="{DEA78D47-165B-496F-867C-0C7998A479E8}" type="sibTrans" cxnId="{238DDE48-ED7A-4DF5-92AC-9977342C4ECB}">
      <dgm:prSet/>
      <dgm:spPr/>
      <dgm:t>
        <a:bodyPr/>
        <a:lstStyle/>
        <a:p>
          <a:endParaRPr lang="cs-CZ" sz="1400"/>
        </a:p>
      </dgm:t>
    </dgm:pt>
    <dgm:pt modelId="{E654E574-7F0C-4894-8D18-55D002AB2115}">
      <dgm:prSet custT="1"/>
      <dgm:spPr/>
      <dgm:t>
        <a:bodyPr/>
        <a:lstStyle/>
        <a:p>
          <a:pPr rtl="0"/>
          <a:r>
            <a:rPr lang="cs-CZ" sz="1400" b="1" dirty="0"/>
            <a:t>Podpora při socializaci</a:t>
          </a:r>
        </a:p>
      </dgm:t>
    </dgm:pt>
    <dgm:pt modelId="{758514E8-FB08-4421-9E0F-80C6842AE338}" type="parTrans" cxnId="{947C984C-D055-4D0F-BF6E-250DF30319D6}">
      <dgm:prSet/>
      <dgm:spPr/>
      <dgm:t>
        <a:bodyPr/>
        <a:lstStyle/>
        <a:p>
          <a:endParaRPr lang="cs-CZ" sz="1400"/>
        </a:p>
      </dgm:t>
    </dgm:pt>
    <dgm:pt modelId="{296BA6C4-5894-4526-98D4-156DFC329AA8}" type="sibTrans" cxnId="{947C984C-D055-4D0F-BF6E-250DF30319D6}">
      <dgm:prSet/>
      <dgm:spPr/>
      <dgm:t>
        <a:bodyPr/>
        <a:lstStyle/>
        <a:p>
          <a:endParaRPr lang="cs-CZ" sz="1400"/>
        </a:p>
      </dgm:t>
    </dgm:pt>
    <dgm:pt modelId="{5FEC89ED-A1C9-4D24-8184-92C5FC2ACDC1}">
      <dgm:prSet custT="1"/>
      <dgm:spPr/>
      <dgm:t>
        <a:bodyPr/>
        <a:lstStyle/>
        <a:p>
          <a:pPr rtl="0"/>
          <a:r>
            <a:rPr lang="cs-CZ" sz="1400" b="1" dirty="0"/>
            <a:t>Výchova</a:t>
          </a:r>
        </a:p>
      </dgm:t>
    </dgm:pt>
    <dgm:pt modelId="{70CB5880-9793-4426-BC19-B6166CF36386}" type="parTrans" cxnId="{B2062CC0-5769-4716-B2B3-57C6AEF53A80}">
      <dgm:prSet/>
      <dgm:spPr/>
      <dgm:t>
        <a:bodyPr/>
        <a:lstStyle/>
        <a:p>
          <a:endParaRPr lang="cs-CZ" sz="1400"/>
        </a:p>
      </dgm:t>
    </dgm:pt>
    <dgm:pt modelId="{50AD8B0A-F2FD-4E9C-A5D1-9D9A5AEAA2EB}" type="sibTrans" cxnId="{B2062CC0-5769-4716-B2B3-57C6AEF53A80}">
      <dgm:prSet/>
      <dgm:spPr/>
      <dgm:t>
        <a:bodyPr/>
        <a:lstStyle/>
        <a:p>
          <a:endParaRPr lang="cs-CZ" sz="1400"/>
        </a:p>
      </dgm:t>
    </dgm:pt>
    <dgm:pt modelId="{6D25DDB3-1B29-4FFF-8564-8EB770709D50}">
      <dgm:prSet custT="1"/>
      <dgm:spPr/>
      <dgm:t>
        <a:bodyPr/>
        <a:lstStyle/>
        <a:p>
          <a:pPr rtl="0"/>
          <a:r>
            <a:rPr lang="cs-CZ" sz="1400" b="1" dirty="0"/>
            <a:t>Vzdělávání</a:t>
          </a:r>
        </a:p>
      </dgm:t>
    </dgm:pt>
    <dgm:pt modelId="{46800211-BB83-4AD0-8F8E-5DDC0667DD42}" type="parTrans" cxnId="{93C3587F-45E9-4AD5-9D9D-8D51476AA677}">
      <dgm:prSet/>
      <dgm:spPr/>
      <dgm:t>
        <a:bodyPr/>
        <a:lstStyle/>
        <a:p>
          <a:endParaRPr lang="cs-CZ" sz="1400"/>
        </a:p>
      </dgm:t>
    </dgm:pt>
    <dgm:pt modelId="{A1783996-558D-442B-AB32-83124DBEECDA}" type="sibTrans" cxnId="{93C3587F-45E9-4AD5-9D9D-8D51476AA677}">
      <dgm:prSet/>
      <dgm:spPr/>
      <dgm:t>
        <a:bodyPr/>
        <a:lstStyle/>
        <a:p>
          <a:endParaRPr lang="cs-CZ" sz="1400"/>
        </a:p>
      </dgm:t>
    </dgm:pt>
    <dgm:pt modelId="{498F9362-DAC8-49A6-85E7-DE767D5D07D1}" type="pres">
      <dgm:prSet presAssocID="{9967F835-D846-4CEA-9E47-B7F4215E9217}" presName="compositeShape" presStyleCnt="0">
        <dgm:presLayoutVars>
          <dgm:chMax val="7"/>
          <dgm:dir/>
          <dgm:resizeHandles val="exact"/>
        </dgm:presLayoutVars>
      </dgm:prSet>
      <dgm:spPr/>
    </dgm:pt>
    <dgm:pt modelId="{DA290502-7C1E-43B9-85F2-867AC1B876AF}" type="pres">
      <dgm:prSet presAssocID="{569EB322-E945-429D-9965-67C2D368F206}" presName="circ1" presStyleLbl="vennNode1" presStyleIdx="0" presStyleCnt="6"/>
      <dgm:spPr>
        <a:solidFill>
          <a:srgbClr val="82F52B">
            <a:alpha val="50000"/>
          </a:srgbClr>
        </a:solidFill>
      </dgm:spPr>
    </dgm:pt>
    <dgm:pt modelId="{34B82176-7D81-4501-9173-E05C80224AAA}" type="pres">
      <dgm:prSet presAssocID="{569EB322-E945-429D-9965-67C2D368F206}" presName="circ1Tx" presStyleLbl="revTx" presStyleIdx="0" presStyleCnt="0" custLinFactNeighborX="-1490">
        <dgm:presLayoutVars>
          <dgm:chMax val="0"/>
          <dgm:chPref val="0"/>
          <dgm:bulletEnabled val="1"/>
        </dgm:presLayoutVars>
      </dgm:prSet>
      <dgm:spPr/>
    </dgm:pt>
    <dgm:pt modelId="{7EBAA406-8026-49A6-B1E8-EBA1219A9A98}" type="pres">
      <dgm:prSet presAssocID="{2B6A9078-07E1-4FB3-901B-D8270BB40566}" presName="circ2" presStyleLbl="vennNode1" presStyleIdx="1" presStyleCnt="6"/>
      <dgm:spPr>
        <a:solidFill>
          <a:srgbClr val="82F52B">
            <a:alpha val="50000"/>
          </a:srgbClr>
        </a:solidFill>
      </dgm:spPr>
    </dgm:pt>
    <dgm:pt modelId="{B6FF1036-2391-47E3-9C84-2BA837E41FD0}" type="pres">
      <dgm:prSet presAssocID="{2B6A9078-07E1-4FB3-901B-D8270BB405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50523DC-ACE6-4C6A-AE17-CE03B947B5DD}" type="pres">
      <dgm:prSet presAssocID="{2735F44E-849E-4448-9F95-BB1E828322B4}" presName="circ3" presStyleLbl="vennNode1" presStyleIdx="2" presStyleCnt="6"/>
      <dgm:spPr>
        <a:solidFill>
          <a:srgbClr val="82F52B">
            <a:alpha val="50000"/>
          </a:srgbClr>
        </a:solidFill>
      </dgm:spPr>
    </dgm:pt>
    <dgm:pt modelId="{E85AD7EE-8D0C-43CF-8BE2-285CEB4DBCC2}" type="pres">
      <dgm:prSet presAssocID="{2735F44E-849E-4448-9F95-BB1E828322B4}" presName="circ3Tx" presStyleLbl="revTx" presStyleIdx="0" presStyleCnt="0" custScaleX="129408">
        <dgm:presLayoutVars>
          <dgm:chMax val="0"/>
          <dgm:chPref val="0"/>
          <dgm:bulletEnabled val="1"/>
        </dgm:presLayoutVars>
      </dgm:prSet>
      <dgm:spPr/>
    </dgm:pt>
    <dgm:pt modelId="{747A94C3-0BAA-443C-9A2B-57D488D83113}" type="pres">
      <dgm:prSet presAssocID="{E654E574-7F0C-4894-8D18-55D002AB2115}" presName="circ4" presStyleLbl="vennNode1" presStyleIdx="3" presStyleCnt="6"/>
      <dgm:spPr>
        <a:solidFill>
          <a:srgbClr val="82F52B">
            <a:alpha val="50000"/>
          </a:srgbClr>
        </a:solidFill>
      </dgm:spPr>
    </dgm:pt>
    <dgm:pt modelId="{D2E6835C-813F-4EC5-88FB-6BF8A69E3BCC}" type="pres">
      <dgm:prSet presAssocID="{E654E574-7F0C-4894-8D18-55D002AB211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6122512-84F5-49C7-9850-35DD5233FF43}" type="pres">
      <dgm:prSet presAssocID="{5FEC89ED-A1C9-4D24-8184-92C5FC2ACDC1}" presName="circ5" presStyleLbl="vennNode1" presStyleIdx="4" presStyleCnt="6"/>
      <dgm:spPr>
        <a:solidFill>
          <a:srgbClr val="82F52B">
            <a:alpha val="50000"/>
          </a:srgbClr>
        </a:solidFill>
      </dgm:spPr>
    </dgm:pt>
    <dgm:pt modelId="{45ECD125-E3AD-450E-B60D-1E888135F5CF}" type="pres">
      <dgm:prSet presAssocID="{5FEC89ED-A1C9-4D24-8184-92C5FC2ACDC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91EFC9-14CD-49D8-B2D4-4FEBF707769F}" type="pres">
      <dgm:prSet presAssocID="{6D25DDB3-1B29-4FFF-8564-8EB770709D50}" presName="circ6" presStyleLbl="vennNode1" presStyleIdx="5" presStyleCnt="6"/>
      <dgm:spPr>
        <a:solidFill>
          <a:srgbClr val="82F52B">
            <a:alpha val="50000"/>
          </a:srgbClr>
        </a:solidFill>
      </dgm:spPr>
    </dgm:pt>
    <dgm:pt modelId="{0D627105-B554-4B4D-B731-6A4126465076}" type="pres">
      <dgm:prSet presAssocID="{6D25DDB3-1B29-4FFF-8564-8EB770709D5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6035300-31CA-4A67-A4CA-19C3A8CFA825}" type="presOf" srcId="{569EB322-E945-429D-9965-67C2D368F206}" destId="{34B82176-7D81-4501-9173-E05C80224AAA}" srcOrd="0" destOrd="0" presId="urn:microsoft.com/office/officeart/2005/8/layout/venn1"/>
    <dgm:cxn modelId="{69733A0D-3701-44BB-B2D3-94C69E9F1182}" type="presOf" srcId="{2B6A9078-07E1-4FB3-901B-D8270BB40566}" destId="{B6FF1036-2391-47E3-9C84-2BA837E41FD0}" srcOrd="0" destOrd="0" presId="urn:microsoft.com/office/officeart/2005/8/layout/venn1"/>
    <dgm:cxn modelId="{90F67E1B-3E21-4FA8-8149-53E2AAC69A10}" srcId="{9967F835-D846-4CEA-9E47-B7F4215E9217}" destId="{2B6A9078-07E1-4FB3-901B-D8270BB40566}" srcOrd="1" destOrd="0" parTransId="{DBDBC699-25AF-4304-B084-EAAAAB240610}" sibTransId="{E9D39B47-65CF-4376-AC16-E30C3F4E27A9}"/>
    <dgm:cxn modelId="{0A83B921-0D7C-4E0E-8F74-0A7F226DFD69}" srcId="{9967F835-D846-4CEA-9E47-B7F4215E9217}" destId="{569EB322-E945-429D-9965-67C2D368F206}" srcOrd="0" destOrd="0" parTransId="{B8D8C7F5-8E3C-4562-98DC-03C514A2B59D}" sibTransId="{1E817A65-6814-4E3B-9783-8BD00F3DB235}"/>
    <dgm:cxn modelId="{8DDEF05D-2074-4BA0-A15F-2812234F9F04}" type="presOf" srcId="{9967F835-D846-4CEA-9E47-B7F4215E9217}" destId="{498F9362-DAC8-49A6-85E7-DE767D5D07D1}" srcOrd="0" destOrd="0" presId="urn:microsoft.com/office/officeart/2005/8/layout/venn1"/>
    <dgm:cxn modelId="{238DDE48-ED7A-4DF5-92AC-9977342C4ECB}" srcId="{9967F835-D846-4CEA-9E47-B7F4215E9217}" destId="{2735F44E-849E-4448-9F95-BB1E828322B4}" srcOrd="2" destOrd="0" parTransId="{3FA969B8-B30A-4728-9F72-94CBC9A619E0}" sibTransId="{DEA78D47-165B-496F-867C-0C7998A479E8}"/>
    <dgm:cxn modelId="{947C984C-D055-4D0F-BF6E-250DF30319D6}" srcId="{9967F835-D846-4CEA-9E47-B7F4215E9217}" destId="{E654E574-7F0C-4894-8D18-55D002AB2115}" srcOrd="3" destOrd="0" parTransId="{758514E8-FB08-4421-9E0F-80C6842AE338}" sibTransId="{296BA6C4-5894-4526-98D4-156DFC329AA8}"/>
    <dgm:cxn modelId="{5616AC53-0133-443D-A695-9A1951D62452}" type="presOf" srcId="{2735F44E-849E-4448-9F95-BB1E828322B4}" destId="{E85AD7EE-8D0C-43CF-8BE2-285CEB4DBCC2}" srcOrd="0" destOrd="0" presId="urn:microsoft.com/office/officeart/2005/8/layout/venn1"/>
    <dgm:cxn modelId="{DDAFE679-65DF-40CF-A2C6-CEEC1071F49B}" type="presOf" srcId="{6D25DDB3-1B29-4FFF-8564-8EB770709D50}" destId="{0D627105-B554-4B4D-B731-6A4126465076}" srcOrd="0" destOrd="0" presId="urn:microsoft.com/office/officeart/2005/8/layout/venn1"/>
    <dgm:cxn modelId="{F69E947A-D1E7-4315-B4C4-BDC3D4D79021}" type="presOf" srcId="{5FEC89ED-A1C9-4D24-8184-92C5FC2ACDC1}" destId="{45ECD125-E3AD-450E-B60D-1E888135F5CF}" srcOrd="0" destOrd="0" presId="urn:microsoft.com/office/officeart/2005/8/layout/venn1"/>
    <dgm:cxn modelId="{93C3587F-45E9-4AD5-9D9D-8D51476AA677}" srcId="{9967F835-D846-4CEA-9E47-B7F4215E9217}" destId="{6D25DDB3-1B29-4FFF-8564-8EB770709D50}" srcOrd="5" destOrd="0" parTransId="{46800211-BB83-4AD0-8F8E-5DDC0667DD42}" sibTransId="{A1783996-558D-442B-AB32-83124DBEECDA}"/>
    <dgm:cxn modelId="{F9C1CD7F-3313-46AA-9F6E-2455A366DFC2}" type="presOf" srcId="{E654E574-7F0C-4894-8D18-55D002AB2115}" destId="{D2E6835C-813F-4EC5-88FB-6BF8A69E3BCC}" srcOrd="0" destOrd="0" presId="urn:microsoft.com/office/officeart/2005/8/layout/venn1"/>
    <dgm:cxn modelId="{B2062CC0-5769-4716-B2B3-57C6AEF53A80}" srcId="{9967F835-D846-4CEA-9E47-B7F4215E9217}" destId="{5FEC89ED-A1C9-4D24-8184-92C5FC2ACDC1}" srcOrd="4" destOrd="0" parTransId="{70CB5880-9793-4426-BC19-B6166CF36386}" sibTransId="{50AD8B0A-F2FD-4E9C-A5D1-9D9A5AEAA2EB}"/>
    <dgm:cxn modelId="{10BE8454-DBDE-47E0-8C15-C1689D3276FD}" type="presParOf" srcId="{498F9362-DAC8-49A6-85E7-DE767D5D07D1}" destId="{DA290502-7C1E-43B9-85F2-867AC1B876AF}" srcOrd="0" destOrd="0" presId="urn:microsoft.com/office/officeart/2005/8/layout/venn1"/>
    <dgm:cxn modelId="{502FA4FC-D95E-4DE6-A58A-241D297EF5D3}" type="presParOf" srcId="{498F9362-DAC8-49A6-85E7-DE767D5D07D1}" destId="{34B82176-7D81-4501-9173-E05C80224AAA}" srcOrd="1" destOrd="0" presId="urn:microsoft.com/office/officeart/2005/8/layout/venn1"/>
    <dgm:cxn modelId="{EB950A02-0E50-46F3-A99C-DF783298C87E}" type="presParOf" srcId="{498F9362-DAC8-49A6-85E7-DE767D5D07D1}" destId="{7EBAA406-8026-49A6-B1E8-EBA1219A9A98}" srcOrd="2" destOrd="0" presId="urn:microsoft.com/office/officeart/2005/8/layout/venn1"/>
    <dgm:cxn modelId="{811874E1-DCDE-4D03-A955-E048BD56CF37}" type="presParOf" srcId="{498F9362-DAC8-49A6-85E7-DE767D5D07D1}" destId="{B6FF1036-2391-47E3-9C84-2BA837E41FD0}" srcOrd="3" destOrd="0" presId="urn:microsoft.com/office/officeart/2005/8/layout/venn1"/>
    <dgm:cxn modelId="{5B6C2DFA-C774-403D-8130-F9F133C92DE3}" type="presParOf" srcId="{498F9362-DAC8-49A6-85E7-DE767D5D07D1}" destId="{150523DC-ACE6-4C6A-AE17-CE03B947B5DD}" srcOrd="4" destOrd="0" presId="urn:microsoft.com/office/officeart/2005/8/layout/venn1"/>
    <dgm:cxn modelId="{F0203EE8-ECA1-4621-A534-9A628A201D10}" type="presParOf" srcId="{498F9362-DAC8-49A6-85E7-DE767D5D07D1}" destId="{E85AD7EE-8D0C-43CF-8BE2-285CEB4DBCC2}" srcOrd="5" destOrd="0" presId="urn:microsoft.com/office/officeart/2005/8/layout/venn1"/>
    <dgm:cxn modelId="{545D4BAD-DECF-4708-B50D-F4FC1ECDA580}" type="presParOf" srcId="{498F9362-DAC8-49A6-85E7-DE767D5D07D1}" destId="{747A94C3-0BAA-443C-9A2B-57D488D83113}" srcOrd="6" destOrd="0" presId="urn:microsoft.com/office/officeart/2005/8/layout/venn1"/>
    <dgm:cxn modelId="{FBBDFCEF-F893-4C58-8769-BCA6D8C7A434}" type="presParOf" srcId="{498F9362-DAC8-49A6-85E7-DE767D5D07D1}" destId="{D2E6835C-813F-4EC5-88FB-6BF8A69E3BCC}" srcOrd="7" destOrd="0" presId="urn:microsoft.com/office/officeart/2005/8/layout/venn1"/>
    <dgm:cxn modelId="{565DC40C-4AA9-45A8-822D-B0D6474EC35A}" type="presParOf" srcId="{498F9362-DAC8-49A6-85E7-DE767D5D07D1}" destId="{B6122512-84F5-49C7-9850-35DD5233FF43}" srcOrd="8" destOrd="0" presId="urn:microsoft.com/office/officeart/2005/8/layout/venn1"/>
    <dgm:cxn modelId="{EA927C02-076D-4C38-9DE8-100FFC8D1DC6}" type="presParOf" srcId="{498F9362-DAC8-49A6-85E7-DE767D5D07D1}" destId="{45ECD125-E3AD-450E-B60D-1E888135F5CF}" srcOrd="9" destOrd="0" presId="urn:microsoft.com/office/officeart/2005/8/layout/venn1"/>
    <dgm:cxn modelId="{964EBD47-E856-405D-A272-CEFFDB758157}" type="presParOf" srcId="{498F9362-DAC8-49A6-85E7-DE767D5D07D1}" destId="{A191EFC9-14CD-49D8-B2D4-4FEBF707769F}" srcOrd="10" destOrd="0" presId="urn:microsoft.com/office/officeart/2005/8/layout/venn1"/>
    <dgm:cxn modelId="{2252716B-AE26-4140-97F3-DB64AF0E6DDB}" type="presParOf" srcId="{498F9362-DAC8-49A6-85E7-DE767D5D07D1}" destId="{0D627105-B554-4B4D-B731-6A4126465076}" srcOrd="11" destOrd="0" presId="urn:microsoft.com/office/officeart/2005/8/layout/venn1"/>
  </dgm:cxnLst>
  <dgm:bg/>
  <dgm:whole>
    <a:ln>
      <a:solidFill>
        <a:srgbClr val="82F52B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90502-7C1E-43B9-85F2-867AC1B876AF}">
      <dsp:nvSpPr>
        <dsp:cNvPr id="0" name=""/>
        <dsp:cNvSpPr/>
      </dsp:nvSpPr>
      <dsp:spPr>
        <a:xfrm>
          <a:off x="2970974" y="845388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34B82176-7D81-4501-9173-E05C80224AAA}">
      <dsp:nvSpPr>
        <dsp:cNvPr id="0" name=""/>
        <dsp:cNvSpPr/>
      </dsp:nvSpPr>
      <dsp:spPr>
        <a:xfrm>
          <a:off x="2808309" y="0"/>
          <a:ext cx="1415713" cy="77120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Poradenství</a:t>
          </a:r>
        </a:p>
      </dsp:txBody>
      <dsp:txXfrm>
        <a:off x="2808309" y="0"/>
        <a:ext cx="1415713" cy="771205"/>
      </dsp:txXfrm>
    </dsp:sp>
    <dsp:sp modelId="{7EBAA406-8026-49A6-B1E8-EBA1219A9A98}">
      <dsp:nvSpPr>
        <dsp:cNvPr id="0" name=""/>
        <dsp:cNvSpPr/>
      </dsp:nvSpPr>
      <dsp:spPr>
        <a:xfrm>
          <a:off x="3338588" y="1057653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6FF1036-2391-47E3-9C84-2BA837E41FD0}">
      <dsp:nvSpPr>
        <dsp:cNvPr id="0" name=""/>
        <dsp:cNvSpPr/>
      </dsp:nvSpPr>
      <dsp:spPr>
        <a:xfrm>
          <a:off x="4555157" y="734481"/>
          <a:ext cx="1341624" cy="8446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Terapie</a:t>
          </a:r>
        </a:p>
      </dsp:txBody>
      <dsp:txXfrm>
        <a:off x="4555157" y="734481"/>
        <a:ext cx="1341624" cy="844653"/>
      </dsp:txXfrm>
    </dsp:sp>
    <dsp:sp modelId="{150523DC-ACE6-4C6A-AE17-CE03B947B5DD}">
      <dsp:nvSpPr>
        <dsp:cNvPr id="0" name=""/>
        <dsp:cNvSpPr/>
      </dsp:nvSpPr>
      <dsp:spPr>
        <a:xfrm>
          <a:off x="3338588" y="1482183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E85AD7EE-8D0C-43CF-8BE2-285CEB4DBCC2}">
      <dsp:nvSpPr>
        <dsp:cNvPr id="0" name=""/>
        <dsp:cNvSpPr/>
      </dsp:nvSpPr>
      <dsp:spPr>
        <a:xfrm>
          <a:off x="4357885" y="1994117"/>
          <a:ext cx="1736169" cy="9438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Podpora  při zaměstnávání</a:t>
          </a:r>
        </a:p>
      </dsp:txBody>
      <dsp:txXfrm>
        <a:off x="4357885" y="1994117"/>
        <a:ext cx="1736169" cy="943808"/>
      </dsp:txXfrm>
    </dsp:sp>
    <dsp:sp modelId="{747A94C3-0BAA-443C-9A2B-57D488D83113}">
      <dsp:nvSpPr>
        <dsp:cNvPr id="0" name=""/>
        <dsp:cNvSpPr/>
      </dsp:nvSpPr>
      <dsp:spPr>
        <a:xfrm>
          <a:off x="2970974" y="1694816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2E6835C-813F-4EC5-88FB-6BF8A69E3BCC}">
      <dsp:nvSpPr>
        <dsp:cNvPr id="0" name=""/>
        <dsp:cNvSpPr/>
      </dsp:nvSpPr>
      <dsp:spPr>
        <a:xfrm>
          <a:off x="2829403" y="2901202"/>
          <a:ext cx="1415713" cy="77120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Podpora při socializaci</a:t>
          </a:r>
        </a:p>
      </dsp:txBody>
      <dsp:txXfrm>
        <a:off x="2829403" y="2901202"/>
        <a:ext cx="1415713" cy="771205"/>
      </dsp:txXfrm>
    </dsp:sp>
    <dsp:sp modelId="{B6122512-84F5-49C7-9850-35DD5233FF43}">
      <dsp:nvSpPr>
        <dsp:cNvPr id="0" name=""/>
        <dsp:cNvSpPr/>
      </dsp:nvSpPr>
      <dsp:spPr>
        <a:xfrm>
          <a:off x="2603360" y="1482183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45ECD125-E3AD-450E-B60D-1E888135F5CF}">
      <dsp:nvSpPr>
        <dsp:cNvPr id="0" name=""/>
        <dsp:cNvSpPr/>
      </dsp:nvSpPr>
      <dsp:spPr>
        <a:xfrm>
          <a:off x="1177737" y="1994117"/>
          <a:ext cx="1341624" cy="9438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Výchova</a:t>
          </a:r>
        </a:p>
      </dsp:txBody>
      <dsp:txXfrm>
        <a:off x="1177737" y="1994117"/>
        <a:ext cx="1341624" cy="943808"/>
      </dsp:txXfrm>
    </dsp:sp>
    <dsp:sp modelId="{A191EFC9-14CD-49D8-B2D4-4FEBF707769F}">
      <dsp:nvSpPr>
        <dsp:cNvPr id="0" name=""/>
        <dsp:cNvSpPr/>
      </dsp:nvSpPr>
      <dsp:spPr>
        <a:xfrm>
          <a:off x="2603360" y="1057653"/>
          <a:ext cx="1132570" cy="1132570"/>
        </a:xfrm>
        <a:prstGeom prst="ellipse">
          <a:avLst/>
        </a:prstGeom>
        <a:solidFill>
          <a:srgbClr val="82F52B">
            <a:alpha val="50000"/>
          </a:srgbClr>
        </a:solidFill>
        <a:ln>
          <a:noFill/>
        </a:ln>
        <a:effectLst>
          <a:outerShdw blurRad="88900" dist="2794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0D627105-B554-4B4D-B731-6A4126465076}">
      <dsp:nvSpPr>
        <dsp:cNvPr id="0" name=""/>
        <dsp:cNvSpPr/>
      </dsp:nvSpPr>
      <dsp:spPr>
        <a:xfrm>
          <a:off x="1177737" y="734481"/>
          <a:ext cx="1341624" cy="9438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Vzdělávání</a:t>
          </a:r>
        </a:p>
      </dsp:txBody>
      <dsp:txXfrm>
        <a:off x="1177737" y="734481"/>
        <a:ext cx="1341624" cy="943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22AC4-DFC7-406A-9AB6-D66033F4CB55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37130-EBEF-493C-87E3-B13FB95F9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86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CBD98-D52B-48BF-96F2-46CF281B1447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6E4EC-952A-4EC2-9508-7773DCB16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0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4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340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51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614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456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122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334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32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76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6675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57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036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817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8578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4671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9268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132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72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5685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274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148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7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896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727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587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098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71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6E4EC-952A-4EC2-9508-7773DCB161B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89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2E99F-D1B5-4568-85B3-59A379B1C3D6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6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2599-7D07-4330-B7E0-90DB0FD5B34D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3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25A58E10-6F50-4976-85BC-CDC82C1A2C60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22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5331-D190-42F4-9B5A-C354847085E2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52594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995331-D190-42F4-9B5A-C354847085E2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5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3888-E7E5-4675-BFE6-A00060BC3F93}" type="datetime1">
              <a:rPr lang="cs-CZ" smtClean="0"/>
              <a:t>13.02.2022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7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BB40-3145-427E-A43D-917B1037E7E5}" type="datetime1">
              <a:rPr lang="cs-CZ" smtClean="0"/>
              <a:t>13.02.2022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53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5331-D190-42F4-9B5A-C354847085E2}" type="datetime1">
              <a:rPr lang="cs-CZ" smtClean="0"/>
              <a:t>13.02.2022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81365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A7E0-070B-41C6-ABAB-3C93A3659824}" type="datetime1">
              <a:rPr lang="cs-CZ" smtClean="0"/>
              <a:t>13.02.2022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29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2911-8429-4BB9-BC18-1E3308533426}" type="datetime1">
              <a:rPr lang="cs-CZ" smtClean="0"/>
              <a:t>13.02.2022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87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550B-1B2D-440D-A8F0-9FA281740D75}" type="datetime1">
              <a:rPr lang="cs-CZ" smtClean="0"/>
              <a:t>13.02.2022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Ochrana obyvatelstva I.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41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0995331-D190-42F4-9B5A-C354847085E2}" type="datetime1">
              <a:rPr lang="cs-CZ" smtClean="0"/>
              <a:t>13.02.2022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cs-CZ"/>
              <a:t>Ochrana obyvatelstva I.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A0890C4-8FFE-4504-B544-25AAD9F2E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905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vlova.ilona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XvEBFVVNMw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S73xdG2GB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apa.cz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2887685"/>
            <a:ext cx="8822826" cy="325291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Základy somatopedie  </a:t>
            </a:r>
            <a:br>
              <a:rPr lang="cs-CZ" sz="4000" dirty="0"/>
            </a:br>
            <a:r>
              <a:rPr lang="cs-CZ" sz="4000" dirty="0"/>
              <a:t>a inkluzivní pedagogiky</a:t>
            </a:r>
            <a:br>
              <a:rPr lang="cs-CZ" dirty="0"/>
            </a:br>
            <a:r>
              <a:rPr lang="cs-CZ" dirty="0"/>
              <a:t>APTV  Bc. 2 roč.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27584" y="3970315"/>
            <a:ext cx="7848872" cy="2699045"/>
          </a:xfrm>
        </p:spPr>
        <p:txBody>
          <a:bodyPr>
            <a:normAutofit/>
          </a:bodyPr>
          <a:lstStyle/>
          <a:p>
            <a:r>
              <a:rPr lang="cs-CZ" sz="2800" i="1" dirty="0"/>
              <a:t>Ilona  Pavlová</a:t>
            </a:r>
          </a:p>
          <a:p>
            <a:r>
              <a:rPr lang="cs-CZ" sz="2800" i="1" dirty="0">
                <a:hlinkClick r:id="rId3"/>
              </a:rPr>
              <a:t>pavlova.ilona@gmail.com</a:t>
            </a:r>
            <a:endParaRPr lang="cs-CZ" sz="2800" i="1" dirty="0"/>
          </a:p>
          <a:p>
            <a:r>
              <a:rPr lang="cs-CZ" sz="2800" i="1" dirty="0"/>
              <a:t>Tel.777 261 874</a:t>
            </a:r>
          </a:p>
          <a:p>
            <a:r>
              <a:rPr lang="cs-CZ" dirty="0"/>
              <a:t>Katedra zdravotní TV</a:t>
            </a:r>
            <a:br>
              <a:rPr lang="cs-CZ" dirty="0"/>
            </a:br>
            <a:r>
              <a:rPr lang="cs-CZ" dirty="0"/>
              <a:t>a tělovýchovného lékařství UK FTVS</a:t>
            </a:r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0559FDE-C043-4CA0-8BD2-95783D6391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564" y="28578"/>
            <a:ext cx="1960262" cy="19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7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→ Současné vývojové tendence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somatopedii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018" y="2132856"/>
            <a:ext cx="8458981" cy="3993307"/>
          </a:xfrm>
        </p:spPr>
        <p:txBody>
          <a:bodyPr>
            <a:normAutofit lnSpcReduction="10000"/>
          </a:bodyPr>
          <a:lstStyle/>
          <a:p>
            <a:pPr>
              <a:spcBef>
                <a:spcPts val="768"/>
              </a:spcBef>
            </a:pPr>
            <a:r>
              <a:rPr lang="cs-CZ" sz="3000" dirty="0"/>
              <a:t>Přechod od patologie k potřebám klientů,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ústup od kategorického přístupu,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zaměření na celé věkové spektrum klientů,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rozšíření rámce podpory a kompetencí speciálních pedagogů (i </a:t>
            </a:r>
            <a:r>
              <a:rPr lang="cs-CZ" sz="3000" dirty="0" err="1"/>
              <a:t>somatopedů</a:t>
            </a:r>
            <a:r>
              <a:rPr lang="cs-CZ" sz="3000" dirty="0"/>
              <a:t>), 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provázanost jednotlivých oblastí ucelené rehabilitace a důraz na mezioborovou spolupráci,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integrace/ inkluze.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50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917867" cy="42484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400" b="1" u="sng" dirty="0"/>
              <a:t>Mezinárodní dokumenty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1948 Charta OSN - Všeobecná deklarace lidských práv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1961 Rada Evropy - Evropská sociální charta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1975 OSN - Deklarace práv zdravotně postižených osob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1989 OSN - Úmluva o právech dítěte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1993 OSN - Standardní pravidla pro vyrovnávání příležitostí pro osoby se ZP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1994 Salamanská deklarace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2002 Madridská deklarace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2008 OSN Úmluva o právech osob se zdravotním postižením						     …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569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92936"/>
            <a:ext cx="8676456" cy="49484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000" b="1" u="sng" dirty="0"/>
              <a:t>Národní strategické dokumenty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dirty="0"/>
              <a:t>Vládní výbor pro zdravotně postižené občany: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Národní plán vytváření rovných příležitostí pro zdravotně postižené občany na období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Národní plán podpory rovných příležitostí pro osoby se zdravotním postižením na období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dirty="0"/>
              <a:t>Ministerstvo školství mládeže a tělovýchovy: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Národní akční plán inkluzivního vzdělávání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/>
              <a:t>Akční plán inkluzivního vzdělávání na období </a:t>
            </a:r>
            <a:br>
              <a:rPr lang="cs-CZ" dirty="0"/>
            </a:br>
            <a:r>
              <a:rPr lang="cs-CZ" sz="3000" dirty="0"/>
              <a:t>		         			  …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87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676456" cy="51610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300" dirty="0"/>
              <a:t>…</a:t>
            </a:r>
          </a:p>
          <a:p>
            <a:pPr marL="0" indent="0">
              <a:buNone/>
            </a:pPr>
            <a:r>
              <a:rPr lang="cs-CZ" sz="4300" b="1" u="sng" dirty="0"/>
              <a:t>Zákonné normy ČR</a:t>
            </a:r>
          </a:p>
          <a:p>
            <a:r>
              <a:rPr lang="cs-CZ" sz="3400" dirty="0"/>
              <a:t>Ústava ČR</a:t>
            </a:r>
          </a:p>
          <a:p>
            <a:r>
              <a:rPr lang="cs-CZ" sz="3400" dirty="0"/>
              <a:t>Listina základních práv a svobod</a:t>
            </a:r>
          </a:p>
          <a:p>
            <a:r>
              <a:rPr lang="cs-CZ" sz="3400" dirty="0"/>
              <a:t>Zákony a vyhlášky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Zákon č. 108/2006 Sb., o sociálních službách, v platném znění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Zákon č. 435/2004 Sb., o zaměstnanosti, v platném znění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Zákon č. 561/2004 Sb., o předškolním, základním, středním, vyšším odborném a jiném vzdělávání (školský zákon), platném znění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Zákon č. 563/2004 Sb., o pedagogických pracovnících a o změně některých zákonů, v platném znění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Vyhláška č. 27/2016 o vzdělávání žáků se speciálními vzdělávacími potřebami a žáků nadaných</a:t>
            </a:r>
          </a:p>
          <a:p>
            <a:pPr lvl="1">
              <a:buFont typeface="Arial" pitchFamily="34" charset="0"/>
              <a:buChar char="•"/>
            </a:pPr>
            <a:r>
              <a:rPr lang="cs-CZ" sz="2900" dirty="0"/>
              <a:t>Vyhláška č. 72/2005 Sb., o poskytování poradenských služeb ve školách</a:t>
            </a:r>
            <a:br>
              <a:rPr lang="cs-CZ" sz="2900" dirty="0"/>
            </a:br>
            <a:r>
              <a:rPr lang="cs-CZ" sz="2900" dirty="0"/>
              <a:t>a školských poradenských zařízeních</a:t>
            </a:r>
          </a:p>
          <a:p>
            <a:pPr lvl="1">
              <a:buFont typeface="Arial" pitchFamily="34" charset="0"/>
              <a:buChar char="•"/>
            </a:pPr>
            <a:r>
              <a:rPr lang="cs-CZ" sz="2900" b="1" dirty="0"/>
              <a:t>Vyhláška 369/2001 Sb., o obecných technických požadavcích zabezpečujících užívání staveb osobami s omezenou schopností pohybu a orientace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75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Oblasti </a:t>
            </a:r>
            <a:r>
              <a:rPr lang="cs-CZ" dirty="0" err="1"/>
              <a:t>somatopedického</a:t>
            </a:r>
            <a:r>
              <a:rPr lang="cs-CZ" dirty="0"/>
              <a:t> působení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018" y="2060848"/>
            <a:ext cx="8001781" cy="4680520"/>
          </a:xfrm>
        </p:spPr>
        <p:txBody>
          <a:bodyPr>
            <a:normAutofit/>
          </a:bodyPr>
          <a:lstStyle/>
          <a:p>
            <a:r>
              <a:rPr lang="cs-CZ" sz="3000" dirty="0"/>
              <a:t>Rozsah </a:t>
            </a:r>
            <a:r>
              <a:rPr lang="cs-CZ" sz="3000" dirty="0" err="1"/>
              <a:t>somatopedické</a:t>
            </a:r>
            <a:r>
              <a:rPr lang="cs-CZ" sz="3000" dirty="0"/>
              <a:t> podpory v praxi: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44128803"/>
              </p:ext>
            </p:extLst>
          </p:nvPr>
        </p:nvGraphicFramePr>
        <p:xfrm>
          <a:off x="827584" y="2492896"/>
          <a:ext cx="7271792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2925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Vzdělávání, výchova,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820472" cy="486916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5500" u="sng" dirty="0"/>
              <a:t>Legislativní opora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4400" dirty="0"/>
              <a:t>Zákon č. 561/2004 Sb., o předškolním, základním, středním, vyšším odborném a jiném vzdělávání (školský zákon)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4400" dirty="0"/>
              <a:t> Zákon č. 563/2004 Sb., o pedagogických pracovnících</a:t>
            </a:r>
            <a:br>
              <a:rPr lang="cs-CZ" sz="4400" dirty="0"/>
            </a:br>
            <a:r>
              <a:rPr lang="cs-CZ" sz="4400" dirty="0"/>
              <a:t>a o změně některých zákonů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4400" dirty="0">
                <a:solidFill>
                  <a:srgbClr val="FF0000"/>
                </a:solidFill>
              </a:rPr>
              <a:t>Vyhláška č. 27/2016 o vzdělávání žáků se speciálními vzdělávacími potřebami a žáků nadaných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sz="4400" dirty="0"/>
              <a:t>Vyhláška č. 72/2005 Sb., o poskytování poradenských služeb ve školách a školských poradenských zařízeních	</a:t>
            </a:r>
            <a:endParaRPr lang="cs-CZ" sz="55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224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Speciální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147248" cy="479715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3000" dirty="0"/>
              <a:t>MŠ, ZŠ a SŠ pro TP, rehabilitační třídy.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3000" dirty="0">
                <a:solidFill>
                  <a:srgbClr val="FF0000"/>
                </a:solidFill>
              </a:rPr>
              <a:t>Žádost</a:t>
            </a:r>
            <a:r>
              <a:rPr lang="cs-CZ" sz="3000" dirty="0"/>
              <a:t> zletilého žáka nebo zákonného zástupce žáka + doporučení školského poradenského zařízení.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3000" dirty="0"/>
              <a:t>6-14 (resp. 4-6) žáků ve třídě.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3000" dirty="0"/>
              <a:t>Předměty speciálně pedagogické péče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3000" dirty="0"/>
              <a:t>	→ dorozumívací dovednosti,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3000" dirty="0"/>
              <a:t>	→ zdravotní tělesná výchova.			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3000" dirty="0"/>
              <a:t>									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661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Speciální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92936"/>
            <a:ext cx="7917867" cy="4629919"/>
          </a:xfrm>
        </p:spPr>
        <p:txBody>
          <a:bodyPr>
            <a:normAutofit fontScale="92500" lnSpcReduction="10000"/>
          </a:bodyPr>
          <a:lstStyle/>
          <a:p>
            <a:pPr marL="114300" indent="0">
              <a:spcBef>
                <a:spcPts val="0"/>
              </a:spcBef>
              <a:buNone/>
            </a:pPr>
            <a:r>
              <a:rPr lang="cs-CZ" altLang="cs-CZ" sz="3000" b="1" dirty="0"/>
              <a:t>…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cs-CZ" altLang="cs-CZ" sz="3000" dirty="0"/>
              <a:t>Výhody speciálních škol: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komplexní odborná péče, včetně rehabilitační,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přístup ke speciálním kompenzačním</a:t>
            </a:r>
            <a:br>
              <a:rPr lang="cs-CZ" altLang="cs-CZ" sz="3000" dirty="0"/>
            </a:br>
            <a:r>
              <a:rPr lang="cs-CZ" altLang="cs-CZ" sz="3000" dirty="0"/>
              <a:t>a reedukačním pomůckám,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příležitost setkávání s osobami se srovnatelným funkčním potenciálem. </a:t>
            </a:r>
          </a:p>
          <a:p>
            <a:pPr marL="114300" indent="0">
              <a:spcBef>
                <a:spcPts val="1200"/>
              </a:spcBef>
              <a:buNone/>
            </a:pPr>
            <a:r>
              <a:rPr lang="cs-CZ" altLang="cs-CZ" sz="3000" dirty="0"/>
              <a:t>Nevýhody speciálních škol: 	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vzdálenost od bydliště rodiny,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minimalizace kontaktů s běžnou společností,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altLang="cs-CZ" sz="3000" dirty="0"/>
              <a:t>nedostatek stimulace k co nejlepším výkonům.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853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Speciální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92936"/>
            <a:ext cx="8136904" cy="4444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…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cs-CZ" sz="2400" dirty="0"/>
              <a:t>a) Mateřské a základní školy:</a:t>
            </a:r>
          </a:p>
          <a:p>
            <a:pPr marL="457200">
              <a:spcBef>
                <a:spcPts val="0"/>
              </a:spcBef>
            </a:pPr>
            <a:r>
              <a:rPr lang="cs-CZ" sz="2400" dirty="0"/>
              <a:t>MŠ a ZŠ pro TP Kociánka , Brno,</a:t>
            </a:r>
          </a:p>
          <a:p>
            <a:pPr marL="457200">
              <a:spcBef>
                <a:spcPts val="0"/>
              </a:spcBef>
            </a:pPr>
            <a:r>
              <a:rPr lang="cs-CZ" sz="2400" dirty="0"/>
              <a:t>ZŠ pro TP Dostojevského, Opava,</a:t>
            </a:r>
          </a:p>
          <a:p>
            <a:pPr marL="457200">
              <a:spcBef>
                <a:spcPts val="0"/>
              </a:spcBef>
            </a:pPr>
            <a:r>
              <a:rPr lang="cs-CZ" sz="2400" dirty="0"/>
              <a:t>MŠ a ZŠ pro TP při Jedličkově ústavu, Praha/Liberec,</a:t>
            </a:r>
          </a:p>
          <a:p>
            <a:pPr marL="457200">
              <a:spcBef>
                <a:spcPts val="0"/>
              </a:spcBef>
            </a:pPr>
            <a:r>
              <a:rPr lang="cs-CZ" sz="2400" dirty="0"/>
              <a:t>MŠ, ZŠ při DC ARPIDA o.p.s., České Budějovice.</a:t>
            </a:r>
          </a:p>
          <a:p>
            <a:pPr marL="628650" indent="-514350">
              <a:spcBef>
                <a:spcPts val="1200"/>
              </a:spcBef>
              <a:buFont typeface="+mj-lt"/>
              <a:buAutoNum type="alphaLcParenR" startAt="2"/>
            </a:pPr>
            <a:r>
              <a:rPr lang="cs-CZ" sz="2400" dirty="0"/>
              <a:t>Střední školy: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SŠ, OU, gymnázium a praktická škola pro TP Jedličkův ústav, Praha/Liberec,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SŠ, OU pro TP GEMINI, Brno,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OA, OŠ a praktická škola pro TP, Jánské Lázně,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SŠ pro tělesně postižené </a:t>
            </a:r>
            <a:r>
              <a:rPr lang="cs-CZ" sz="2400" dirty="0" err="1"/>
              <a:t>Roosveltova</a:t>
            </a:r>
            <a:r>
              <a:rPr lang="cs-CZ" sz="2400" dirty="0"/>
              <a:t>, Brno.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				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448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Vzdělávání v hlavním vzdělávacím proudu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92936"/>
            <a:ext cx="8892480" cy="494843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cs-CZ" sz="3000" dirty="0"/>
              <a:t>Integrace/ inkluze.</a:t>
            </a:r>
          </a:p>
          <a:p>
            <a:pPr>
              <a:spcBef>
                <a:spcPts val="1200"/>
              </a:spcBef>
            </a:pPr>
            <a:r>
              <a:rPr lang="cs-CZ" sz="3000" dirty="0"/>
              <a:t>Formy integrace.</a:t>
            </a:r>
          </a:p>
          <a:p>
            <a:pPr>
              <a:spcBef>
                <a:spcPts val="1200"/>
              </a:spcBef>
            </a:pPr>
            <a:r>
              <a:rPr lang="cs-CZ" sz="3000" u="sng" dirty="0"/>
              <a:t>Faktory úspěšné integrace: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3000" dirty="0"/>
              <a:t>→ dítě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3000" dirty="0"/>
              <a:t>→ rodina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3000" dirty="0"/>
              <a:t>→ škola a učitelé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3000" dirty="0"/>
              <a:t>→ poradenská pracoviště,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000" dirty="0"/>
              <a:t>→ prostředky speciálně pedagogické podpory,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000" dirty="0"/>
              <a:t>→ prostorové a materiální vybavení.		…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19</a:t>
            </a:fld>
            <a:endParaRPr lang="cs-CZ" dirty="0"/>
          </a:p>
        </p:txBody>
      </p:sp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396044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03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018" y="1988840"/>
            <a:ext cx="8063445" cy="475252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Požadavky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Vymezení oboru somatopedie + historie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Definice handicapu a změna paradigmatu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Současné vývojové tendence v </a:t>
            </a:r>
            <a:r>
              <a:rPr lang="cs-CZ" sz="3900" dirty="0" err="1"/>
              <a:t>somatopedii</a:t>
            </a:r>
            <a:endParaRPr lang="cs-CZ" sz="3900" dirty="0"/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Právní rámec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Oblasti </a:t>
            </a:r>
            <a:r>
              <a:rPr lang="cs-CZ" sz="3900" dirty="0" err="1"/>
              <a:t>somatopedického</a:t>
            </a:r>
            <a:r>
              <a:rPr lang="cs-CZ" sz="3900" dirty="0"/>
              <a:t> působení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Vzdělávání, výchova, poradenství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Podpora při socializaci a seberealizaci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Podpora při zaměstnávání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cs-CZ" sz="3900" dirty="0"/>
              <a:t>Terapie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817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Vzdělávání v hlavním vzdělávacím proudu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cs-CZ" sz="3000" dirty="0"/>
              <a:t>…</a:t>
            </a:r>
          </a:p>
          <a:p>
            <a:pPr>
              <a:spcBef>
                <a:spcPts val="0"/>
              </a:spcBef>
            </a:pPr>
            <a:r>
              <a:rPr lang="cs-CZ" sz="3000" u="sng" dirty="0"/>
              <a:t>Alternativní přístupy a jejich vztah k integraci: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3000" dirty="0"/>
              <a:t>	→ individuální přístup,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3000" dirty="0"/>
              <a:t>	→ spolupráce s rodinou,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3000" dirty="0"/>
              <a:t>	→ podpora spolupráce a rozvoj sociálních 	dovedností,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cs-CZ" sz="3000" dirty="0"/>
              <a:t>	→ prostředí je uzpůsobeno dětem.</a:t>
            </a:r>
          </a:p>
          <a:p>
            <a:pPr lvl="1">
              <a:spcBef>
                <a:spcPts val="900"/>
              </a:spcBef>
              <a:buFont typeface="Arial" pitchFamily="34" charset="0"/>
              <a:buChar char="•"/>
            </a:pPr>
            <a:r>
              <a:rPr lang="cs-CZ" altLang="cs-CZ" sz="3000" dirty="0"/>
              <a:t>V ČR především:		- Marie </a:t>
            </a:r>
            <a:r>
              <a:rPr lang="cs-CZ" altLang="cs-CZ" sz="3000" dirty="0" err="1"/>
              <a:t>Montessori</a:t>
            </a:r>
            <a:endParaRPr lang="cs-CZ" altLang="cs-CZ" sz="3000" dirty="0"/>
          </a:p>
          <a:p>
            <a:pPr marL="457200" lvl="1" indent="0">
              <a:spcBef>
                <a:spcPts val="300"/>
              </a:spcBef>
              <a:buNone/>
            </a:pPr>
            <a:r>
              <a:rPr lang="cs-CZ" altLang="cs-CZ" sz="3000" dirty="0"/>
              <a:t>					- Waldorfská škola 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cs-CZ" altLang="cs-CZ" sz="3000" dirty="0"/>
              <a:t>					- </a:t>
            </a:r>
            <a:r>
              <a:rPr lang="cs-CZ" altLang="cs-CZ" sz="3000" dirty="0" err="1"/>
              <a:t>Daltonský</a:t>
            </a:r>
            <a:r>
              <a:rPr lang="cs-CZ" altLang="cs-CZ" sz="3000" dirty="0"/>
              <a:t> plán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cs-CZ" altLang="cs-CZ" sz="3000" dirty="0"/>
              <a:t>					- Jenský plán	…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09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Vzdělávání v hlavním vzdělávacím proudu v běžné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018" y="1628800"/>
            <a:ext cx="8458981" cy="52292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3000" dirty="0"/>
              <a:t>… </a:t>
            </a:r>
          </a:p>
          <a:p>
            <a:pPr>
              <a:spcBef>
                <a:spcPts val="0"/>
              </a:spcBef>
            </a:pPr>
            <a:r>
              <a:rPr lang="cs-CZ" sz="3000" u="sng" dirty="0"/>
              <a:t>Výhody integrace: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vzdělávání v místě bydliště, přirozené prostředí,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vznik přátelství a společné dospívání dětí se SVP i bez nich,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snazší přijímání rozdílů,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kvalitnější vzdělávání v důsledku vyšších nároků,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práce v týmu,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větší zapojení rodičů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individuální přístup,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3000" dirty="0"/>
              <a:t>podpora naplňování lidských práv a vyrovnávání příležitostí.						…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56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Vzdělávání v hlavním vzdělávacím proudu v běžné </a:t>
            </a:r>
            <a:r>
              <a:rPr lang="cs-CZ" dirty="0" err="1"/>
              <a:t>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3" y="2204864"/>
            <a:ext cx="8974837" cy="465313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…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Nevýhody integrace: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cs-CZ" dirty="0"/>
              <a:t>zvýšené nároky na vzdělávání žáků s TP v běžném prostředí,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cs-CZ" dirty="0"/>
              <a:t>zvýšené nároky na práci učitelů,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cs-CZ" dirty="0"/>
              <a:t>riziko vznikající z méně chráněného a připraveného prostředí.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dirty="0"/>
              <a:t>? Dokáže ZŠ uspokojit specifické potřeby dítěte s TP?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? Dokáže ZŠ přizpůsobit organizaci třídy a školy?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? Nebude dítě v konkurenčním prostředí ZŠ izolované?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3000" dirty="0">
                <a:hlinkClick r:id="rId3"/>
              </a:rPr>
              <a:t>https://www.youtube.com/watch?v=PXvEBFVVNMw</a:t>
            </a:r>
            <a:endParaRPr lang="cs-CZ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							…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0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Vzdělávání v hlavním vzdělávacím proudu v běžné </a:t>
            </a:r>
            <a:r>
              <a:rPr lang="cs-CZ" dirty="0" err="1"/>
              <a:t>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928992" cy="558924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3000" dirty="0"/>
              <a:t>…</a:t>
            </a:r>
          </a:p>
          <a:p>
            <a:pPr>
              <a:lnSpc>
                <a:spcPct val="120000"/>
              </a:lnSpc>
            </a:pPr>
            <a:r>
              <a:rPr lang="cs-CZ" altLang="cs-CZ" sz="3000" u="sng" dirty="0"/>
              <a:t>Podmínky integrace do běžných škol: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3000" dirty="0"/>
              <a:t>právní, 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3000" dirty="0"/>
              <a:t>personální,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3000" dirty="0"/>
              <a:t>organizační, 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3000" dirty="0"/>
              <a:t>materiální.</a:t>
            </a:r>
          </a:p>
          <a:p>
            <a:pPr marL="514350" indent="-514350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AutoNum type="alphaLcParenR"/>
            </a:pPr>
            <a:r>
              <a:rPr lang="cs-CZ" altLang="cs-CZ" sz="3000" dirty="0"/>
              <a:t>Právní: zákonné normy viz. výše. </a:t>
            </a:r>
            <a:r>
              <a:rPr lang="cs-CZ" sz="2800" dirty="0">
                <a:hlinkClick r:id="rId3"/>
              </a:rPr>
              <a:t>https://www.youtube.com/watch?v=IS73xdG2GBs</a:t>
            </a:r>
            <a:endParaRPr lang="cs-CZ" sz="2800" dirty="0"/>
          </a:p>
          <a:p>
            <a:pPr marL="0" indent="0">
              <a:spcBef>
                <a:spcPts val="2400"/>
              </a:spcBef>
              <a:buNone/>
            </a:pPr>
            <a:r>
              <a:rPr lang="cs-CZ" altLang="cs-CZ" sz="2800" dirty="0"/>
              <a:t>								</a:t>
            </a:r>
            <a:r>
              <a:rPr lang="cs-CZ" altLang="cs-CZ" sz="3000" dirty="0"/>
              <a:t>…</a:t>
            </a:r>
            <a:endParaRPr lang="cs-CZ" sz="3000" dirty="0"/>
          </a:p>
          <a:p>
            <a:pPr lvl="1">
              <a:buFont typeface="Arial" pitchFamily="34" charset="0"/>
              <a:buChar char="•"/>
            </a:pPr>
            <a:endParaRPr lang="cs-CZ" dirty="0"/>
          </a:p>
          <a:p>
            <a:pPr lvl="1">
              <a:buFont typeface="Arial" pitchFamily="34" charset="0"/>
              <a:buChar char="•"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529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84176"/>
            <a:ext cx="7917867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Vzdělávání v hlavním vzdělávacím proudu –personální otázka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6192688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cs-CZ" altLang="cs-CZ" sz="5500" dirty="0"/>
              <a:t>…	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cs-CZ" altLang="cs-CZ" sz="5500" u="sng" dirty="0"/>
              <a:t>Asistent pedagoga</a:t>
            </a:r>
            <a:r>
              <a:rPr lang="cs-CZ" altLang="cs-CZ" sz="5500" dirty="0"/>
              <a:t>	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cs-CZ" sz="5500" kern="0" dirty="0"/>
              <a:t>zaměstnanec školy,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cs-CZ" sz="5500" kern="0" dirty="0"/>
              <a:t>financován KÚ,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cs-CZ" sz="5500" kern="0" dirty="0"/>
              <a:t>pedagogické vzdělání,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cs-CZ" altLang="cs-CZ" sz="5500" kern="0" dirty="0"/>
              <a:t>pedagogická podpora,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cs-CZ" altLang="cs-CZ" sz="5500" kern="0" dirty="0"/>
              <a:t>nezbytná pomoc při sebeobsluze.</a:t>
            </a:r>
            <a:r>
              <a:rPr lang="cs-CZ" altLang="cs-CZ" sz="5500" dirty="0"/>
              <a:t> 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endParaRPr lang="cs-CZ" sz="5500" dirty="0"/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5500" u="sng" dirty="0"/>
              <a:t>Školní asistent ?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sz="5500" dirty="0"/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endParaRPr lang="cs-CZ" sz="5500" u="sng" dirty="0"/>
          </a:p>
          <a:p>
            <a:pPr marL="457200" lvl="1" indent="0">
              <a:lnSpc>
                <a:spcPct val="120000"/>
              </a:lnSpc>
              <a:buNone/>
            </a:pPr>
            <a:endParaRPr lang="cs-CZ" sz="5500" u="sng" dirty="0"/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cs-CZ" sz="5500" u="sng" dirty="0"/>
              <a:t>Osobní asistent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alibri" pitchFamily="34" charset="0"/>
              <a:buChar char="‐"/>
            </a:pPr>
            <a:r>
              <a:rPr lang="cs-CZ" sz="5500" dirty="0"/>
              <a:t>zaměstnanec rodičů nebo NNO,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alibri" pitchFamily="34" charset="0"/>
              <a:buChar char="‐"/>
            </a:pPr>
            <a:r>
              <a:rPr lang="cs-CZ" sz="5500" dirty="0"/>
              <a:t>vzdělání se nevyžaduje/podléhá zákonu 108/2006 Sb., </a:t>
            </a:r>
            <a:br>
              <a:rPr lang="cs-CZ" sz="5500" dirty="0"/>
            </a:br>
            <a:r>
              <a:rPr lang="cs-CZ" sz="5500" dirty="0"/>
              <a:t>o sociálních službách,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alibri" pitchFamily="34" charset="0"/>
              <a:buChar char="‐"/>
            </a:pPr>
            <a:r>
              <a:rPr lang="cs-CZ" sz="5500" dirty="0"/>
              <a:t>pracuje pouze se žákem se SVP      …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472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Poradenská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589240"/>
          </a:xfrm>
        </p:spPr>
        <p:txBody>
          <a:bodyPr numCol="1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3000" dirty="0"/>
              <a:t>…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000" u="sng" dirty="0"/>
              <a:t>Speciálně pedagogické centrum</a:t>
            </a:r>
          </a:p>
          <a:p>
            <a:pPr>
              <a:spcBef>
                <a:spcPts val="0"/>
              </a:spcBef>
              <a:buFont typeface="Calibri" pitchFamily="34" charset="0"/>
              <a:buChar char="‐"/>
            </a:pPr>
            <a:r>
              <a:rPr lang="cs-CZ" sz="3000" dirty="0"/>
              <a:t>začátek 90. let 20. st.,</a:t>
            </a:r>
          </a:p>
          <a:p>
            <a:pPr>
              <a:spcBef>
                <a:spcPts val="0"/>
              </a:spcBef>
              <a:buFont typeface="Calibri" pitchFamily="34" charset="0"/>
              <a:buChar char="‐"/>
            </a:pPr>
            <a:r>
              <a:rPr lang="cs-CZ" sz="3000" dirty="0"/>
              <a:t>pro žáky s jednotlivými druhy postižení,</a:t>
            </a:r>
          </a:p>
          <a:p>
            <a:pPr>
              <a:spcBef>
                <a:spcPts val="0"/>
              </a:spcBef>
              <a:buFont typeface="Calibri" pitchFamily="34" charset="0"/>
              <a:buChar char="‐"/>
            </a:pPr>
            <a:r>
              <a:rPr lang="cs-CZ" sz="3000" dirty="0"/>
              <a:t>většinou při ZŠ nebo SŠ speciální.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000" u="sng" dirty="0"/>
              <a:t>Školní poradenské pracoviště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Calibri" pitchFamily="34" charset="0"/>
              <a:buChar char="‐"/>
            </a:pPr>
            <a:r>
              <a:rPr lang="cs-CZ" sz="3000" dirty="0"/>
              <a:t>poskytování podpory přímo ve škole.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000" u="sng" dirty="0"/>
              <a:t>Pedagogicko-psychologická poradna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Calibri" pitchFamily="34" charset="0"/>
              <a:buChar char="‐"/>
            </a:pPr>
            <a:r>
              <a:rPr lang="cs-CZ" sz="3000" dirty="0"/>
              <a:t>pro žáky běžné populace, žáky se SPU a chování, žáky mimořádně nadané.				…</a:t>
            </a:r>
          </a:p>
          <a:p>
            <a:pPr marL="0" indent="0">
              <a:buNone/>
            </a:pPr>
            <a:endParaRPr lang="cs-CZ" sz="3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707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Vzdělávání v hlavním vzdělávacím proudu v běžné </a:t>
            </a:r>
            <a:r>
              <a:rPr lang="cs-CZ" dirty="0" err="1"/>
              <a:t>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3000" dirty="0"/>
              <a:t>…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3000" u="sng" dirty="0"/>
              <a:t>Organizační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sz="3000" dirty="0"/>
              <a:t>úprava metod, forem a celkového přístupu ke vzdělávání,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sz="3000" dirty="0"/>
              <a:t>zpracování a práce podle IVP.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cs-CZ" sz="3000" u="sng" dirty="0"/>
              <a:t>Materiální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sz="3000" dirty="0"/>
              <a:t>bezbariérovost,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cs-CZ" sz="3000" dirty="0"/>
              <a:t>kompenzační pomůcky pro hrubou a jemnou motoriku.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cs-CZ" dirty="0"/>
          </a:p>
          <a:p>
            <a:pPr marL="514350" indent="-514350">
              <a:buFont typeface="+mj-lt"/>
              <a:buAutoNum type="alphaLcParenR" startAt="3"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26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932BB3B-F09D-48EC-ADC2-F9DC023C5DE8}"/>
              </a:ext>
            </a:extLst>
          </p:cNvPr>
          <p:cNvSpPr txBox="1"/>
          <p:nvPr/>
        </p:nvSpPr>
        <p:spPr>
          <a:xfrm>
            <a:off x="2286000" y="32479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cs-CZ" sz="1800" dirty="0"/>
              <a:t>Materiální</a:t>
            </a:r>
          </a:p>
        </p:txBody>
      </p:sp>
    </p:spTree>
    <p:extLst>
      <p:ext uri="{BB962C8B-B14F-4D97-AF65-F5344CB8AC3E}">
        <p14:creationId xmlns:p14="http://schemas.microsoft.com/office/powerpoint/2010/main" val="1651088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Podpora při socializaci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398" y="2204864"/>
            <a:ext cx="7772401" cy="4392488"/>
          </a:xfrm>
        </p:spPr>
        <p:txBody>
          <a:bodyPr>
            <a:normAutofit/>
          </a:bodyPr>
          <a:lstStyle/>
          <a:p>
            <a:r>
              <a:rPr lang="cs-CZ" dirty="0"/>
              <a:t>Význam a definice socializace.</a:t>
            </a:r>
          </a:p>
          <a:p>
            <a:r>
              <a:rPr lang="cs-CZ" dirty="0"/>
              <a:t>Specifika </a:t>
            </a:r>
            <a:r>
              <a:rPr lang="cs-CZ" dirty="0" err="1"/>
              <a:t>psycho-sociálního</a:t>
            </a:r>
            <a:r>
              <a:rPr lang="cs-CZ" dirty="0"/>
              <a:t> vývoje u osob s omezením hybnosti </a:t>
            </a:r>
          </a:p>
          <a:p>
            <a:pPr lvl="1">
              <a:buFont typeface="Arial" pitchFamily="34" charset="0"/>
              <a:buChar char="•"/>
            </a:pPr>
            <a:r>
              <a:rPr lang="cs-CZ" sz="3000" dirty="0"/>
              <a:t>vrozené X získané poškození.</a:t>
            </a:r>
          </a:p>
          <a:p>
            <a:r>
              <a:rPr lang="cs-CZ" dirty="0"/>
              <a:t>Zákon č. 108/2006 Sb., o soc. službách:</a:t>
            </a:r>
          </a:p>
          <a:p>
            <a:pPr marL="720000" indent="-284400"/>
            <a:r>
              <a:rPr lang="cs-CZ" dirty="0"/>
              <a:t>formy a druhy sociálních služeb,</a:t>
            </a:r>
          </a:p>
          <a:p>
            <a:pPr marL="720000" indent="-284400"/>
            <a:r>
              <a:rPr lang="cs-CZ" dirty="0"/>
              <a:t>raná péče,</a:t>
            </a:r>
          </a:p>
          <a:p>
            <a:pPr marL="720000" indent="-284400"/>
            <a:r>
              <a:rPr lang="cs-CZ" dirty="0"/>
              <a:t>os. asistent.</a:t>
            </a:r>
          </a:p>
          <a:p>
            <a:r>
              <a:rPr lang="cs-CZ" dirty="0"/>
              <a:t>Independent </a:t>
            </a:r>
            <a:r>
              <a:rPr lang="cs-CZ" dirty="0" err="1"/>
              <a:t>Living</a:t>
            </a:r>
            <a:r>
              <a:rPr lang="cs-CZ" dirty="0"/>
              <a:t> – sebeurčující život.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13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Podpora při zaměstnávání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557827" cy="4656992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Zákon č. 435/2004 Sb., o zaměstnanosti, v platném</a:t>
            </a:r>
            <a:br>
              <a:rPr lang="cs-CZ" sz="3200" dirty="0"/>
            </a:br>
            <a:r>
              <a:rPr lang="cs-CZ" sz="3200" dirty="0"/>
              <a:t>znění.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 Invalidita 1.,2.a 3. st. → omezení schopnosti získat</a:t>
            </a:r>
            <a:br>
              <a:rPr lang="cs-CZ" sz="3200" dirty="0"/>
            </a:br>
            <a:r>
              <a:rPr lang="cs-CZ" sz="3200" dirty="0"/>
              <a:t>a udržet si zaměstnání.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Otevřený trh práce - podporované zaměstnávání.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Chráněný trh práce - chráněné pracovní místo.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Výhody zaměstnávání lidí se změněnou pracovní schopností:	</a:t>
            </a:r>
            <a:r>
              <a:rPr lang="cs-CZ" sz="3200" dirty="0"/>
              <a:t>→ plnění státem stanovené kvóty,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200" dirty="0"/>
              <a:t>			→ státní dotace,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200" dirty="0"/>
              <a:t>			→ slevy na daních.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529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807939" cy="465699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Význam a definice terapie</a:t>
            </a:r>
          </a:p>
          <a:p>
            <a:pPr marL="514350" indent="-51435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Léčebné terapie: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fyzioterapeutické techniky,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facilitační techniky.</a:t>
            </a:r>
          </a:p>
          <a:p>
            <a:pPr marL="514350" indent="-51435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Terapeuticko-formativní přístupy: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terapie hrou,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pracovní terapie,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psychomotorické terapie,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expresivní terapie,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/>
              <a:t>terapie s účastí zvířete. 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10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772400" cy="525658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768"/>
              </a:spcBef>
            </a:pPr>
            <a:r>
              <a:rPr lang="cs-CZ" sz="3000" b="1" dirty="0"/>
              <a:t>Zápočtový test </a:t>
            </a:r>
          </a:p>
          <a:p>
            <a:pPr>
              <a:spcBef>
                <a:spcPts val="768"/>
              </a:spcBef>
            </a:pPr>
            <a:r>
              <a:rPr lang="cs-CZ" sz="3000" b="1" dirty="0"/>
              <a:t>Ústní zkouška</a:t>
            </a:r>
          </a:p>
          <a:p>
            <a:pPr>
              <a:spcBef>
                <a:spcPts val="768"/>
              </a:spcBef>
            </a:pPr>
            <a:r>
              <a:rPr lang="cs-CZ" sz="3000" b="1" dirty="0"/>
              <a:t>85% docházka na přednáškách</a:t>
            </a:r>
          </a:p>
          <a:p>
            <a:pPr>
              <a:spcBef>
                <a:spcPts val="768"/>
              </a:spcBef>
            </a:pPr>
            <a:r>
              <a:rPr lang="cs-CZ" sz="3000" b="1" dirty="0"/>
              <a:t>Seminární úkoly:</a:t>
            </a:r>
          </a:p>
          <a:p>
            <a:pPr marL="514350" indent="-514350">
              <a:spcBef>
                <a:spcPts val="768"/>
              </a:spcBef>
              <a:buAutoNum type="arabicPeriod"/>
            </a:pPr>
            <a:r>
              <a:rPr lang="cs-CZ" sz="3000" dirty="0"/>
              <a:t>MARS</a:t>
            </a:r>
          </a:p>
          <a:p>
            <a:pPr marL="514350" indent="-514350">
              <a:spcBef>
                <a:spcPts val="768"/>
              </a:spcBef>
              <a:buAutoNum type="arabicPeriod"/>
            </a:pPr>
            <a:r>
              <a:rPr lang="cs-CZ" sz="3000" dirty="0" err="1"/>
              <a:t>Sem.práce</a:t>
            </a:r>
            <a:r>
              <a:rPr lang="cs-CZ" sz="3000" dirty="0"/>
              <a:t> IVP, ŠVP,RVP</a:t>
            </a:r>
          </a:p>
          <a:p>
            <a:pPr marL="514350" indent="-514350">
              <a:spcBef>
                <a:spcPts val="768"/>
              </a:spcBef>
              <a:buAutoNum type="arabicPeriod"/>
            </a:pPr>
            <a:r>
              <a:rPr lang="cs-CZ" sz="3000" dirty="0"/>
              <a:t>Jedeme v tom taky do </a:t>
            </a:r>
            <a:r>
              <a:rPr lang="cs-CZ" sz="3000" dirty="0" err="1"/>
              <a:t>Praplete</a:t>
            </a:r>
            <a:endParaRPr lang="cs-CZ" sz="3000" dirty="0"/>
          </a:p>
          <a:p>
            <a:pPr marL="514350" indent="-514350">
              <a:spcBef>
                <a:spcPts val="768"/>
              </a:spcBef>
              <a:buAutoNum type="arabicPeriod"/>
            </a:pPr>
            <a:r>
              <a:rPr lang="cs-CZ" sz="3000" dirty="0"/>
              <a:t>Projekt BP</a:t>
            </a:r>
          </a:p>
          <a:p>
            <a:pPr marL="514350" indent="-514350">
              <a:spcBef>
                <a:spcPts val="768"/>
              </a:spcBef>
              <a:buAutoNum type="arabicPeriod"/>
            </a:pPr>
            <a:r>
              <a:rPr lang="cs-CZ" sz="3000" dirty="0"/>
              <a:t>Průběžný test </a:t>
            </a:r>
          </a:p>
          <a:p>
            <a:pPr marL="514350" indent="-514350">
              <a:spcBef>
                <a:spcPts val="768"/>
              </a:spcBef>
              <a:buAutoNum type="arabicPeriod"/>
            </a:pPr>
            <a:endParaRPr lang="cs-CZ" sz="3000" dirty="0"/>
          </a:p>
          <a:p>
            <a:pPr marL="514350" indent="-514350">
              <a:spcBef>
                <a:spcPts val="768"/>
              </a:spcBef>
              <a:buAutoNum type="arabicPeriod"/>
            </a:pPr>
            <a:endParaRPr lang="cs-CZ" sz="3000" dirty="0"/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						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45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690B9-5AEA-4616-8DEC-A7A66703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APA v akci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FAB861-6C4F-43AD-AB69-6899472C4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Volnočasové aktivity – dětí a dospělých</a:t>
            </a:r>
          </a:p>
          <a:p>
            <a:pPr marL="0" indent="0">
              <a:buNone/>
            </a:pPr>
            <a:r>
              <a:rPr lang="cs-CZ" dirty="0"/>
              <a:t>TV – ZTV na ZŠ</a:t>
            </a:r>
          </a:p>
          <a:p>
            <a:pPr marL="0" indent="0">
              <a:buNone/>
            </a:pPr>
            <a:r>
              <a:rPr lang="cs-CZ" dirty="0"/>
              <a:t>Sport – oddíly, ČPS, ČPV …..</a:t>
            </a:r>
          </a:p>
          <a:p>
            <a:pPr marL="0" indent="0">
              <a:buNone/>
            </a:pPr>
            <a:r>
              <a:rPr lang="cs-CZ" dirty="0"/>
              <a:t>Zapsané spolky věnující se aktivitám TP </a:t>
            </a:r>
          </a:p>
          <a:p>
            <a:pPr marL="0" indent="0">
              <a:buNone/>
            </a:pPr>
            <a:r>
              <a:rPr lang="cs-CZ" dirty="0"/>
              <a:t>Paraple, SKV Praha, </a:t>
            </a:r>
            <a:r>
              <a:rPr lang="cs-CZ" dirty="0" err="1"/>
              <a:t>CZEP,lázně</a:t>
            </a:r>
            <a:r>
              <a:rPr lang="cs-CZ" dirty="0"/>
              <a:t>, </a:t>
            </a:r>
            <a:r>
              <a:rPr lang="cs-CZ" dirty="0" err="1"/>
              <a:t>rehab.zařízení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ČAAPA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http://www.caapa.cz/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AKRONYMY- didaktické zásady, STEP, FACILITATE, PAPTECA) a vhodně implementovat: nabízet možnosti!</a:t>
            </a:r>
          </a:p>
          <a:p>
            <a:pPr marL="0" indent="0">
              <a:buNone/>
            </a:pPr>
            <a:r>
              <a:rPr lang="cs-CZ" dirty="0"/>
              <a:t>Odborné vyjadřování – etika přístupu k OSP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F042F0-0541-42EE-980D-0CC51D05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8933495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2892" y="2132856"/>
            <a:ext cx="8408724" cy="4608512"/>
          </a:xfrm>
        </p:spPr>
        <p:txBody>
          <a:bodyPr>
            <a:normAutofit fontScale="92500" lnSpcReduction="10000"/>
          </a:bodyPr>
          <a:lstStyle/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 algn="just">
              <a:buNone/>
            </a:pPr>
            <a:r>
              <a:rPr lang="cs-CZ" sz="4400" dirty="0"/>
              <a:t>		</a:t>
            </a:r>
          </a:p>
          <a:p>
            <a:pPr marL="0" indent="0" algn="just">
              <a:buNone/>
            </a:pPr>
            <a:r>
              <a:rPr lang="cs-CZ" sz="4400" dirty="0"/>
              <a:t>Děkuji za pozornost!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31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D1D772-5AE7-4002-9BD2-9C579C2627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69278"/>
            <a:ext cx="1950404" cy="1645880"/>
          </a:xfrm>
          <a:prstGeom prst="rect">
            <a:avLst/>
          </a:prstGeom>
        </p:spPr>
      </p:pic>
      <p:pic>
        <p:nvPicPr>
          <p:cNvPr id="1028" name="Picture 4" descr="Inkluze - sociální začleňování - Posts | Facebook">
            <a:extLst>
              <a:ext uri="{FF2B5EF4-FFF2-40B4-BE49-F238E27FC236}">
                <a16:creationId xmlns:a16="http://schemas.microsoft.com/office/drawing/2014/main" id="{F838CF43-7579-4426-AAF1-D75D1FF24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885" y="1628800"/>
            <a:ext cx="4426793" cy="406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00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četbě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7606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dirty="0"/>
              <a:t>…</a:t>
            </a:r>
          </a:p>
          <a:p>
            <a:pPr marL="742950" indent="-74295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u="sng" dirty="0"/>
              <a:t>Četba a analýza článků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2200" dirty="0" err="1"/>
              <a:t>Titzl</a:t>
            </a:r>
            <a:r>
              <a:rPr lang="cs-CZ" sz="2200" dirty="0"/>
              <a:t>, B. (2000). Tradice, kořeny a vznik české speciální pedagogiky.</a:t>
            </a:r>
            <a:r>
              <a:rPr lang="cs-CZ" sz="2200" i="1" dirty="0"/>
              <a:t> Speciální pedagogika</a:t>
            </a:r>
            <a:r>
              <a:rPr lang="cs-CZ" sz="2200" dirty="0"/>
              <a:t>, 10(2), 92-102.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2200" dirty="0" err="1"/>
              <a:t>Titzl</a:t>
            </a:r>
            <a:r>
              <a:rPr lang="cs-CZ" sz="2200" dirty="0"/>
              <a:t>, B. (2001). O postavení zdravotně postižených občanů ve společnosti totalitního režimu (Příspěvek k nedávné minulosti). </a:t>
            </a:r>
            <a:r>
              <a:rPr lang="cs-CZ" sz="2200" i="1" dirty="0"/>
              <a:t>Speciální pedagogika</a:t>
            </a:r>
            <a:r>
              <a:rPr lang="cs-CZ" sz="2200" dirty="0"/>
              <a:t>, 11(3), 173-187.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2200" dirty="0" err="1"/>
              <a:t>Titzl</a:t>
            </a:r>
            <a:r>
              <a:rPr lang="cs-CZ" sz="2200" dirty="0"/>
              <a:t>, B. (2006). Úvaha o předmětu </a:t>
            </a:r>
            <a:r>
              <a:rPr lang="cs-CZ" sz="2200" dirty="0" err="1"/>
              <a:t>somatopedie</a:t>
            </a:r>
            <a:r>
              <a:rPr lang="cs-CZ" sz="2200" dirty="0"/>
              <a:t>. </a:t>
            </a:r>
            <a:r>
              <a:rPr lang="cs-CZ" sz="2200" i="1" dirty="0"/>
              <a:t>Speciální pedagogika</a:t>
            </a:r>
            <a:r>
              <a:rPr lang="cs-CZ" sz="2200" dirty="0"/>
              <a:t>, 16(4), 225-232.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2200" dirty="0" err="1"/>
              <a:t>Titzl</a:t>
            </a:r>
            <a:r>
              <a:rPr lang="cs-CZ" sz="2200" dirty="0"/>
              <a:t>, B. (2011). Nachází se česká speciální pedagogika na rozcestí? </a:t>
            </a:r>
            <a:r>
              <a:rPr lang="cs-CZ" sz="2200" i="1" dirty="0"/>
              <a:t>Speciální pedagogika, </a:t>
            </a:r>
            <a:r>
              <a:rPr lang="cs-CZ" sz="2200" dirty="0"/>
              <a:t>21(2), 107-116.</a:t>
            </a:r>
            <a:r>
              <a:rPr lang="cs-CZ" sz="2000" dirty="0"/>
              <a:t>														        </a:t>
            </a:r>
            <a:r>
              <a:rPr lang="cs-CZ" dirty="0"/>
              <a:t>  …		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12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Požadavky -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/>
              <a:t>…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cs-CZ" sz="3000" u="sng" dirty="0"/>
              <a:t>Četba a reflexe knihy</a:t>
            </a:r>
          </a:p>
          <a:p>
            <a:pPr>
              <a:spcBef>
                <a:spcPts val="1200"/>
              </a:spcBef>
            </a:pPr>
            <a:r>
              <a:rPr lang="cs-CZ" sz="2800" dirty="0" err="1"/>
              <a:t>Scharsach</a:t>
            </a:r>
            <a:r>
              <a:rPr lang="cs-CZ" sz="2800" dirty="0"/>
              <a:t>, H.-H. (2001). </a:t>
            </a:r>
            <a:r>
              <a:rPr lang="cs-CZ" sz="2800" i="1" dirty="0"/>
              <a:t>Lékaři a nacismus</a:t>
            </a:r>
            <a:r>
              <a:rPr lang="cs-CZ" sz="2800" dirty="0"/>
              <a:t> (1.ed). </a:t>
            </a:r>
            <a:r>
              <a:rPr lang="cs-CZ" sz="2800" dirty="0" err="1"/>
              <a:t>Praha:Themis</a:t>
            </a:r>
            <a:r>
              <a:rPr lang="cs-CZ" sz="2800" dirty="0"/>
              <a:t>. 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3"/>
            </a:pPr>
            <a:r>
              <a:rPr lang="cs-CZ" sz="3000" u="sng" dirty="0"/>
              <a:t>Zpracovat přínos historické osobnosti české </a:t>
            </a:r>
            <a:r>
              <a:rPr lang="cs-CZ" sz="3000" u="sng" dirty="0" err="1"/>
              <a:t>somatopedie</a:t>
            </a:r>
            <a:endParaRPr lang="cs-CZ" sz="3000" u="sng" dirty="0"/>
          </a:p>
          <a:p>
            <a:pPr marL="514350" indent="-514350">
              <a:spcBef>
                <a:spcPts val="1200"/>
              </a:spcBef>
              <a:buFont typeface="+mj-lt"/>
              <a:buAutoNum type="arabicPeriod" startAt="3"/>
            </a:pPr>
            <a:endParaRPr lang="cs-CZ" sz="3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5</a:t>
            </a:fld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797830"/>
            <a:ext cx="8676456" cy="205184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MUDr. Jan Dvořák</a:t>
            </a:r>
          </a:p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Jan Chlup	</a:t>
            </a:r>
          </a:p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MUDr. Joseph </a:t>
            </a:r>
            <a:r>
              <a:rPr lang="cs-CZ" sz="2800" dirty="0" err="1"/>
              <a:t>Gottstein</a:t>
            </a:r>
            <a:r>
              <a:rPr lang="cs-CZ" sz="3000" dirty="0"/>
              <a:t>	</a:t>
            </a:r>
          </a:p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MUDr. Rudolf Jedlička</a:t>
            </a:r>
          </a:p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František Bakule</a:t>
            </a:r>
          </a:p>
          <a:p>
            <a:pPr marL="457200" indent="-457200">
              <a:spcBef>
                <a:spcPts val="768"/>
              </a:spcBef>
              <a:buFont typeface="Arial" pitchFamily="34" charset="0"/>
              <a:buChar char="•"/>
            </a:pPr>
            <a:r>
              <a:rPr lang="cs-CZ" sz="2800" dirty="0"/>
              <a:t>Augustin Bartoš</a:t>
            </a:r>
          </a:p>
        </p:txBody>
      </p:sp>
    </p:spTree>
    <p:extLst>
      <p:ext uri="{BB962C8B-B14F-4D97-AF65-F5344CB8AC3E}">
        <p14:creationId xmlns:p14="http://schemas.microsoft.com/office/powerpoint/2010/main" val="197773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Vymezení oboru </a:t>
            </a:r>
            <a:r>
              <a:rPr lang="cs-CZ" sz="4000" dirty="0" err="1"/>
              <a:t>somatopedie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92936"/>
            <a:ext cx="8064896" cy="5065064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cs-CZ" sz="3000" dirty="0"/>
              <a:t>Obor speciální pedagogiky,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1956 prof. František </a:t>
            </a:r>
            <a:r>
              <a:rPr lang="cs-CZ" sz="3000" dirty="0" err="1"/>
              <a:t>Kábele</a:t>
            </a:r>
            <a:r>
              <a:rPr lang="cs-CZ" sz="3000" dirty="0"/>
              <a:t>, dříve defektologie ortopedická.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Z řeckého SOMA (tělo) a PAIDEA (výchova)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 → výchova a vzdělávání osob s omezením hybnosti.</a:t>
            </a:r>
          </a:p>
          <a:p>
            <a:pPr>
              <a:spcBef>
                <a:spcPts val="768"/>
              </a:spcBef>
            </a:pPr>
            <a:r>
              <a:rPr lang="cs-CZ" sz="3000" dirty="0"/>
              <a:t>Příbuzné obory: 	- pedagogika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				- psychologie,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				- medicínské obory,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				- technické obory.		     …	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19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Vymezení oboru </a:t>
            </a:r>
            <a:r>
              <a:rPr lang="cs-CZ" sz="4000" dirty="0" err="1"/>
              <a:t>somatopedie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indent="0">
              <a:spcBef>
                <a:spcPts val="768"/>
              </a:spcBef>
              <a:buNone/>
            </a:pPr>
            <a:r>
              <a:rPr lang="cs-CZ" sz="3000" dirty="0"/>
              <a:t>…</a:t>
            </a:r>
          </a:p>
          <a:p>
            <a:pPr marL="914400" indent="-571500">
              <a:spcBef>
                <a:spcPts val="768"/>
              </a:spcBef>
            </a:pPr>
            <a:r>
              <a:rPr lang="cs-CZ" sz="3000" dirty="0"/>
              <a:t>Tělesné postižení </a:t>
            </a:r>
          </a:p>
          <a:p>
            <a:pPr indent="0">
              <a:spcBef>
                <a:spcPts val="600"/>
              </a:spcBef>
              <a:buNone/>
            </a:pPr>
            <a:r>
              <a:rPr lang="cs-CZ" sz="2600" dirty="0"/>
              <a:t>- vady pohybového, nosného, nebo nervového ústrojí, jestliže se projevují narušenou hybností a jestliže člověka omezují v účasti na jeho přirozených životních aktivitách.</a:t>
            </a:r>
          </a:p>
          <a:p>
            <a:pPr marL="800100" indent="-457200">
              <a:spcBef>
                <a:spcPts val="768"/>
              </a:spcBef>
            </a:pPr>
            <a:r>
              <a:rPr lang="cs-CZ" sz="3000" dirty="0"/>
              <a:t>Chronické onemocnění</a:t>
            </a:r>
          </a:p>
          <a:p>
            <a:pPr indent="0">
              <a:spcBef>
                <a:spcPts val="600"/>
              </a:spcBef>
              <a:buNone/>
            </a:pPr>
            <a:r>
              <a:rPr lang="cs-CZ" sz="2600" dirty="0"/>
              <a:t>- porucha rovnováhy organismu s prostředím, přičemž vznikají anatomické a funkční změny v organismu.</a:t>
            </a:r>
          </a:p>
          <a:p>
            <a:pPr marL="800100" indent="-457200">
              <a:spcBef>
                <a:spcPts val="768"/>
              </a:spcBef>
            </a:pPr>
            <a:r>
              <a:rPr lang="cs-CZ" sz="3000" dirty="0"/>
              <a:t>Zdravotní oslabení</a:t>
            </a:r>
          </a:p>
          <a:p>
            <a:pPr indent="0">
              <a:spcBef>
                <a:spcPts val="600"/>
              </a:spcBef>
              <a:buNone/>
            </a:pPr>
            <a:r>
              <a:rPr lang="cs-CZ" sz="2600" dirty="0"/>
              <a:t>- snížená odolnost vůči chorobám a sklon k jejich opakování.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40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 handicapu a změna paradigmatu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018" y="2060848"/>
            <a:ext cx="8207461" cy="4608512"/>
          </a:xfrm>
        </p:spPr>
        <p:txBody>
          <a:bodyPr>
            <a:normAutofit/>
          </a:bodyPr>
          <a:lstStyle/>
          <a:p>
            <a:pPr>
              <a:spcBef>
                <a:spcPts val="768"/>
              </a:spcBef>
            </a:pPr>
            <a:r>
              <a:rPr lang="cs-CZ" sz="3000" dirty="0"/>
              <a:t>WHO S20 1980: 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Defekt (vada) → </a:t>
            </a:r>
            <a:r>
              <a:rPr lang="cs-CZ" sz="3000" dirty="0" err="1"/>
              <a:t>Impairment</a:t>
            </a:r>
            <a:r>
              <a:rPr lang="cs-CZ" sz="3000" dirty="0"/>
              <a:t> (porucha)→ Disability (snížená schopnost) → Handicap (znevýhodnění) → Speciální potřeba.</a:t>
            </a:r>
          </a:p>
          <a:p>
            <a:pPr>
              <a:spcBef>
                <a:spcPts val="2400"/>
              </a:spcBef>
            </a:pPr>
            <a:r>
              <a:rPr lang="cs-CZ" sz="3000" dirty="0"/>
              <a:t>WHO ICF 2001 (International </a:t>
            </a:r>
            <a:r>
              <a:rPr lang="cs-CZ" sz="3000" dirty="0" err="1"/>
              <a:t>Classificasion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Functioning</a:t>
            </a:r>
            <a:r>
              <a:rPr lang="cs-CZ" sz="3000" dirty="0"/>
              <a:t>, Disability and </a:t>
            </a:r>
            <a:r>
              <a:rPr lang="cs-CZ" sz="3000" dirty="0" err="1"/>
              <a:t>Health</a:t>
            </a:r>
            <a:r>
              <a:rPr lang="cs-CZ" sz="3000" dirty="0"/>
              <a:t>):	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Disability X Aktivita,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cs-CZ" sz="3000" dirty="0"/>
              <a:t>Handicap X Participace.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96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E0532-BD89-4D26-A016-7CB97CFA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MKF – Mezinárodní klasifikace funkcí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818FF-835B-4A92-8360-E234A77F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b="1" dirty="0"/>
              <a:t>Mezinárodní klasifikace</a:t>
            </a:r>
            <a:r>
              <a:rPr lang="cs-CZ" sz="3200" dirty="0"/>
              <a:t> funkčních schopností, disability a zdraví – MKF (v originále International </a:t>
            </a:r>
            <a:r>
              <a:rPr lang="cs-CZ" sz="3200" dirty="0" err="1"/>
              <a:t>Classification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Functioning</a:t>
            </a:r>
            <a:r>
              <a:rPr lang="cs-CZ" sz="3200" dirty="0"/>
              <a:t>, Disability and </a:t>
            </a:r>
            <a:r>
              <a:rPr lang="cs-CZ" sz="3200" dirty="0" err="1"/>
              <a:t>Health</a:t>
            </a:r>
            <a:r>
              <a:rPr lang="cs-CZ" sz="3200" dirty="0"/>
              <a:t> – ICF) patří do skupiny klasifikací vyvinutých Světovou zdravotnickou organizací (WHO). MKF je víceúčelová </a:t>
            </a:r>
            <a:r>
              <a:rPr lang="cs-CZ" sz="3200" b="1" dirty="0"/>
              <a:t>klasiﬁkace</a:t>
            </a:r>
            <a:r>
              <a:rPr lang="cs-CZ" sz="3200" dirty="0"/>
              <a:t> a slouží různým disciplínám a různým sektorům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C95E28-CDEB-40B3-9412-813ACC0BD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2C7687-FD78-45D3-8633-862BB028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D646D2-BE08-4E12-9068-41C3B6E2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90C4-8FFE-4504-B544-25AAD9F2E18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3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TM03090430[[fn=Pruhy]]</Template>
  <TotalTime>8712</TotalTime>
  <Words>1960</Words>
  <Application>Microsoft Office PowerPoint</Application>
  <PresentationFormat>Předvádění na obrazovce (4:3)</PresentationFormat>
  <Paragraphs>350</Paragraphs>
  <Slides>31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Pruhy</vt:lpstr>
      <vt:lpstr>Základy somatopedie   a inkluzivní pedagogiky APTV  Bc. 2 roč.</vt:lpstr>
      <vt:lpstr>Obsah</vt:lpstr>
      <vt:lpstr>Požadavky</vt:lpstr>
      <vt:lpstr>MOTIVACE k četbě</vt:lpstr>
      <vt:lpstr>Požadavky - úkoly</vt:lpstr>
      <vt:lpstr>Vymezení oboru somatopedie</vt:lpstr>
      <vt:lpstr>Vymezení oboru somatopedie</vt:lpstr>
      <vt:lpstr>Definice handicapu a změna paradigmatu</vt:lpstr>
      <vt:lpstr>MKF – Mezinárodní klasifikace funkcí</vt:lpstr>
      <vt:lpstr>→ Současné vývojové tendence v somatopedii</vt:lpstr>
      <vt:lpstr>Právní rámec</vt:lpstr>
      <vt:lpstr>Právní rámec</vt:lpstr>
      <vt:lpstr>Právní rámec</vt:lpstr>
      <vt:lpstr>Oblasti somatopedického působení</vt:lpstr>
      <vt:lpstr>Vzdělávání, výchova, poradenství</vt:lpstr>
      <vt:lpstr>Speciální školství</vt:lpstr>
      <vt:lpstr>Speciální školství</vt:lpstr>
      <vt:lpstr>Speciální školství</vt:lpstr>
      <vt:lpstr>Vzdělávání v hlavním vzdělávacím proudu</vt:lpstr>
      <vt:lpstr>Vzdělávání v hlavním vzdělávacím proudu</vt:lpstr>
      <vt:lpstr>Vzdělávání v hlavním vzdělávacím proudu v běžné ZŠ</vt:lpstr>
      <vt:lpstr>Vzdělávání v hlavním vzdělávacím proudu v běžné zš</vt:lpstr>
      <vt:lpstr>Vzdělávání v hlavním vzdělávacím proudu v běžné zš</vt:lpstr>
      <vt:lpstr>Vzdělávání v hlavním vzdělávacím proudu –personální otázka </vt:lpstr>
      <vt:lpstr>Poradenská zařízení</vt:lpstr>
      <vt:lpstr>Vzdělávání v hlavním vzdělávacím proudu v běžné zš</vt:lpstr>
      <vt:lpstr>Podpora při socializaci</vt:lpstr>
      <vt:lpstr>Podpora při zaměstnávání</vt:lpstr>
      <vt:lpstr>Terapie</vt:lpstr>
      <vt:lpstr>APA v akci  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mira.petr</dc:creator>
  <cp:lastModifiedBy>Ilona Pavlová</cp:lastModifiedBy>
  <cp:revision>296</cp:revision>
  <dcterms:created xsi:type="dcterms:W3CDTF">2015-06-15T18:59:07Z</dcterms:created>
  <dcterms:modified xsi:type="dcterms:W3CDTF">2022-02-13T12:04:53Z</dcterms:modified>
</cp:coreProperties>
</file>