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4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08" r:id="rId6"/>
    <p:sldId id="322" r:id="rId7"/>
    <p:sldId id="323" r:id="rId8"/>
    <p:sldId id="324" r:id="rId9"/>
    <p:sldId id="325" r:id="rId10"/>
    <p:sldId id="328" r:id="rId11"/>
    <p:sldId id="285" r:id="rId12"/>
    <p:sldId id="326" r:id="rId13"/>
    <p:sldId id="262" r:id="rId14"/>
    <p:sldId id="261" r:id="rId15"/>
    <p:sldId id="276" r:id="rId16"/>
    <p:sldId id="273" r:id="rId17"/>
    <p:sldId id="263" r:id="rId18"/>
    <p:sldId id="274" r:id="rId19"/>
    <p:sldId id="294" r:id="rId20"/>
    <p:sldId id="264" r:id="rId21"/>
    <p:sldId id="279" r:id="rId22"/>
    <p:sldId id="278" r:id="rId23"/>
    <p:sldId id="265" r:id="rId24"/>
    <p:sldId id="266" r:id="rId25"/>
    <p:sldId id="280" r:id="rId26"/>
    <p:sldId id="327" r:id="rId27"/>
    <p:sldId id="268" r:id="rId28"/>
    <p:sldId id="270" r:id="rId29"/>
    <p:sldId id="329" r:id="rId30"/>
    <p:sldId id="269" r:id="rId31"/>
    <p:sldId id="272" r:id="rId32"/>
    <p:sldId id="303" r:id="rId33"/>
    <p:sldId id="302" r:id="rId34"/>
    <p:sldId id="275" r:id="rId35"/>
    <p:sldId id="295" r:id="rId36"/>
    <p:sldId id="299" r:id="rId37"/>
    <p:sldId id="300" r:id="rId38"/>
    <p:sldId id="298" r:id="rId39"/>
    <p:sldId id="305" r:id="rId40"/>
    <p:sldId id="304" r:id="rId41"/>
    <p:sldId id="315" r:id="rId42"/>
    <p:sldId id="316" r:id="rId43"/>
    <p:sldId id="317" r:id="rId44"/>
    <p:sldId id="319" r:id="rId45"/>
    <p:sldId id="330" r:id="rId46"/>
    <p:sldId id="331" r:id="rId47"/>
    <p:sldId id="332" r:id="rId48"/>
    <p:sldId id="333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5F335-91BD-4EB5-B5E5-F12F18876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F9701C-2556-45F8-9747-7B1589498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2E4A04-9CFC-4B60-807C-ED015F9B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90194F-1847-410D-B5BB-26AA3F46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759498-7BDB-4B5C-BB4F-7D1F456F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15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64EFF-1F56-4F13-87B7-B2CC2F51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5E4414-F928-44FE-BB3D-7DC08F52C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9FBCCD-AF53-41EA-9B56-9D0E5D558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884BA8-4A19-4D7C-B925-654B7254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859690-9492-4CA2-8E6C-167702C7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209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81CA6D6-083E-4741-9259-F731D9446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A8C8855-8C0A-4B67-8686-121F3A2D9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29AB42-FF51-4FD2-B505-9A91FAF92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13B31D-D7FA-4F9C-9CF9-CBB13442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F1D0CD-5EB4-459D-B41B-A10DB292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09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7C911E-0CA7-4BFE-8A22-95AF0CA4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AB2482-5E14-4399-B316-4AD1BF472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4A3116-2D5B-4386-A519-011609A7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935BE5-43CE-4CCF-B2A8-E39D502C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A9EF26-FADB-4F5C-86DA-743950BC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36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2314A-E285-4FF4-A332-8F9F519B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9E635C-2A69-4857-B43F-E59657E33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4AD4A5-8499-4356-8ED4-6D2AA19F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A61035-3D43-49B2-8494-560DFA47E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3C9011-40A1-49B5-9303-54067FEE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97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13501-F273-4EEE-B887-4CAC50E0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28AD9-2EC6-4914-A671-3416E4E06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746418-745D-4F4D-847F-E2B1E3B5D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C3CC5C-BA24-4DD8-885A-2DF45136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38FF8E-28BD-459F-AC48-439377A2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A0B7D6-FEE0-4F09-AF70-CFE948E5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51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72B7F-9706-4787-833E-080F4070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05AF69-6B6D-40F1-9273-2FCBDC2E1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942F68-4BAE-4A3F-86C4-379024043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C0C9DD-A75E-4735-8CFF-6491622AF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F1D76DF-1F07-4084-BC8E-F11EA2A58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9FE079C-0279-48F0-861B-29DA65882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7F2EDB5-5C2C-45A6-A896-4546DC45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8411256-5B96-4DBF-92F7-C21D4F6E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58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FB2F9-F1AC-4A93-96D3-5A1D359E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1DA790E-6B9C-414A-A11A-8CE51FDB1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1345C4C-2EA2-4D7F-8EBE-5132B7C3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1EDD23-2BEC-4A42-B39E-436381CC7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54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474D31-EEF7-47DC-AABC-9DFA565B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12CBEBA-59FB-4FB5-8556-A3D0416AF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7D8403-2693-4C15-81C6-221E5760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00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5066B4-9008-4339-B151-C9506E33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DAEA4F-5F53-4DB0-B943-DBCDFA734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AFC7AF-4D70-4472-AE2A-110E02DF7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8A32EB-B1E2-4D47-B6F4-5B401AE6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024A56-F85C-4059-9796-C34736DB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9A225C-353B-4513-85EF-A807C92D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33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BB996-F8F6-48D6-A85D-E31EF5CE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A86D02-EB64-40CA-87C8-E38AEA2FE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9008D78-9A7D-497D-B992-9D25AEDFC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D5CB3A-FEB3-4D08-8911-059D1CE0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AE55C7-1F30-48FE-9185-23E525C2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1B5832-A608-4E97-9E93-C9249DAF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57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D24276-0294-4A82-B59D-D5E8574E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13BA34-E429-4DBF-8EB5-DE944DFF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48CB39-8354-4E98-A2C1-1B6B3B88F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FD6AA2-5F39-4046-9B90-85005DE8B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329C33-E0AA-4FCA-B122-650F2BBBE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69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8C2A5-9FE5-4E31-8F6B-6B1BC999E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cs-CZ" dirty="0"/>
              <a:t>LEARNING AND MEMORY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CB2D62-0147-4421-B382-56D300017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1005"/>
            <a:ext cx="9144000" cy="1655762"/>
          </a:xfrm>
        </p:spPr>
        <p:txBody>
          <a:bodyPr>
            <a:normAutofit/>
          </a:bodyPr>
          <a:lstStyle/>
          <a:p>
            <a:r>
              <a:rPr lang="cs-CZ" sz="4000" dirty="0" smtClean="0"/>
              <a:t>Ondřej Novák</a:t>
            </a:r>
            <a:endParaRPr lang="cs-CZ" sz="4000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5E55AFE-C57F-4D68-8A38-7FA158D18E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1" y="3947897"/>
            <a:ext cx="10175358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7847CD-01DE-47AA-8D7B-08DC26EFEF44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Input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774B0B-D87A-4C61-A248-042C3279931D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 err="1"/>
              <a:t>Processing</a:t>
            </a:r>
            <a:r>
              <a:rPr lang="cs-CZ" dirty="0"/>
              <a:t> in sensory </a:t>
            </a:r>
            <a:r>
              <a:rPr lang="cs-CZ" dirty="0" err="1"/>
              <a:t>cortex</a:t>
            </a: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5BA7BA6-E987-4CB3-9195-B215F9CF007A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1A14A2-2408-4CFB-B4B6-081BDA44B32E}"/>
              </a:ext>
            </a:extLst>
          </p:cNvPr>
          <p:cNvSpPr txBox="1"/>
          <p:nvPr/>
        </p:nvSpPr>
        <p:spPr>
          <a:xfrm>
            <a:off x="3410503" y="3845071"/>
            <a:ext cx="2138041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Short</a:t>
            </a:r>
            <a:r>
              <a:rPr lang="cs-CZ" dirty="0"/>
              <a:t>-term </a:t>
            </a:r>
            <a:r>
              <a:rPr lang="cs-CZ" dirty="0" err="1"/>
              <a:t>memory</a:t>
            </a:r>
            <a:r>
              <a:rPr lang="cs-CZ" dirty="0"/>
              <a:t> (</a:t>
            </a:r>
            <a:r>
              <a:rPr lang="cs-CZ" dirty="0" err="1"/>
              <a:t>temporary</a:t>
            </a:r>
            <a:r>
              <a:rPr lang="cs-CZ" dirty="0"/>
              <a:t> </a:t>
            </a:r>
            <a:r>
              <a:rPr lang="cs-CZ" dirty="0" err="1"/>
              <a:t>storage</a:t>
            </a:r>
            <a:r>
              <a:rPr lang="cs-CZ" dirty="0"/>
              <a:t>)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30B46E2D-69F8-4692-B0CA-CB5A91A40AAA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C0FBA22-DC1C-42FE-86A2-FF6ED56E4A5F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12C58134-3451-4DC6-9562-27D74CE2AE12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DEEF79D-A224-47FA-91D3-6EDF2A079610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Forgetting</a:t>
            </a:r>
            <a:r>
              <a:rPr lang="cs-CZ" dirty="0"/>
              <a:t> = 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FA285D14-42CD-42D0-B7F1-EF11B184C344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77B9DB5-85E6-4296-8EBA-DD49DE9AA884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Recall</a:t>
            </a:r>
            <a:endParaRPr lang="cs-CZ" dirty="0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606ADB8F-EC3A-44AC-9EFD-1D1A6D2D59AC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3BCAFFFC-9E6D-4F5B-A491-186C48F17B8A}"/>
              </a:ext>
            </a:extLst>
          </p:cNvPr>
          <p:cNvSpPr/>
          <p:nvPr/>
        </p:nvSpPr>
        <p:spPr>
          <a:xfrm>
            <a:off x="5746382" y="3893034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Consolidation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4684775-BDF4-45A5-BC8A-FDCBEFCAC41C}"/>
              </a:ext>
            </a:extLst>
          </p:cNvPr>
          <p:cNvSpPr txBox="1"/>
          <p:nvPr/>
        </p:nvSpPr>
        <p:spPr>
          <a:xfrm>
            <a:off x="7723816" y="1353878"/>
            <a:ext cx="1383437" cy="53553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Long-term </a:t>
            </a:r>
            <a:r>
              <a:rPr lang="cs-CZ" dirty="0" err="1"/>
              <a:t>memory</a:t>
            </a:r>
            <a:r>
              <a:rPr lang="cs-CZ" dirty="0"/>
              <a:t> (permanent </a:t>
            </a:r>
            <a:r>
              <a:rPr lang="cs-CZ" dirty="0" err="1"/>
              <a:t>storage</a:t>
            </a:r>
            <a:r>
              <a:rPr lang="cs-CZ" dirty="0"/>
              <a:t>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EE8860E-1343-4609-984E-1364941993A0}"/>
              </a:ext>
            </a:extLst>
          </p:cNvPr>
          <p:cNvSpPr txBox="1"/>
          <p:nvPr/>
        </p:nvSpPr>
        <p:spPr>
          <a:xfrm>
            <a:off x="7723816" y="346186"/>
            <a:ext cx="138343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CC1A2B77-0FAB-4F28-B873-489F4B83EA7C}"/>
              </a:ext>
            </a:extLst>
          </p:cNvPr>
          <p:cNvSpPr/>
          <p:nvPr/>
        </p:nvSpPr>
        <p:spPr>
          <a:xfrm>
            <a:off x="5604952" y="346186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0386B52B-7846-4783-B693-7A9B902865E5}"/>
              </a:ext>
            </a:extLst>
          </p:cNvPr>
          <p:cNvSpPr/>
          <p:nvPr/>
        </p:nvSpPr>
        <p:spPr>
          <a:xfrm flipH="1">
            <a:off x="5604953" y="5734822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1" name="Šipka: doprava 18">
            <a:extLst>
              <a:ext uri="{FF2B5EF4-FFF2-40B4-BE49-F238E27FC236}">
                <a16:creationId xmlns:a16="http://schemas.microsoft.com/office/drawing/2014/main" id="{D6586151-BAF3-4458-9936-6409196CBD68}"/>
              </a:ext>
            </a:extLst>
          </p:cNvPr>
          <p:cNvSpPr/>
          <p:nvPr/>
        </p:nvSpPr>
        <p:spPr>
          <a:xfrm rot="460529">
            <a:off x="5641399" y="3051516"/>
            <a:ext cx="1871709" cy="431378"/>
          </a:xfrm>
          <a:prstGeom prst="rightArrow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RE-</a:t>
            </a:r>
            <a:r>
              <a:rPr lang="cs-CZ" dirty="0" err="1" smtClean="0">
                <a:solidFill>
                  <a:schemeClr val="tx1"/>
                </a:solidFill>
              </a:rPr>
              <a:t>consolidation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8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D9B7751A-6F42-4CD9-859F-9087F2A9F7DB}"/>
              </a:ext>
            </a:extLst>
          </p:cNvPr>
          <p:cNvSpPr txBox="1">
            <a:spLocks/>
          </p:cNvSpPr>
          <p:nvPr/>
        </p:nvSpPr>
        <p:spPr>
          <a:xfrm>
            <a:off x="838200" y="38968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SHORT-TERM MEMORY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BF8C090-13B2-4161-A4C8-0E99DF73A965}"/>
              </a:ext>
            </a:extLst>
          </p:cNvPr>
          <p:cNvSpPr/>
          <p:nvPr/>
        </p:nvSpPr>
        <p:spPr>
          <a:xfrm>
            <a:off x="76200" y="1493175"/>
            <a:ext cx="12115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Center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attention</a:t>
            </a:r>
            <a:r>
              <a:rPr lang="cs-CZ" sz="2400" dirty="0"/>
              <a:t> = </a:t>
            </a:r>
            <a:r>
              <a:rPr lang="cs-CZ" sz="2400" dirty="0" err="1"/>
              <a:t>prefrontal</a:t>
            </a:r>
            <a:r>
              <a:rPr lang="cs-CZ" sz="2400" dirty="0"/>
              <a:t> </a:t>
            </a:r>
            <a:r>
              <a:rPr lang="cs-CZ" sz="2400" dirty="0" err="1"/>
              <a:t>cortex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Active</a:t>
            </a:r>
            <a:r>
              <a:rPr lang="cs-CZ" sz="2400" dirty="0"/>
              <a:t> </a:t>
            </a:r>
            <a:r>
              <a:rPr lang="cs-CZ" sz="2400" dirty="0" err="1"/>
              <a:t>focus</a:t>
            </a:r>
            <a:r>
              <a:rPr lang="cs-CZ" sz="2400" dirty="0"/>
              <a:t> on </a:t>
            </a:r>
            <a:r>
              <a:rPr lang="cs-CZ" sz="2400" dirty="0" err="1"/>
              <a:t>surroundings</a:t>
            </a:r>
            <a:r>
              <a:rPr lang="cs-CZ" sz="2400" dirty="0"/>
              <a:t> </a:t>
            </a:r>
            <a:r>
              <a:rPr lang="cs-CZ" sz="2400" dirty="0" err="1"/>
              <a:t>perception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Very limited </a:t>
            </a:r>
            <a:r>
              <a:rPr lang="cs-CZ" sz="2400" dirty="0" err="1"/>
              <a:t>capacity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Regulation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information</a:t>
            </a:r>
            <a:r>
              <a:rPr lang="cs-CZ" sz="2400" dirty="0"/>
              <a:t> </a:t>
            </a:r>
            <a:r>
              <a:rPr lang="cs-CZ" sz="2400" dirty="0" err="1"/>
              <a:t>flow</a:t>
            </a:r>
            <a:r>
              <a:rPr lang="cs-CZ" sz="2400" dirty="0"/>
              <a:t> in </a:t>
            </a:r>
            <a:r>
              <a:rPr lang="cs-CZ" sz="2400" dirty="0" err="1"/>
              <a:t>two</a:t>
            </a:r>
            <a:r>
              <a:rPr lang="cs-CZ" sz="2400" dirty="0"/>
              <a:t> „</a:t>
            </a:r>
            <a:r>
              <a:rPr lang="cs-CZ" sz="2400" dirty="0" err="1"/>
              <a:t>rehearsal</a:t>
            </a:r>
            <a:r>
              <a:rPr lang="cs-CZ" sz="2400" dirty="0"/>
              <a:t>“ </a:t>
            </a:r>
            <a:r>
              <a:rPr lang="cs-CZ" sz="2400" dirty="0" err="1"/>
              <a:t>systems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AutoNum type="arabicParenR"/>
            </a:pPr>
            <a:r>
              <a:rPr lang="cs-CZ" sz="2400" dirty="0" err="1"/>
              <a:t>Verbal</a:t>
            </a:r>
            <a:r>
              <a:rPr lang="cs-CZ" sz="2400" dirty="0"/>
              <a:t> </a:t>
            </a:r>
            <a:r>
              <a:rPr lang="cs-CZ" sz="2400" dirty="0" err="1"/>
              <a:t>loop</a:t>
            </a:r>
            <a:r>
              <a:rPr lang="cs-CZ" sz="2400" dirty="0"/>
              <a:t> – </a:t>
            </a:r>
            <a:r>
              <a:rPr lang="cs-CZ" sz="2400" dirty="0" err="1"/>
              <a:t>temporary</a:t>
            </a:r>
            <a:r>
              <a:rPr lang="cs-CZ" sz="2400" dirty="0"/>
              <a:t> </a:t>
            </a:r>
            <a:r>
              <a:rPr lang="cs-CZ" sz="2400" dirty="0" err="1"/>
              <a:t>memory</a:t>
            </a:r>
            <a:r>
              <a:rPr lang="cs-CZ" sz="2400" dirty="0"/>
              <a:t> </a:t>
            </a:r>
            <a:r>
              <a:rPr lang="cs-CZ" sz="2400" dirty="0" err="1"/>
              <a:t>storage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numeric</a:t>
            </a:r>
            <a:r>
              <a:rPr lang="cs-CZ" sz="2400" dirty="0"/>
              <a:t> and </a:t>
            </a:r>
            <a:r>
              <a:rPr lang="cs-CZ" sz="2400" dirty="0" err="1"/>
              <a:t>verbal</a:t>
            </a:r>
            <a:r>
              <a:rPr lang="cs-CZ" sz="2400" dirty="0"/>
              <a:t> </a:t>
            </a:r>
            <a:r>
              <a:rPr lang="cs-CZ" sz="2400" dirty="0" err="1"/>
              <a:t>information</a:t>
            </a:r>
            <a:r>
              <a:rPr lang="cs-CZ" sz="2400" dirty="0"/>
              <a:t>, </a:t>
            </a:r>
            <a:r>
              <a:rPr lang="cs-CZ" sz="2400" dirty="0" err="1"/>
              <a:t>which</a:t>
            </a:r>
            <a:r>
              <a:rPr lang="cs-CZ" sz="2400" dirty="0"/>
              <a:t> are </a:t>
            </a:r>
            <a:r>
              <a:rPr lang="cs-CZ" sz="2400" dirty="0" err="1"/>
              <a:t>kept</a:t>
            </a:r>
            <a:r>
              <a:rPr lang="cs-CZ" sz="2400" dirty="0"/>
              <a:t> „</a:t>
            </a:r>
            <a:r>
              <a:rPr lang="cs-CZ" sz="2400" dirty="0" err="1"/>
              <a:t>alive</a:t>
            </a:r>
            <a:r>
              <a:rPr lang="cs-CZ" sz="2400" dirty="0"/>
              <a:t>“ by </a:t>
            </a:r>
            <a:r>
              <a:rPr lang="cs-CZ" sz="2400" dirty="0" err="1"/>
              <a:t>inner</a:t>
            </a:r>
            <a:r>
              <a:rPr lang="cs-CZ" sz="2400" dirty="0"/>
              <a:t> </a:t>
            </a:r>
            <a:r>
              <a:rPr lang="cs-CZ" sz="2400" dirty="0" err="1"/>
              <a:t>monologue</a:t>
            </a:r>
            <a:r>
              <a:rPr lang="cs-CZ" sz="2400" dirty="0"/>
              <a:t>; </a:t>
            </a:r>
            <a:r>
              <a:rPr lang="cs-CZ" sz="2400" dirty="0" err="1"/>
              <a:t>they</a:t>
            </a:r>
            <a:r>
              <a:rPr lang="cs-CZ" sz="2400" dirty="0"/>
              <a:t> fade </a:t>
            </a:r>
            <a:r>
              <a:rPr lang="cs-CZ" sz="2400" dirty="0" err="1"/>
              <a:t>quickly</a:t>
            </a:r>
            <a:endParaRPr lang="cs-CZ" sz="2400" dirty="0"/>
          </a:p>
          <a:p>
            <a:r>
              <a:rPr lang="cs-CZ" sz="2400" dirty="0"/>
              <a:t>2) </a:t>
            </a:r>
            <a:r>
              <a:rPr lang="cs-CZ" sz="2400" dirty="0" err="1"/>
              <a:t>Visual</a:t>
            </a:r>
            <a:r>
              <a:rPr lang="cs-CZ" sz="2400" dirty="0"/>
              <a:t> </a:t>
            </a:r>
            <a:r>
              <a:rPr lang="cs-CZ" sz="2400" dirty="0" err="1"/>
              <a:t>loop</a:t>
            </a:r>
            <a:r>
              <a:rPr lang="cs-CZ" sz="2400" dirty="0"/>
              <a:t> – </a:t>
            </a:r>
            <a:r>
              <a:rPr lang="cs-CZ" sz="2400" dirty="0" err="1"/>
              <a:t>representation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surroundings</a:t>
            </a:r>
            <a:r>
              <a:rPr lang="cs-CZ" sz="2400" dirty="0"/>
              <a:t> and </a:t>
            </a:r>
            <a:r>
              <a:rPr lang="cs-CZ" sz="2400" dirty="0" err="1"/>
              <a:t>position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objects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surroundings</a:t>
            </a:r>
            <a:r>
              <a:rPr lang="cs-CZ" sz="2400" dirty="0"/>
              <a:t>, such as </a:t>
            </a:r>
            <a:r>
              <a:rPr lang="cs-CZ" sz="2400" dirty="0" err="1"/>
              <a:t>faces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people</a:t>
            </a:r>
            <a:r>
              <a:rPr lang="cs-CZ" sz="2400" dirty="0"/>
              <a:t> on a party</a:t>
            </a:r>
          </a:p>
          <a:p>
            <a:endParaRPr lang="cs-CZ" sz="2400" dirty="0"/>
          </a:p>
          <a:p>
            <a:r>
              <a:rPr lang="cs-CZ" sz="2400" dirty="0" err="1"/>
              <a:t>Information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short</a:t>
            </a:r>
            <a:r>
              <a:rPr lang="cs-CZ" sz="2400" dirty="0"/>
              <a:t>-term </a:t>
            </a:r>
            <a:r>
              <a:rPr lang="cs-CZ" sz="2400" dirty="0" err="1"/>
              <a:t>memory</a:t>
            </a:r>
            <a:r>
              <a:rPr lang="cs-CZ" sz="2400" dirty="0"/>
              <a:t> </a:t>
            </a:r>
            <a:r>
              <a:rPr lang="cs-CZ" sz="2400" dirty="0" err="1"/>
              <a:t>have</a:t>
            </a:r>
            <a:r>
              <a:rPr lang="cs-CZ" sz="2400" dirty="0"/>
              <a:t> </a:t>
            </a:r>
            <a:r>
              <a:rPr lang="cs-CZ" sz="2400" dirty="0" err="1"/>
              <a:t>potential</a:t>
            </a:r>
            <a:r>
              <a:rPr lang="cs-CZ" sz="2400" dirty="0"/>
              <a:t> to </a:t>
            </a:r>
            <a:r>
              <a:rPr lang="cs-CZ" sz="2400" dirty="0" err="1"/>
              <a:t>become</a:t>
            </a:r>
            <a:r>
              <a:rPr lang="cs-CZ" sz="2400" dirty="0"/>
              <a:t> </a:t>
            </a:r>
            <a:r>
              <a:rPr lang="cs-CZ" sz="2400" dirty="0" err="1"/>
              <a:t>stored</a:t>
            </a:r>
            <a:r>
              <a:rPr lang="cs-CZ" sz="2400" dirty="0"/>
              <a:t> in long-term </a:t>
            </a:r>
            <a:r>
              <a:rPr lang="cs-CZ" sz="2400" dirty="0" err="1"/>
              <a:t>memory</a:t>
            </a:r>
            <a:r>
              <a:rPr lang="cs-CZ" sz="2400" dirty="0"/>
              <a:t> (</a:t>
            </a:r>
            <a:r>
              <a:rPr lang="cs-CZ" sz="2400" dirty="0" err="1"/>
              <a:t>selection</a:t>
            </a:r>
            <a:r>
              <a:rPr lang="cs-CZ" sz="2400" dirty="0"/>
              <a:t> by </a:t>
            </a:r>
            <a:r>
              <a:rPr lang="cs-CZ" sz="2400" dirty="0" err="1"/>
              <a:t>significance</a:t>
            </a:r>
            <a:r>
              <a:rPr 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8316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74FCE85F-4793-4DF2-8811-CC4A52F8AFC6}"/>
              </a:ext>
            </a:extLst>
          </p:cNvPr>
          <p:cNvSpPr txBox="1"/>
          <p:nvPr/>
        </p:nvSpPr>
        <p:spPr>
          <a:xfrm>
            <a:off x="733845" y="1623094"/>
            <a:ext cx="2932545" cy="3693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SHORT TERM MEMORY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88A59E-9CF3-4563-8481-A2F36C16E37A}"/>
              </a:ext>
            </a:extLst>
          </p:cNvPr>
          <p:cNvSpPr txBox="1"/>
          <p:nvPr/>
        </p:nvSpPr>
        <p:spPr>
          <a:xfrm>
            <a:off x="6354173" y="1623094"/>
            <a:ext cx="293254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LONG TERM MEMORY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9E1F0D9-4953-4470-858A-78B0C7A87457}"/>
              </a:ext>
            </a:extLst>
          </p:cNvPr>
          <p:cNvSpPr txBox="1"/>
          <p:nvPr/>
        </p:nvSpPr>
        <p:spPr>
          <a:xfrm>
            <a:off x="68141" y="2596956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Sensory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6D418F-D418-4E83-A060-A55AB0FB9E3D}"/>
              </a:ext>
            </a:extLst>
          </p:cNvPr>
          <p:cNvSpPr txBox="1"/>
          <p:nvPr/>
        </p:nvSpPr>
        <p:spPr>
          <a:xfrm>
            <a:off x="2075895" y="2592794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DC6D3FC-F0A1-4A73-ACC6-503C79977CE9}"/>
              </a:ext>
            </a:extLst>
          </p:cNvPr>
          <p:cNvSpPr txBox="1"/>
          <p:nvPr/>
        </p:nvSpPr>
        <p:spPr>
          <a:xfrm>
            <a:off x="4368354" y="2577827"/>
            <a:ext cx="300366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Explicit (</a:t>
            </a:r>
            <a:r>
              <a:rPr lang="cs-CZ" dirty="0" err="1"/>
              <a:t>declarative</a:t>
            </a:r>
            <a:r>
              <a:rPr lang="cs-CZ" dirty="0"/>
              <a:t>) </a:t>
            </a:r>
            <a:r>
              <a:rPr lang="cs-CZ" dirty="0" err="1"/>
              <a:t>memory</a:t>
            </a:r>
            <a:r>
              <a:rPr lang="cs-CZ" dirty="0"/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C5F9A1-1CC2-4F1F-A796-2CABC03B97B5}"/>
              </a:ext>
            </a:extLst>
          </p:cNvPr>
          <p:cNvSpPr txBox="1"/>
          <p:nvPr/>
        </p:nvSpPr>
        <p:spPr>
          <a:xfrm>
            <a:off x="8122935" y="2585526"/>
            <a:ext cx="3311237" cy="369332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Implicit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146DCC-14A0-4315-BA77-346E4CB1D454}"/>
              </a:ext>
            </a:extLst>
          </p:cNvPr>
          <p:cNvSpPr txBox="1"/>
          <p:nvPr/>
        </p:nvSpPr>
        <p:spPr>
          <a:xfrm>
            <a:off x="591835" y="3347051"/>
            <a:ext cx="1087583" cy="52322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Sensoric</a:t>
            </a:r>
            <a:r>
              <a:rPr lang="cs-CZ" sz="1400" dirty="0"/>
              <a:t> </a:t>
            </a:r>
            <a:r>
              <a:rPr lang="cs-CZ" sz="1400" dirty="0" err="1"/>
              <a:t>modalities</a:t>
            </a:r>
            <a:endParaRPr lang="cs-CZ" sz="14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A22CFF-714D-456F-9672-7D0520B2D4BF}"/>
              </a:ext>
            </a:extLst>
          </p:cNvPr>
          <p:cNvSpPr txBox="1"/>
          <p:nvPr/>
        </p:nvSpPr>
        <p:spPr>
          <a:xfrm>
            <a:off x="2668176" y="3562494"/>
            <a:ext cx="1087583" cy="307777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Executive</a:t>
            </a:r>
            <a:endParaRPr lang="cs-CZ" sz="14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77459F-CD6C-4D2D-BDAB-C419536254EE}"/>
              </a:ext>
            </a:extLst>
          </p:cNvPr>
          <p:cNvSpPr txBox="1"/>
          <p:nvPr/>
        </p:nvSpPr>
        <p:spPr>
          <a:xfrm>
            <a:off x="4368354" y="3300883"/>
            <a:ext cx="1381745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Semantic</a:t>
            </a:r>
            <a:r>
              <a:rPr lang="cs-CZ" sz="1400" dirty="0"/>
              <a:t> </a:t>
            </a:r>
            <a:r>
              <a:rPr lang="cs-CZ" sz="1400" dirty="0" err="1"/>
              <a:t>memory</a:t>
            </a:r>
            <a:r>
              <a:rPr lang="cs-CZ" sz="1400" dirty="0"/>
              <a:t> (</a:t>
            </a:r>
            <a:r>
              <a:rPr lang="cs-CZ" sz="1400" dirty="0" err="1"/>
              <a:t>facts</a:t>
            </a:r>
            <a:r>
              <a:rPr lang="cs-CZ" sz="1400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D99B8BE-DD91-46B4-B6D7-FA46BA98349B}"/>
              </a:ext>
            </a:extLst>
          </p:cNvPr>
          <p:cNvSpPr txBox="1"/>
          <p:nvPr/>
        </p:nvSpPr>
        <p:spPr>
          <a:xfrm>
            <a:off x="5870183" y="3300883"/>
            <a:ext cx="1449551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Episodic</a:t>
            </a:r>
            <a:r>
              <a:rPr lang="cs-CZ" sz="1400" dirty="0"/>
              <a:t> </a:t>
            </a:r>
            <a:r>
              <a:rPr lang="cs-CZ" sz="1400" dirty="0" err="1"/>
              <a:t>memory</a:t>
            </a:r>
            <a:r>
              <a:rPr lang="cs-CZ" sz="1400" dirty="0"/>
              <a:t> (</a:t>
            </a:r>
            <a:r>
              <a:rPr lang="cs-CZ" sz="1400" dirty="0" err="1"/>
              <a:t>events</a:t>
            </a:r>
            <a:r>
              <a:rPr lang="cs-CZ" sz="1400" dirty="0"/>
              <a:t>)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BE561F-45FA-40E7-8B2C-DC9ACC17496E}"/>
              </a:ext>
            </a:extLst>
          </p:cNvPr>
          <p:cNvSpPr txBox="1"/>
          <p:nvPr/>
        </p:nvSpPr>
        <p:spPr>
          <a:xfrm>
            <a:off x="7412955" y="3312428"/>
            <a:ext cx="1136982" cy="523220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Procedural</a:t>
            </a:r>
            <a:r>
              <a:rPr lang="cs-CZ" sz="1400" dirty="0"/>
              <a:t> </a:t>
            </a:r>
            <a:r>
              <a:rPr lang="cs-CZ" sz="1400" dirty="0" err="1"/>
              <a:t>memory</a:t>
            </a:r>
            <a:endParaRPr lang="cs-CZ" sz="14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014BFD1-BF68-4BBD-9DB2-03C24ED0356D}"/>
              </a:ext>
            </a:extLst>
          </p:cNvPr>
          <p:cNvSpPr txBox="1"/>
          <p:nvPr/>
        </p:nvSpPr>
        <p:spPr>
          <a:xfrm>
            <a:off x="8641522" y="3312428"/>
            <a:ext cx="747211" cy="30777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Priming</a:t>
            </a:r>
            <a:endParaRPr lang="cs-CZ" sz="140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0D6339A-3DAC-49AC-8D09-F7C5F50C6891}"/>
              </a:ext>
            </a:extLst>
          </p:cNvPr>
          <p:cNvSpPr txBox="1"/>
          <p:nvPr/>
        </p:nvSpPr>
        <p:spPr>
          <a:xfrm>
            <a:off x="9480318" y="3315462"/>
            <a:ext cx="1301370" cy="95410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Associative</a:t>
            </a:r>
            <a:r>
              <a:rPr lang="cs-CZ" sz="1400" dirty="0"/>
              <a:t> learning – </a:t>
            </a:r>
            <a:r>
              <a:rPr lang="cs-CZ" sz="1400" dirty="0" err="1"/>
              <a:t>classic</a:t>
            </a:r>
            <a:r>
              <a:rPr lang="cs-CZ" sz="1400" dirty="0"/>
              <a:t> </a:t>
            </a:r>
            <a:r>
              <a:rPr lang="cs-CZ" sz="1400" dirty="0" err="1"/>
              <a:t>conditioning</a:t>
            </a:r>
            <a:endParaRPr lang="cs-CZ" sz="1400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7065380-69B2-47BC-9A8A-97CEDB4CFC52}"/>
              </a:ext>
            </a:extLst>
          </p:cNvPr>
          <p:cNvSpPr txBox="1"/>
          <p:nvPr/>
        </p:nvSpPr>
        <p:spPr>
          <a:xfrm>
            <a:off x="10891151" y="3300883"/>
            <a:ext cx="1167014" cy="1169551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Non-</a:t>
            </a:r>
            <a:r>
              <a:rPr lang="cs-CZ" sz="1400" dirty="0" err="1"/>
              <a:t>associative</a:t>
            </a:r>
            <a:r>
              <a:rPr lang="cs-CZ" sz="1400" dirty="0"/>
              <a:t> learning – </a:t>
            </a:r>
            <a:r>
              <a:rPr lang="cs-CZ" sz="1400" dirty="0" err="1"/>
              <a:t>Habituation</a:t>
            </a:r>
            <a:r>
              <a:rPr lang="cs-CZ" sz="1400" dirty="0"/>
              <a:t>, </a:t>
            </a:r>
            <a:r>
              <a:rPr lang="cs-CZ" sz="1400" dirty="0" err="1"/>
              <a:t>sensitization</a:t>
            </a:r>
            <a:endParaRPr lang="cs-CZ" sz="14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59F9B52-B159-4768-9A0A-09C6FFFFE5B1}"/>
              </a:ext>
            </a:extLst>
          </p:cNvPr>
          <p:cNvSpPr txBox="1"/>
          <p:nvPr/>
        </p:nvSpPr>
        <p:spPr>
          <a:xfrm>
            <a:off x="591835" y="4973144"/>
            <a:ext cx="1087583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Neocortex</a:t>
            </a:r>
            <a:endParaRPr lang="cs-CZ" sz="1400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6389F14-3465-4102-AAA4-C9B9A8593718}"/>
              </a:ext>
            </a:extLst>
          </p:cNvPr>
          <p:cNvSpPr txBox="1"/>
          <p:nvPr/>
        </p:nvSpPr>
        <p:spPr>
          <a:xfrm>
            <a:off x="2668175" y="4973143"/>
            <a:ext cx="1087583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Prefrontal</a:t>
            </a:r>
            <a:r>
              <a:rPr lang="cs-CZ" sz="1400" dirty="0"/>
              <a:t> lobe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1B2FD26C-49E3-4C5A-96D6-F3260E35FB3C}"/>
              </a:ext>
            </a:extLst>
          </p:cNvPr>
          <p:cNvSpPr txBox="1"/>
          <p:nvPr/>
        </p:nvSpPr>
        <p:spPr>
          <a:xfrm>
            <a:off x="5179312" y="4973143"/>
            <a:ext cx="1381745" cy="73866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Medial</a:t>
            </a:r>
            <a:r>
              <a:rPr lang="cs-CZ" sz="1400" dirty="0"/>
              <a:t> </a:t>
            </a:r>
            <a:r>
              <a:rPr lang="cs-CZ" sz="1400" dirty="0" err="1"/>
              <a:t>temporal</a:t>
            </a:r>
            <a:r>
              <a:rPr lang="cs-CZ" sz="1400" dirty="0"/>
              <a:t> lobe</a:t>
            </a:r>
          </a:p>
          <a:p>
            <a:pPr algn="ctr"/>
            <a:r>
              <a:rPr lang="cs-CZ" sz="1400" dirty="0"/>
              <a:t>Thalamus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73F73237-4F23-4CE1-B406-CDEC01C459A1}"/>
              </a:ext>
            </a:extLst>
          </p:cNvPr>
          <p:cNvSpPr txBox="1"/>
          <p:nvPr/>
        </p:nvSpPr>
        <p:spPr>
          <a:xfrm>
            <a:off x="7412956" y="4976270"/>
            <a:ext cx="1136982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Striatum</a:t>
            </a:r>
            <a:endParaRPr lang="cs-CZ" sz="1400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883A8651-6FD9-4D56-B568-E58F7ED874C1}"/>
              </a:ext>
            </a:extLst>
          </p:cNvPr>
          <p:cNvSpPr txBox="1"/>
          <p:nvPr/>
        </p:nvSpPr>
        <p:spPr>
          <a:xfrm>
            <a:off x="8641571" y="4973143"/>
            <a:ext cx="747162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Neo-</a:t>
            </a:r>
            <a:r>
              <a:rPr lang="cs-CZ" sz="1400" dirty="0" err="1"/>
              <a:t>cortex</a:t>
            </a:r>
            <a:endParaRPr lang="cs-CZ" sz="1400" dirty="0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1933192-2FA9-441E-84F6-4684B850F3EC}"/>
              </a:ext>
            </a:extLst>
          </p:cNvPr>
          <p:cNvSpPr txBox="1"/>
          <p:nvPr/>
        </p:nvSpPr>
        <p:spPr>
          <a:xfrm>
            <a:off x="9480318" y="4967393"/>
            <a:ext cx="1301370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Amygdala</a:t>
            </a:r>
          </a:p>
          <a:p>
            <a:pPr algn="ctr"/>
            <a:r>
              <a:rPr lang="cs-CZ" sz="1400" dirty="0"/>
              <a:t>Cerebellum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61FC9A7-1747-4449-811C-115EA8BADD20}"/>
              </a:ext>
            </a:extLst>
          </p:cNvPr>
          <p:cNvSpPr txBox="1"/>
          <p:nvPr/>
        </p:nvSpPr>
        <p:spPr>
          <a:xfrm>
            <a:off x="10888961" y="4967393"/>
            <a:ext cx="1167014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Reflexes</a:t>
            </a:r>
            <a:endParaRPr lang="cs-CZ" sz="1400" dirty="0"/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F5B1369-F186-4AD4-8AB2-46F7E026FFAE}"/>
              </a:ext>
            </a:extLst>
          </p:cNvPr>
          <p:cNvCxnSpPr/>
          <p:nvPr/>
        </p:nvCxnSpPr>
        <p:spPr>
          <a:xfrm flipH="1">
            <a:off x="1360967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2931901-2DF1-4369-8F61-CF1B9B947CBD}"/>
              </a:ext>
            </a:extLst>
          </p:cNvPr>
          <p:cNvCxnSpPr>
            <a:cxnSpLocks/>
          </p:cNvCxnSpPr>
          <p:nvPr/>
        </p:nvCxnSpPr>
        <p:spPr>
          <a:xfrm>
            <a:off x="2545575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74F78A35-9EA8-4591-9A51-11EC41B93383}"/>
              </a:ext>
            </a:extLst>
          </p:cNvPr>
          <p:cNvCxnSpPr>
            <a:cxnSpLocks/>
          </p:cNvCxnSpPr>
          <p:nvPr/>
        </p:nvCxnSpPr>
        <p:spPr>
          <a:xfrm>
            <a:off x="8641522" y="1992425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D8EFF37-F0FE-4C10-868F-EF70F8DFB19D}"/>
              </a:ext>
            </a:extLst>
          </p:cNvPr>
          <p:cNvCxnSpPr/>
          <p:nvPr/>
        </p:nvCxnSpPr>
        <p:spPr>
          <a:xfrm flipH="1">
            <a:off x="6750769" y="1981544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02C4F58-A7EF-4721-A9A9-489851EBB7A7}"/>
              </a:ext>
            </a:extLst>
          </p:cNvPr>
          <p:cNvGrpSpPr/>
          <p:nvPr/>
        </p:nvGrpSpPr>
        <p:grpSpPr>
          <a:xfrm>
            <a:off x="5490191" y="2947159"/>
            <a:ext cx="635562" cy="353724"/>
            <a:chOff x="5490191" y="2947159"/>
            <a:chExt cx="635562" cy="353724"/>
          </a:xfrm>
        </p:grpSpPr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68569140-9646-434E-AB59-0368C3542E4C}"/>
                </a:ext>
              </a:extLst>
            </p:cNvPr>
            <p:cNvCxnSpPr/>
            <p:nvPr/>
          </p:nvCxnSpPr>
          <p:spPr>
            <a:xfrm>
              <a:off x="5807972" y="2947159"/>
              <a:ext cx="0" cy="1362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B695BEE3-3C13-419A-BB45-8B0C3A2E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191" y="3083442"/>
              <a:ext cx="63556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E10F9A58-BDB7-48DF-9B15-CCA7391B60EA}"/>
                </a:ext>
              </a:extLst>
            </p:cNvPr>
            <p:cNvCxnSpPr>
              <a:cxnSpLocks/>
            </p:cNvCxnSpPr>
            <p:nvPr/>
          </p:nvCxnSpPr>
          <p:spPr>
            <a:xfrm>
              <a:off x="5490191" y="3083442"/>
              <a:ext cx="0" cy="2174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86F99F2A-6DD7-4A70-BB89-A909F57750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5753" y="3077669"/>
              <a:ext cx="0" cy="22321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B30DDF56-3A69-4749-9BA2-D89D6A85DB61}"/>
              </a:ext>
            </a:extLst>
          </p:cNvPr>
          <p:cNvCxnSpPr>
            <a:cxnSpLocks/>
          </p:cNvCxnSpPr>
          <p:nvPr/>
        </p:nvCxnSpPr>
        <p:spPr>
          <a:xfrm flipH="1">
            <a:off x="8181060" y="2962126"/>
            <a:ext cx="257975" cy="352326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40258A73-2E4D-4AA1-B4A8-0AB705ED3BE3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9015128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774B09B9-C440-421C-AB9E-6080401F06BB}"/>
              </a:ext>
            </a:extLst>
          </p:cNvPr>
          <p:cNvCxnSpPr>
            <a:cxnSpLocks/>
          </p:cNvCxnSpPr>
          <p:nvPr/>
        </p:nvCxnSpPr>
        <p:spPr>
          <a:xfrm flipH="1">
            <a:off x="10131003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5FC287C1-DA2F-49C0-8B9B-ACF464A938F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11108784" y="2954858"/>
            <a:ext cx="365874" cy="346025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94A1F0FF-D040-48FA-8528-D8C87EE61D2B}"/>
              </a:ext>
            </a:extLst>
          </p:cNvPr>
          <p:cNvCxnSpPr>
            <a:cxnSpLocks/>
          </p:cNvCxnSpPr>
          <p:nvPr/>
        </p:nvCxnSpPr>
        <p:spPr>
          <a:xfrm>
            <a:off x="1135625" y="2967554"/>
            <a:ext cx="1" cy="39328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1138CF2D-6E7B-4FBB-A6A3-67F6E16FBCFC}"/>
              </a:ext>
            </a:extLst>
          </p:cNvPr>
          <p:cNvCxnSpPr>
            <a:cxnSpLocks/>
          </p:cNvCxnSpPr>
          <p:nvPr/>
        </p:nvCxnSpPr>
        <p:spPr>
          <a:xfrm flipH="1">
            <a:off x="3210380" y="2954855"/>
            <a:ext cx="986" cy="60763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A2A40872-28BC-4D83-BF83-70B24E789221}"/>
              </a:ext>
            </a:extLst>
          </p:cNvPr>
          <p:cNvCxnSpPr>
            <a:stCxn id="20" idx="2"/>
            <a:endCxn id="40" idx="0"/>
          </p:cNvCxnSpPr>
          <p:nvPr/>
        </p:nvCxnSpPr>
        <p:spPr>
          <a:xfrm>
            <a:off x="1135627" y="3870271"/>
            <a:ext cx="0" cy="1102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FA0D9B29-8DEB-42F2-9E86-128A1EED4B71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210380" y="3870271"/>
            <a:ext cx="1587" cy="110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FA54FAF6-D849-43C8-A1C6-21F5143A8B7E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490191" y="382410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37BED02C-2737-44EE-BA4A-8FBC020D2BA9}"/>
              </a:ext>
            </a:extLst>
          </p:cNvPr>
          <p:cNvCxnSpPr>
            <a:cxnSpLocks/>
          </p:cNvCxnSpPr>
          <p:nvPr/>
        </p:nvCxnSpPr>
        <p:spPr>
          <a:xfrm flipH="1">
            <a:off x="5870183" y="381835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3C89A534-7D7B-4628-86F6-E64F26F734D4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979859" y="3835648"/>
            <a:ext cx="1588" cy="1140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77C7E124-1134-493A-ACF5-E0F52F63A70A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9015152" y="3620205"/>
            <a:ext cx="1882" cy="135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DB8AF9BD-F9F0-4C13-913A-782F449E0AF9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10129415" y="4054126"/>
            <a:ext cx="1588" cy="913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C4A58BDD-8961-45A3-B685-89F4CECCDE77}"/>
              </a:ext>
            </a:extLst>
          </p:cNvPr>
          <p:cNvCxnSpPr>
            <a:cxnSpLocks/>
            <a:stCxn id="38" idx="2"/>
            <a:endCxn id="52" idx="0"/>
          </p:cNvCxnSpPr>
          <p:nvPr/>
        </p:nvCxnSpPr>
        <p:spPr>
          <a:xfrm flipH="1">
            <a:off x="11472468" y="4470434"/>
            <a:ext cx="2190" cy="496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Nadpis 1">
            <a:extLst>
              <a:ext uri="{FF2B5EF4-FFF2-40B4-BE49-F238E27FC236}">
                <a16:creationId xmlns:a16="http://schemas.microsoft.com/office/drawing/2014/main" id="{D2C87DFE-C7B6-4DB3-BB7F-AE340F28881E}"/>
              </a:ext>
            </a:extLst>
          </p:cNvPr>
          <p:cNvSpPr txBox="1">
            <a:spLocks/>
          </p:cNvSpPr>
          <p:nvPr/>
        </p:nvSpPr>
        <p:spPr>
          <a:xfrm>
            <a:off x="838200" y="214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MEMORY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  <p:sp>
        <p:nvSpPr>
          <p:cNvPr id="54" name="Ovál 53">
            <a:extLst>
              <a:ext uri="{FF2B5EF4-FFF2-40B4-BE49-F238E27FC236}">
                <a16:creationId xmlns:a16="http://schemas.microsoft.com/office/drawing/2014/main" id="{4A18E645-CD33-4FDF-91E7-560BA97A4E4F}"/>
              </a:ext>
            </a:extLst>
          </p:cNvPr>
          <p:cNvSpPr/>
          <p:nvPr/>
        </p:nvSpPr>
        <p:spPr>
          <a:xfrm>
            <a:off x="7099911" y="2195549"/>
            <a:ext cx="5192238" cy="3780331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97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AE073-2D1B-48D6-B2ED-4FB80108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612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IMPLICIT (NON-DECLARATIVE) MEMORY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777346-0E5E-46AA-93DA-B07B2C397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34" y="1378363"/>
            <a:ext cx="11860695" cy="4787305"/>
          </a:xfrm>
        </p:spPr>
        <p:txBody>
          <a:bodyPr>
            <a:normAutofit/>
          </a:bodyPr>
          <a:lstStyle/>
          <a:p>
            <a:r>
              <a:rPr lang="cs-CZ" sz="2000" dirty="0" err="1"/>
              <a:t>Based</a:t>
            </a:r>
            <a:r>
              <a:rPr lang="cs-CZ" sz="2000" dirty="0"/>
              <a:t> on </a:t>
            </a:r>
            <a:r>
              <a:rPr lang="cs-CZ" sz="2000" dirty="0" err="1"/>
              <a:t>personal</a:t>
            </a:r>
            <a:r>
              <a:rPr lang="cs-CZ" sz="2000" dirty="0"/>
              <a:t> </a:t>
            </a:r>
            <a:r>
              <a:rPr lang="cs-CZ" sz="2000" dirty="0" err="1"/>
              <a:t>experience</a:t>
            </a:r>
            <a:endParaRPr lang="cs-CZ" sz="2000" dirty="0"/>
          </a:p>
          <a:p>
            <a:r>
              <a:rPr lang="cs-CZ" sz="2000" dirty="0"/>
              <a:t>Independent on </a:t>
            </a:r>
            <a:r>
              <a:rPr lang="cs-CZ" sz="2000" dirty="0" err="1"/>
              <a:t>consciousness</a:t>
            </a:r>
            <a:r>
              <a:rPr lang="cs-CZ" sz="2000" dirty="0"/>
              <a:t> and </a:t>
            </a:r>
            <a:r>
              <a:rPr lang="cs-CZ" sz="2000" dirty="0" err="1"/>
              <a:t>doesn</a:t>
            </a:r>
            <a:r>
              <a:rPr lang="en-GB" sz="2000" dirty="0"/>
              <a:t>’</a:t>
            </a:r>
            <a:r>
              <a:rPr lang="cs-CZ" sz="2000" dirty="0"/>
              <a:t>t </a:t>
            </a:r>
            <a:r>
              <a:rPr lang="cs-CZ" sz="2000" dirty="0" err="1"/>
              <a:t>need</a:t>
            </a:r>
            <a:r>
              <a:rPr lang="cs-CZ" sz="2000" dirty="0"/>
              <a:t> </a:t>
            </a:r>
            <a:r>
              <a:rPr lang="cs-CZ" sz="2000" dirty="0" err="1"/>
              <a:t>conscious</a:t>
            </a:r>
            <a:r>
              <a:rPr lang="cs-CZ" sz="2000" dirty="0"/>
              <a:t> </a:t>
            </a:r>
            <a:r>
              <a:rPr lang="cs-CZ" sz="2000" dirty="0" err="1"/>
              <a:t>recall</a:t>
            </a:r>
            <a:endParaRPr lang="cs-CZ" sz="2000" dirty="0"/>
          </a:p>
          <a:p>
            <a:r>
              <a:rPr lang="en-GB" sz="2000" dirty="0"/>
              <a:t>Learning is slow and is based on stimulus repetition</a:t>
            </a:r>
            <a:endParaRPr lang="cs-CZ" sz="2000" dirty="0"/>
          </a:p>
          <a:p>
            <a:r>
              <a:rPr lang="en-GB" sz="2000" dirty="0"/>
              <a:t>Used in learning reflex motoric and perception skills and patterns</a:t>
            </a:r>
            <a:endParaRPr lang="cs-CZ" sz="2000" dirty="0"/>
          </a:p>
          <a:p>
            <a:r>
              <a:rPr lang="en-GB" sz="2000" dirty="0"/>
              <a:t>Less plastic and more dependent on conditions of learning in comparison with explicit memory</a:t>
            </a:r>
            <a:endParaRPr lang="cs-CZ" sz="2000" dirty="0"/>
          </a:p>
          <a:p>
            <a:r>
              <a:rPr lang="en-GB" sz="2000" dirty="0"/>
              <a:t>Engagement of perception, motor and emotion circuits</a:t>
            </a:r>
            <a:endParaRPr lang="cs-CZ" sz="2000" dirty="0"/>
          </a:p>
          <a:p>
            <a:endParaRPr lang="cs-CZ" sz="1800" dirty="0"/>
          </a:p>
        </p:txBody>
      </p:sp>
      <p:pic>
        <p:nvPicPr>
          <p:cNvPr id="6" name="Obrázek 5" descr="Obsah obrázku osoba, baseballový míček, držení, netopýr&#10;&#10;Popis byl vytvořen automaticky">
            <a:extLst>
              <a:ext uri="{FF2B5EF4-FFF2-40B4-BE49-F238E27FC236}">
                <a16:creationId xmlns:a16="http://schemas.microsoft.com/office/drawing/2014/main" id="{754BC5E8-7BBC-46CC-A4D8-998710EDC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5" y="3991791"/>
            <a:ext cx="3740347" cy="2173877"/>
          </a:xfrm>
          <a:prstGeom prst="rect">
            <a:avLst/>
          </a:prstGeom>
        </p:spPr>
      </p:pic>
      <p:pic>
        <p:nvPicPr>
          <p:cNvPr id="8" name="Obrázek 7" descr="Obsah obrázku osoba, auto, muž, tráva&#10;&#10;Popis byl vytvořen automaticky">
            <a:extLst>
              <a:ext uri="{FF2B5EF4-FFF2-40B4-BE49-F238E27FC236}">
                <a16:creationId xmlns:a16="http://schemas.microsoft.com/office/drawing/2014/main" id="{2B240DFA-08B4-4B99-BD45-CC5DD4966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1"/>
          <a:stretch/>
        </p:blipFill>
        <p:spPr>
          <a:xfrm>
            <a:off x="5930536" y="3991791"/>
            <a:ext cx="3623087" cy="21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32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220722" y="187572"/>
            <a:ext cx="3861787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 (N</a:t>
            </a:r>
            <a:r>
              <a:rPr lang="en-GB" sz="1800" dirty="0"/>
              <a:t>ON/DECLARATIVE</a:t>
            </a:r>
            <a:r>
              <a:rPr lang="cs-CZ" sz="1800" dirty="0"/>
              <a:t>) </a:t>
            </a:r>
            <a:r>
              <a:rPr lang="en-GB" sz="1800" dirty="0"/>
              <a:t>MEMORY</a:t>
            </a:r>
            <a:endParaRPr lang="cs-CZ" sz="1800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N</a:t>
            </a:r>
            <a:r>
              <a:rPr lang="en-GB" sz="4000" dirty="0"/>
              <a:t>ON-</a:t>
            </a:r>
            <a:r>
              <a:rPr lang="cs-CZ" sz="4000" dirty="0"/>
              <a:t>AS</a:t>
            </a:r>
            <a:r>
              <a:rPr lang="en-GB" sz="4000" dirty="0"/>
              <a:t>S</a:t>
            </a:r>
            <a:r>
              <a:rPr lang="cs-CZ" sz="4000" dirty="0"/>
              <a:t>OCIATI</a:t>
            </a:r>
            <a:r>
              <a:rPr lang="en-GB" sz="4000" dirty="0"/>
              <a:t>VE</a:t>
            </a:r>
            <a:r>
              <a:rPr lang="cs-CZ" sz="4000" dirty="0"/>
              <a:t> </a:t>
            </a:r>
            <a:r>
              <a:rPr lang="en-GB" sz="4000" dirty="0"/>
              <a:t>LEARNING</a:t>
            </a:r>
            <a:endParaRPr lang="cs-CZ" sz="4000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8C7F22A-51B8-4DE1-B565-F1DB216E955B}"/>
              </a:ext>
            </a:extLst>
          </p:cNvPr>
          <p:cNvSpPr txBox="1">
            <a:spLocks/>
          </p:cNvSpPr>
          <p:nvPr/>
        </p:nvSpPr>
        <p:spPr>
          <a:xfrm>
            <a:off x="474216" y="1159800"/>
            <a:ext cx="11137776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= </a:t>
            </a:r>
            <a:r>
              <a:rPr lang="en-GB" sz="2400" dirty="0"/>
              <a:t>change of behaviour based on a specific repeated stimulus in time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en-GB" sz="2400" dirty="0"/>
              <a:t>Non-associative</a:t>
            </a:r>
            <a:r>
              <a:rPr lang="cs-CZ" sz="2400" dirty="0"/>
              <a:t> – </a:t>
            </a:r>
            <a:r>
              <a:rPr lang="en-GB" sz="2400" dirty="0"/>
              <a:t>No connection between two modalities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 err="1"/>
              <a:t>Habitua</a:t>
            </a:r>
            <a:r>
              <a:rPr lang="en-GB" sz="2400" dirty="0" err="1"/>
              <a:t>tion</a:t>
            </a:r>
            <a:endParaRPr lang="cs-CZ" sz="2400" dirty="0"/>
          </a:p>
          <a:p>
            <a:r>
              <a:rPr lang="cs-CZ" sz="2400" dirty="0" err="1"/>
              <a:t>Dehabitu</a:t>
            </a:r>
            <a:r>
              <a:rPr lang="en-GB" sz="2400" dirty="0" err="1"/>
              <a:t>ation</a:t>
            </a:r>
            <a:endParaRPr lang="cs-CZ" sz="2400" dirty="0"/>
          </a:p>
          <a:p>
            <a:r>
              <a:rPr lang="cs-CZ" sz="2400" dirty="0"/>
              <a:t>Sen</a:t>
            </a:r>
            <a:r>
              <a:rPr lang="en-GB" sz="2400" dirty="0"/>
              <a:t>s</a:t>
            </a:r>
            <a:r>
              <a:rPr lang="cs-CZ" sz="2400" dirty="0" err="1"/>
              <a:t>itiza</a:t>
            </a:r>
            <a:r>
              <a:rPr lang="en-GB" sz="2400" dirty="0" err="1"/>
              <a:t>tion</a:t>
            </a:r>
            <a:r>
              <a:rPr lang="cs-CZ" sz="2400" dirty="0"/>
              <a:t>  </a:t>
            </a:r>
          </a:p>
          <a:p>
            <a:endParaRPr lang="cs-CZ" dirty="0"/>
          </a:p>
        </p:txBody>
      </p:sp>
      <p:pic>
        <p:nvPicPr>
          <p:cNvPr id="12" name="Obrázek 11" descr="Obsah obrázku kousek, vsedě, dort, žába&#10;&#10;Popis byl vytvořen automaticky">
            <a:extLst>
              <a:ext uri="{FF2B5EF4-FFF2-40B4-BE49-F238E27FC236}">
                <a16:creationId xmlns:a16="http://schemas.microsoft.com/office/drawing/2014/main" id="{972D502F-9A6D-408D-9A81-845FB324B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54" y="1771729"/>
            <a:ext cx="3193830" cy="362622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1D6F7C9-F716-4221-B772-9FA7993424AB}"/>
              </a:ext>
            </a:extLst>
          </p:cNvPr>
          <p:cNvSpPr txBox="1"/>
          <p:nvPr/>
        </p:nvSpPr>
        <p:spPr>
          <a:xfrm>
            <a:off x="8927976" y="5379421"/>
            <a:ext cx="335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Sea hare</a:t>
            </a:r>
            <a:r>
              <a:rPr lang="cs-CZ" dirty="0"/>
              <a:t> </a:t>
            </a:r>
            <a:r>
              <a:rPr lang="cs-CZ" i="1" dirty="0" err="1"/>
              <a:t>Aplysia</a:t>
            </a:r>
            <a:r>
              <a:rPr lang="cs-CZ" i="1" dirty="0"/>
              <a:t> </a:t>
            </a:r>
            <a:r>
              <a:rPr lang="cs-CZ" i="1" dirty="0" err="1"/>
              <a:t>californica</a:t>
            </a:r>
            <a:r>
              <a:rPr lang="cs-CZ" dirty="0"/>
              <a:t> – studie</a:t>
            </a:r>
            <a:r>
              <a:rPr lang="en-GB" dirty="0"/>
              <a:t>s of</a:t>
            </a:r>
            <a:r>
              <a:rPr lang="cs-CZ" dirty="0"/>
              <a:t> no</a:t>
            </a:r>
            <a:r>
              <a:rPr lang="en-GB" dirty="0"/>
              <a:t>n-associative</a:t>
            </a:r>
            <a:r>
              <a:rPr lang="cs-CZ" dirty="0"/>
              <a:t> </a:t>
            </a:r>
            <a:r>
              <a:rPr lang="en-GB" dirty="0"/>
              <a:t>learning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Nobelist</a:t>
            </a:r>
            <a:r>
              <a:rPr lang="cs-CZ" dirty="0"/>
              <a:t> Eric Kandel 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48EB8852-9242-4359-8A51-1444F034013F}"/>
              </a:ext>
            </a:extLst>
          </p:cNvPr>
          <p:cNvGrpSpPr/>
          <p:nvPr/>
        </p:nvGrpSpPr>
        <p:grpSpPr>
          <a:xfrm>
            <a:off x="3414872" y="3422484"/>
            <a:ext cx="4212555" cy="3076976"/>
            <a:chOff x="120609" y="2848145"/>
            <a:chExt cx="4212555" cy="3076976"/>
          </a:xfrm>
        </p:grpSpPr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3A03BFE9-DC43-4FFA-AEB3-36A5F0CA094F}"/>
                </a:ext>
              </a:extLst>
            </p:cNvPr>
            <p:cNvCxnSpPr/>
            <p:nvPr/>
          </p:nvCxnSpPr>
          <p:spPr>
            <a:xfrm>
              <a:off x="474215" y="2848145"/>
              <a:ext cx="0" cy="274061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3DF0647F-03A9-418C-95A2-BDF6A375B3DC}"/>
                </a:ext>
              </a:extLst>
            </p:cNvPr>
            <p:cNvCxnSpPr/>
            <p:nvPr/>
          </p:nvCxnSpPr>
          <p:spPr>
            <a:xfrm>
              <a:off x="474215" y="5588758"/>
              <a:ext cx="3858949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71CF7A0D-B9AB-45FE-B210-752D831EFABD}"/>
                </a:ext>
              </a:extLst>
            </p:cNvPr>
            <p:cNvSpPr txBox="1"/>
            <p:nvPr/>
          </p:nvSpPr>
          <p:spPr>
            <a:xfrm>
              <a:off x="987734" y="5555789"/>
              <a:ext cx="2831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Repetition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stimulus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4B3501F-56F6-4E07-9103-80DBABD2D06A}"/>
                </a:ext>
              </a:extLst>
            </p:cNvPr>
            <p:cNvSpPr txBox="1"/>
            <p:nvPr/>
          </p:nvSpPr>
          <p:spPr>
            <a:xfrm rot="16200000">
              <a:off x="-889760" y="3957464"/>
              <a:ext cx="2390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Intensity </a:t>
              </a:r>
              <a:r>
                <a:rPr lang="cs-CZ" dirty="0" err="1"/>
                <a:t>of</a:t>
              </a:r>
              <a:r>
                <a:rPr lang="cs-CZ" dirty="0"/>
                <a:t> </a:t>
              </a:r>
              <a:r>
                <a:rPr lang="cs-CZ" dirty="0" err="1"/>
                <a:t>reaction</a:t>
              </a:r>
              <a:endParaRPr lang="cs-CZ" dirty="0"/>
            </a:p>
          </p:txBody>
        </p:sp>
        <p:sp>
          <p:nvSpPr>
            <p:cNvPr id="14" name="Volný tvar: obrazec 24">
              <a:extLst>
                <a:ext uri="{FF2B5EF4-FFF2-40B4-BE49-F238E27FC236}">
                  <a16:creationId xmlns:a16="http://schemas.microsoft.com/office/drawing/2014/main" id="{3C313B11-366C-471E-A7C9-CB85281B615E}"/>
                </a:ext>
              </a:extLst>
            </p:cNvPr>
            <p:cNvSpPr/>
            <p:nvPr/>
          </p:nvSpPr>
          <p:spPr>
            <a:xfrm>
              <a:off x="696035" y="3050276"/>
              <a:ext cx="3457879" cy="2390069"/>
            </a:xfrm>
            <a:custGeom>
              <a:avLst/>
              <a:gdLst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668740 w 4210334"/>
                <a:gd name="connsiteY2" fmla="*/ 1235122 h 2373785"/>
                <a:gd name="connsiteX3" fmla="*/ 1385248 w 4210334"/>
                <a:gd name="connsiteY3" fmla="*/ 1671850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668740 w 4210334"/>
                <a:gd name="connsiteY2" fmla="*/ 1235122 h 2373785"/>
                <a:gd name="connsiteX3" fmla="*/ 1372849 w 4210334"/>
                <a:gd name="connsiteY3" fmla="*/ 1709046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281616 h 2373785"/>
                <a:gd name="connsiteX3" fmla="*/ 1372849 w 4210334"/>
                <a:gd name="connsiteY3" fmla="*/ 1709046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372849 w 4210334"/>
                <a:gd name="connsiteY3" fmla="*/ 1709046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52629 w 4210334"/>
                <a:gd name="connsiteY3" fmla="*/ 1786538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29301 w 4210334"/>
                <a:gd name="connsiteY4" fmla="*/ 2095532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10703 w 4210334"/>
                <a:gd name="connsiteY4" fmla="*/ 2160624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403594"/>
                <a:gd name="connsiteX1" fmla="*/ 204716 w 4210334"/>
                <a:gd name="connsiteY1" fmla="*/ 675564 h 2403594"/>
                <a:gd name="connsiteX2" fmla="*/ 795826 w 4210334"/>
                <a:gd name="connsiteY2" fmla="*/ 1365307 h 2403594"/>
                <a:gd name="connsiteX3" fmla="*/ 1540230 w 4210334"/>
                <a:gd name="connsiteY3" fmla="*/ 1823733 h 2403594"/>
                <a:gd name="connsiteX4" fmla="*/ 2410703 w 4210334"/>
                <a:gd name="connsiteY4" fmla="*/ 2160624 h 2403594"/>
                <a:gd name="connsiteX5" fmla="*/ 3457879 w 4210334"/>
                <a:gd name="connsiteY5" fmla="*/ 2383362 h 2403594"/>
                <a:gd name="connsiteX6" fmla="*/ 4210334 w 4210334"/>
                <a:gd name="connsiteY6" fmla="*/ 2367886 h 2403594"/>
                <a:gd name="connsiteX0" fmla="*/ 0 w 4210334"/>
                <a:gd name="connsiteY0" fmla="*/ 0 h 2403594"/>
                <a:gd name="connsiteX1" fmla="*/ 204716 w 4210334"/>
                <a:gd name="connsiteY1" fmla="*/ 675564 h 2403594"/>
                <a:gd name="connsiteX2" fmla="*/ 795826 w 4210334"/>
                <a:gd name="connsiteY2" fmla="*/ 1365307 h 2403594"/>
                <a:gd name="connsiteX3" fmla="*/ 1540230 w 4210334"/>
                <a:gd name="connsiteY3" fmla="*/ 1823733 h 2403594"/>
                <a:gd name="connsiteX4" fmla="*/ 2410703 w 4210334"/>
                <a:gd name="connsiteY4" fmla="*/ 2160624 h 2403594"/>
                <a:gd name="connsiteX5" fmla="*/ 3457879 w 4210334"/>
                <a:gd name="connsiteY5" fmla="*/ 2383362 h 2403594"/>
                <a:gd name="connsiteX6" fmla="*/ 4210334 w 4210334"/>
                <a:gd name="connsiteY6" fmla="*/ 2367886 h 2403594"/>
                <a:gd name="connsiteX0" fmla="*/ 0 w 3599701"/>
                <a:gd name="connsiteY0" fmla="*/ 0 h 2408440"/>
                <a:gd name="connsiteX1" fmla="*/ 204716 w 3599701"/>
                <a:gd name="connsiteY1" fmla="*/ 675564 h 2408440"/>
                <a:gd name="connsiteX2" fmla="*/ 795826 w 3599701"/>
                <a:gd name="connsiteY2" fmla="*/ 1365307 h 2408440"/>
                <a:gd name="connsiteX3" fmla="*/ 1540230 w 3599701"/>
                <a:gd name="connsiteY3" fmla="*/ 1823733 h 2408440"/>
                <a:gd name="connsiteX4" fmla="*/ 2410703 w 3599701"/>
                <a:gd name="connsiteY4" fmla="*/ 2160624 h 2408440"/>
                <a:gd name="connsiteX5" fmla="*/ 3457879 w 3599701"/>
                <a:gd name="connsiteY5" fmla="*/ 2383362 h 2408440"/>
                <a:gd name="connsiteX6" fmla="*/ 3599701 w 3599701"/>
                <a:gd name="connsiteY6" fmla="*/ 2386484 h 2408440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795826 w 3457879"/>
                <a:gd name="connsiteY2" fmla="*/ 1365307 h 2383362"/>
                <a:gd name="connsiteX3" fmla="*/ 1540230 w 3457879"/>
                <a:gd name="connsiteY3" fmla="*/ 1823733 h 2383362"/>
                <a:gd name="connsiteX4" fmla="*/ 2410703 w 3457879"/>
                <a:gd name="connsiteY4" fmla="*/ 2160624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795826 w 3457879"/>
                <a:gd name="connsiteY2" fmla="*/ 1365307 h 2383362"/>
                <a:gd name="connsiteX3" fmla="*/ 1540230 w 3457879"/>
                <a:gd name="connsiteY3" fmla="*/ 1823733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795826 w 3457879"/>
                <a:gd name="connsiteY2" fmla="*/ 1365307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161321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161321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161321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14961 w 3457879"/>
                <a:gd name="connsiteY2" fmla="*/ 140395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14961 w 3457879"/>
                <a:gd name="connsiteY2" fmla="*/ 1403956 h 2383362"/>
                <a:gd name="connsiteX3" fmla="*/ 1558344 w 3457879"/>
                <a:gd name="connsiteY3" fmla="*/ 1953095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84409 w 3457879"/>
                <a:gd name="connsiteY2" fmla="*/ 1361515 h 2383362"/>
                <a:gd name="connsiteX3" fmla="*/ 1558344 w 3457879"/>
                <a:gd name="connsiteY3" fmla="*/ 1953095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84409 w 3457879"/>
                <a:gd name="connsiteY2" fmla="*/ 1361515 h 2383362"/>
                <a:gd name="connsiteX3" fmla="*/ 1562202 w 3457879"/>
                <a:gd name="connsiteY3" fmla="*/ 1922229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84409 w 3457879"/>
                <a:gd name="connsiteY2" fmla="*/ 1361515 h 2383362"/>
                <a:gd name="connsiteX3" fmla="*/ 1562202 w 3457879"/>
                <a:gd name="connsiteY3" fmla="*/ 1922229 h 2383362"/>
                <a:gd name="connsiteX4" fmla="*/ 2339411 w 3457879"/>
                <a:gd name="connsiteY4" fmla="*/ 2283159 h 2383362"/>
                <a:gd name="connsiteX5" fmla="*/ 3457879 w 3457879"/>
                <a:gd name="connsiteY5" fmla="*/ 2383362 h 2383362"/>
                <a:gd name="connsiteX0" fmla="*/ 0 w 3457879"/>
                <a:gd name="connsiteY0" fmla="*/ 0 h 2393729"/>
                <a:gd name="connsiteX1" fmla="*/ 338799 w 3457879"/>
                <a:gd name="connsiteY1" fmla="*/ 702572 h 2393729"/>
                <a:gd name="connsiteX2" fmla="*/ 884409 w 3457879"/>
                <a:gd name="connsiteY2" fmla="*/ 1361515 h 2393729"/>
                <a:gd name="connsiteX3" fmla="*/ 1562202 w 3457879"/>
                <a:gd name="connsiteY3" fmla="*/ 1922229 h 2393729"/>
                <a:gd name="connsiteX4" fmla="*/ 2323978 w 3457879"/>
                <a:gd name="connsiteY4" fmla="*/ 2356465 h 2393729"/>
                <a:gd name="connsiteX5" fmla="*/ 3457879 w 3457879"/>
                <a:gd name="connsiteY5" fmla="*/ 2383362 h 239372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84409 w 3457879"/>
                <a:gd name="connsiteY2" fmla="*/ 1361515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73523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7879" h="2390069">
                  <a:moveTo>
                    <a:pt x="0" y="0"/>
                  </a:moveTo>
                  <a:cubicBezTo>
                    <a:pt x="143085" y="300445"/>
                    <a:pt x="209403" y="459578"/>
                    <a:pt x="373523" y="702572"/>
                  </a:cubicBezTo>
                  <a:cubicBezTo>
                    <a:pt x="537643" y="945566"/>
                    <a:pt x="699800" y="1176887"/>
                    <a:pt x="892126" y="1388523"/>
                  </a:cubicBezTo>
                  <a:cubicBezTo>
                    <a:pt x="1084452" y="1600159"/>
                    <a:pt x="1288836" y="1811062"/>
                    <a:pt x="1527478" y="1972386"/>
                  </a:cubicBezTo>
                  <a:cubicBezTo>
                    <a:pt x="1766120" y="2133710"/>
                    <a:pt x="2002245" y="2287969"/>
                    <a:pt x="2323978" y="2356465"/>
                  </a:cubicBezTo>
                  <a:cubicBezTo>
                    <a:pt x="2645711" y="2424961"/>
                    <a:pt x="3173439" y="2364316"/>
                    <a:pt x="3457879" y="2383362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107366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8C7F22A-51B8-4DE1-B565-F1DB216E955B}"/>
              </a:ext>
            </a:extLst>
          </p:cNvPr>
          <p:cNvSpPr txBox="1">
            <a:spLocks/>
          </p:cNvSpPr>
          <p:nvPr/>
        </p:nvSpPr>
        <p:spPr>
          <a:xfrm>
            <a:off x="474215" y="1159800"/>
            <a:ext cx="4657077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err="1"/>
              <a:t>Habituation</a:t>
            </a: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= </a:t>
            </a:r>
            <a:r>
              <a:rPr lang="cs-CZ" sz="2400" dirty="0" err="1"/>
              <a:t>Decrease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reaction</a:t>
            </a:r>
            <a:r>
              <a:rPr lang="cs-CZ" sz="2400" dirty="0"/>
              <a:t> to a stimulus </a:t>
            </a:r>
            <a:r>
              <a:rPr lang="cs-CZ" sz="2400" dirty="0" err="1"/>
              <a:t>after</a:t>
            </a:r>
            <a:r>
              <a:rPr lang="cs-CZ" sz="2400" dirty="0"/>
              <a:t> </a:t>
            </a:r>
            <a:r>
              <a:rPr lang="cs-CZ" sz="2400" dirty="0" err="1"/>
              <a:t>repeated</a:t>
            </a:r>
            <a:r>
              <a:rPr lang="cs-CZ" sz="2400" dirty="0"/>
              <a:t> </a:t>
            </a:r>
            <a:r>
              <a:rPr lang="cs-CZ" sz="2400" dirty="0" err="1"/>
              <a:t>exposure</a:t>
            </a:r>
            <a:r>
              <a:rPr lang="cs-CZ" sz="2400" dirty="0"/>
              <a:t> </a:t>
            </a:r>
            <a:endParaRPr lang="cs-CZ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D3A74B8-1CB5-4026-A3FE-9D593807699D}"/>
              </a:ext>
            </a:extLst>
          </p:cNvPr>
          <p:cNvSpPr txBox="1">
            <a:spLocks/>
          </p:cNvSpPr>
          <p:nvPr/>
        </p:nvSpPr>
        <p:spPr>
          <a:xfrm>
            <a:off x="5731275" y="1159800"/>
            <a:ext cx="5986509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err="1"/>
              <a:t>Sensitization</a:t>
            </a: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= </a:t>
            </a:r>
            <a:r>
              <a:rPr lang="cs-CZ" sz="2400" dirty="0" err="1"/>
              <a:t>Increase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reaction</a:t>
            </a:r>
            <a:r>
              <a:rPr lang="cs-CZ" sz="2400" dirty="0"/>
              <a:t> to </a:t>
            </a:r>
            <a:r>
              <a:rPr lang="cs-CZ" sz="2400" dirty="0" err="1"/>
              <a:t>initially</a:t>
            </a:r>
            <a:r>
              <a:rPr lang="cs-CZ" sz="2400" dirty="0"/>
              <a:t> </a:t>
            </a:r>
            <a:r>
              <a:rPr lang="cs-CZ" sz="2400" dirty="0" err="1"/>
              <a:t>neutral</a:t>
            </a:r>
            <a:r>
              <a:rPr lang="cs-CZ" sz="2400" dirty="0"/>
              <a:t> stimulus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8435921-9965-4C18-B7E0-9EEE6F985C58}"/>
              </a:ext>
            </a:extLst>
          </p:cNvPr>
          <p:cNvSpPr txBox="1"/>
          <p:nvPr/>
        </p:nvSpPr>
        <p:spPr>
          <a:xfrm>
            <a:off x="99873" y="6356465"/>
            <a:ext cx="9026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https://www.youtube.com/watch?v=P7Qjjl-CN4U&amp;ab_channel=slipups.ru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7410824" y="3621740"/>
            <a:ext cx="4430969" cy="1898209"/>
            <a:chOff x="5607264" y="2950928"/>
            <a:chExt cx="6234529" cy="2569022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1B3A7AEE-97DC-42F2-A640-C97EC0C2D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264" y="2950928"/>
              <a:ext cx="6234529" cy="2569022"/>
            </a:xfrm>
            <a:prstGeom prst="rect">
              <a:avLst/>
            </a:prstGeom>
          </p:spPr>
        </p:pic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03D071CD-0F06-4B12-B48E-49AC02899ADC}"/>
                </a:ext>
              </a:extLst>
            </p:cNvPr>
            <p:cNvSpPr/>
            <p:nvPr/>
          </p:nvSpPr>
          <p:spPr>
            <a:xfrm>
              <a:off x="7031114" y="3365427"/>
              <a:ext cx="710214" cy="87001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697069DE-C8B3-4D33-924E-BFD93032DAB3}"/>
                </a:ext>
              </a:extLst>
            </p:cNvPr>
            <p:cNvSpPr/>
            <p:nvPr/>
          </p:nvSpPr>
          <p:spPr>
            <a:xfrm>
              <a:off x="10270724" y="3619754"/>
              <a:ext cx="444624" cy="54466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6" name="Nadpis 1">
            <a:extLst>
              <a:ext uri="{FF2B5EF4-FFF2-40B4-BE49-F238E27FC236}">
                <a16:creationId xmlns:a16="http://schemas.microsoft.com/office/drawing/2014/main" id="{2E933AFD-698D-4466-B024-26AB4F1DBFBC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N</a:t>
            </a:r>
            <a:r>
              <a:rPr lang="en-GB" sz="4000" dirty="0"/>
              <a:t>ON-</a:t>
            </a:r>
            <a:r>
              <a:rPr lang="cs-CZ" sz="4000" dirty="0"/>
              <a:t>AS</a:t>
            </a:r>
            <a:r>
              <a:rPr lang="en-GB" sz="4000" dirty="0"/>
              <a:t>S</a:t>
            </a:r>
            <a:r>
              <a:rPr lang="cs-CZ" sz="4000" dirty="0"/>
              <a:t>OCIATI</a:t>
            </a:r>
            <a:r>
              <a:rPr lang="en-GB" sz="4000" dirty="0"/>
              <a:t>VE</a:t>
            </a:r>
            <a:r>
              <a:rPr lang="cs-CZ" sz="4000" dirty="0"/>
              <a:t> </a:t>
            </a:r>
            <a:r>
              <a:rPr lang="en-GB" sz="4000" dirty="0"/>
              <a:t>LEARNING</a:t>
            </a:r>
            <a:endParaRPr lang="cs-CZ" sz="4000" dirty="0"/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D4B9156C-71AA-4A84-9C1D-9A92ADDC1BA9}"/>
              </a:ext>
            </a:extLst>
          </p:cNvPr>
          <p:cNvSpPr txBox="1">
            <a:spLocks/>
          </p:cNvSpPr>
          <p:nvPr/>
        </p:nvSpPr>
        <p:spPr>
          <a:xfrm>
            <a:off x="8220722" y="187572"/>
            <a:ext cx="3861787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 (N</a:t>
            </a:r>
            <a:r>
              <a:rPr lang="en-GB" sz="1800" dirty="0"/>
              <a:t>ON/DECLARATIVE</a:t>
            </a:r>
            <a:r>
              <a:rPr lang="cs-CZ" sz="1800" dirty="0"/>
              <a:t>) </a:t>
            </a:r>
            <a:r>
              <a:rPr lang="en-GB" sz="1800" dirty="0"/>
              <a:t>MEMORY</a:t>
            </a:r>
            <a:endParaRPr lang="cs-CZ" sz="1800" dirty="0"/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06" y="3448422"/>
            <a:ext cx="6321523" cy="173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34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18757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ASSOCIATIVE LEARNING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45DB3036-1207-4A25-82CD-416855C6F084}"/>
              </a:ext>
            </a:extLst>
          </p:cNvPr>
          <p:cNvSpPr txBox="1">
            <a:spLocks/>
          </p:cNvSpPr>
          <p:nvPr/>
        </p:nvSpPr>
        <p:spPr>
          <a:xfrm>
            <a:off x="2291623" y="1555650"/>
            <a:ext cx="4355237" cy="4616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/>
              <a:t>Classical</a:t>
            </a:r>
            <a:r>
              <a:rPr lang="cs-CZ" sz="2400" dirty="0"/>
              <a:t> </a:t>
            </a:r>
            <a:r>
              <a:rPr lang="cs-CZ" sz="2400" dirty="0" err="1"/>
              <a:t>conditioning</a:t>
            </a:r>
            <a:endParaRPr lang="cs-CZ" sz="2400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121D0E-D6D7-42AF-90F4-0FC6B411146B}"/>
              </a:ext>
            </a:extLst>
          </p:cNvPr>
          <p:cNvSpPr txBox="1"/>
          <p:nvPr/>
        </p:nvSpPr>
        <p:spPr>
          <a:xfrm>
            <a:off x="5527829" y="15131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Operant</a:t>
            </a:r>
            <a:r>
              <a:rPr lang="cs-CZ" sz="2400" dirty="0"/>
              <a:t> </a:t>
            </a:r>
            <a:r>
              <a:rPr lang="cs-CZ" sz="2400" dirty="0" err="1"/>
              <a:t>conditioning</a:t>
            </a:r>
            <a:endParaRPr lang="cs-CZ" sz="2400" dirty="0"/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566E61D6-7125-401A-8DCE-D10D7861D0AA}"/>
              </a:ext>
            </a:extLst>
          </p:cNvPr>
          <p:cNvSpPr txBox="1">
            <a:spLocks/>
          </p:cNvSpPr>
          <p:nvPr/>
        </p:nvSpPr>
        <p:spPr>
          <a:xfrm>
            <a:off x="534189" y="870189"/>
            <a:ext cx="11220931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= </a:t>
            </a:r>
            <a:r>
              <a:rPr lang="cs-CZ" sz="2400" dirty="0" err="1"/>
              <a:t>change</a:t>
            </a:r>
            <a:r>
              <a:rPr lang="cs-CZ" sz="2400" dirty="0"/>
              <a:t> in </a:t>
            </a:r>
            <a:r>
              <a:rPr lang="cs-CZ" sz="2400" dirty="0" err="1"/>
              <a:t>behaviour</a:t>
            </a:r>
            <a:r>
              <a:rPr lang="cs-CZ" sz="2400" dirty="0"/>
              <a:t> </a:t>
            </a:r>
            <a:r>
              <a:rPr lang="cs-CZ" sz="2400" dirty="0" err="1"/>
              <a:t>due</a:t>
            </a:r>
            <a:r>
              <a:rPr lang="cs-CZ" sz="2400" dirty="0"/>
              <a:t> to </a:t>
            </a:r>
            <a:r>
              <a:rPr lang="cs-CZ" sz="2400" dirty="0" err="1"/>
              <a:t>time-dependent</a:t>
            </a:r>
            <a:r>
              <a:rPr lang="cs-CZ" sz="2400" dirty="0"/>
              <a:t> </a:t>
            </a:r>
            <a:r>
              <a:rPr lang="cs-CZ" sz="2400" dirty="0" err="1"/>
              <a:t>association</a:t>
            </a:r>
            <a:r>
              <a:rPr lang="cs-CZ" sz="2400" dirty="0"/>
              <a:t> </a:t>
            </a:r>
            <a:r>
              <a:rPr lang="cs-CZ" sz="2400" dirty="0" err="1"/>
              <a:t>between</a:t>
            </a:r>
            <a:r>
              <a:rPr lang="cs-CZ" sz="2400" dirty="0"/>
              <a:t> </a:t>
            </a:r>
            <a:r>
              <a:rPr lang="cs-CZ" sz="2400" dirty="0" err="1"/>
              <a:t>two</a:t>
            </a:r>
            <a:r>
              <a:rPr lang="cs-CZ" sz="2400" dirty="0"/>
              <a:t> (</a:t>
            </a:r>
            <a:r>
              <a:rPr lang="cs-CZ" sz="2400" dirty="0" err="1"/>
              <a:t>or</a:t>
            </a:r>
            <a:r>
              <a:rPr lang="cs-CZ" sz="2400" dirty="0"/>
              <a:t> more) </a:t>
            </a:r>
            <a:r>
              <a:rPr lang="cs-CZ" sz="2400" dirty="0" err="1"/>
              <a:t>stimuli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9F699B5-B962-48EC-9367-00591B731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64" y="2156081"/>
            <a:ext cx="6704330" cy="4457529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71EE0E66-0076-4CEB-B6B9-589A541FCACF}"/>
              </a:ext>
            </a:extLst>
          </p:cNvPr>
          <p:cNvSpPr txBox="1">
            <a:spLocks/>
          </p:cNvSpPr>
          <p:nvPr/>
        </p:nvSpPr>
        <p:spPr>
          <a:xfrm>
            <a:off x="8220722" y="187572"/>
            <a:ext cx="3861787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 (N</a:t>
            </a:r>
            <a:r>
              <a:rPr lang="en-GB" sz="1800" dirty="0"/>
              <a:t>ON/DECLARATIVE</a:t>
            </a:r>
            <a:r>
              <a:rPr lang="cs-CZ" sz="1800" dirty="0"/>
              <a:t>) </a:t>
            </a:r>
            <a:r>
              <a:rPr lang="en-GB" sz="1800" dirty="0"/>
              <a:t>MEMORY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901922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E0EB2DC-ACAD-49BE-9E5A-A491782AE0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4"/>
          <a:stretch/>
        </p:blipFill>
        <p:spPr>
          <a:xfrm>
            <a:off x="8542090" y="964396"/>
            <a:ext cx="2543308" cy="2464604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4D62178-4B30-4B39-B102-90ACEACD0D56}"/>
              </a:ext>
            </a:extLst>
          </p:cNvPr>
          <p:cNvSpPr txBox="1">
            <a:spLocks/>
          </p:cNvSpPr>
          <p:nvPr/>
        </p:nvSpPr>
        <p:spPr>
          <a:xfrm>
            <a:off x="234517" y="1580463"/>
            <a:ext cx="7480177" cy="25451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 err="1"/>
              <a:t>Simultaneous</a:t>
            </a:r>
            <a:r>
              <a:rPr lang="cs-CZ" sz="2200" dirty="0"/>
              <a:t> </a:t>
            </a:r>
            <a:r>
              <a:rPr lang="cs-CZ" sz="2200" dirty="0" err="1"/>
              <a:t>effect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two</a:t>
            </a:r>
            <a:r>
              <a:rPr lang="cs-CZ" sz="2200" dirty="0"/>
              <a:t> </a:t>
            </a:r>
            <a:r>
              <a:rPr lang="cs-CZ" sz="2200" dirty="0" err="1"/>
              <a:t>different</a:t>
            </a:r>
            <a:r>
              <a:rPr lang="cs-CZ" sz="2200" dirty="0"/>
              <a:t> </a:t>
            </a:r>
            <a:r>
              <a:rPr lang="cs-CZ" sz="2200" dirty="0" err="1"/>
              <a:t>stimuli</a:t>
            </a:r>
            <a:r>
              <a:rPr lang="cs-CZ" sz="2200" dirty="0"/>
              <a:t>:</a:t>
            </a:r>
          </a:p>
          <a:p>
            <a:r>
              <a:rPr lang="cs-CZ" sz="2200" dirty="0" err="1"/>
              <a:t>Unconditioned</a:t>
            </a:r>
            <a:r>
              <a:rPr lang="cs-CZ" sz="2200" dirty="0"/>
              <a:t> stimulus (</a:t>
            </a:r>
            <a:r>
              <a:rPr lang="cs-CZ" sz="2200" dirty="0" err="1"/>
              <a:t>biologically</a:t>
            </a:r>
            <a:r>
              <a:rPr lang="cs-CZ" sz="2200" dirty="0"/>
              <a:t> </a:t>
            </a:r>
            <a:r>
              <a:rPr lang="cs-CZ" sz="2200" dirty="0" err="1"/>
              <a:t>significant</a:t>
            </a:r>
            <a:r>
              <a:rPr lang="cs-CZ" sz="2200" dirty="0"/>
              <a:t> - food) </a:t>
            </a:r>
          </a:p>
          <a:p>
            <a:r>
              <a:rPr lang="cs-CZ" sz="2200" dirty="0" err="1"/>
              <a:t>Conditioned</a:t>
            </a:r>
            <a:r>
              <a:rPr lang="cs-CZ" sz="2200" dirty="0"/>
              <a:t> stimulus (</a:t>
            </a:r>
            <a:r>
              <a:rPr lang="cs-CZ" sz="2200" dirty="0" err="1"/>
              <a:t>biologically</a:t>
            </a:r>
            <a:r>
              <a:rPr lang="cs-CZ" sz="2200" dirty="0"/>
              <a:t> </a:t>
            </a:r>
            <a:r>
              <a:rPr lang="cs-CZ" sz="2200" dirty="0" err="1"/>
              <a:t>insignificant</a:t>
            </a:r>
            <a:r>
              <a:rPr lang="cs-CZ" sz="2200" dirty="0"/>
              <a:t> – bell)</a:t>
            </a:r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A75D10F-B408-44A0-B736-1304C21FB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7" b="3231"/>
          <a:stretch/>
        </p:blipFill>
        <p:spPr>
          <a:xfrm>
            <a:off x="468990" y="3140286"/>
            <a:ext cx="5655378" cy="341836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3F81D2-9764-4726-837A-829A04CD7A4B}"/>
              </a:ext>
            </a:extLst>
          </p:cNvPr>
          <p:cNvSpPr txBox="1"/>
          <p:nvPr/>
        </p:nvSpPr>
        <p:spPr>
          <a:xfrm>
            <a:off x="6714922" y="4126192"/>
            <a:ext cx="52425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200" dirty="0" err="1"/>
              <a:t>Repeated</a:t>
            </a:r>
            <a:r>
              <a:rPr lang="cs-CZ" sz="2200" dirty="0"/>
              <a:t> </a:t>
            </a:r>
            <a:r>
              <a:rPr lang="cs-CZ" sz="2200" dirty="0" err="1"/>
              <a:t>conditioning</a:t>
            </a:r>
            <a:r>
              <a:rPr lang="cs-CZ" sz="2200" dirty="0"/>
              <a:t> </a:t>
            </a:r>
            <a:r>
              <a:rPr lang="cs-CZ" sz="2200" dirty="0" err="1"/>
              <a:t>leads</a:t>
            </a:r>
            <a:r>
              <a:rPr lang="cs-CZ" sz="2200" dirty="0"/>
              <a:t> to </a:t>
            </a:r>
            <a:r>
              <a:rPr lang="cs-CZ" sz="2200" dirty="0" err="1"/>
              <a:t>association</a:t>
            </a:r>
            <a:r>
              <a:rPr lang="cs-CZ" sz="2200" dirty="0"/>
              <a:t> </a:t>
            </a:r>
            <a:r>
              <a:rPr lang="cs-CZ" sz="2200" dirty="0" err="1"/>
              <a:t>between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two</a:t>
            </a:r>
            <a:r>
              <a:rPr lang="cs-CZ" sz="2200" dirty="0"/>
              <a:t> </a:t>
            </a:r>
            <a:r>
              <a:rPr lang="cs-CZ" sz="2200" dirty="0" err="1"/>
              <a:t>stimuli</a:t>
            </a:r>
            <a:r>
              <a:rPr lang="cs-CZ" sz="2200" dirty="0"/>
              <a:t>.  </a:t>
            </a:r>
            <a:r>
              <a:rPr lang="cs-CZ" sz="2200" dirty="0" err="1"/>
              <a:t>Reaction</a:t>
            </a:r>
            <a:r>
              <a:rPr lang="cs-CZ" sz="2200" dirty="0"/>
              <a:t> to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conditioned</a:t>
            </a:r>
            <a:r>
              <a:rPr lang="cs-CZ" sz="2200" dirty="0"/>
              <a:t> stimulus </a:t>
            </a:r>
            <a:r>
              <a:rPr lang="cs-CZ" sz="2200" dirty="0" err="1"/>
              <a:t>alone</a:t>
            </a:r>
            <a:r>
              <a:rPr lang="cs-CZ" sz="2200" dirty="0"/>
              <a:t> (bell, but no food)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b="1" dirty="0" err="1"/>
              <a:t>conditioned</a:t>
            </a:r>
            <a:r>
              <a:rPr lang="cs-CZ" sz="2200" b="1" dirty="0"/>
              <a:t> reflex</a:t>
            </a:r>
            <a:endParaRPr lang="cs-CZ" sz="220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C371DBF-B97E-4573-A0ED-AAD49B767BF0}"/>
              </a:ext>
            </a:extLst>
          </p:cNvPr>
          <p:cNvSpPr txBox="1">
            <a:spLocks/>
          </p:cNvSpPr>
          <p:nvPr/>
        </p:nvSpPr>
        <p:spPr>
          <a:xfrm>
            <a:off x="8220722" y="187572"/>
            <a:ext cx="3861787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 (N</a:t>
            </a:r>
            <a:r>
              <a:rPr lang="en-GB" sz="1800" dirty="0"/>
              <a:t>ON/DECLARATIVE</a:t>
            </a:r>
            <a:r>
              <a:rPr lang="cs-CZ" sz="1800" dirty="0"/>
              <a:t>) </a:t>
            </a:r>
            <a:r>
              <a:rPr lang="en-GB" sz="1800" dirty="0"/>
              <a:t>MEMORY</a:t>
            </a:r>
            <a:endParaRPr lang="cs-CZ" sz="1800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8F39F91C-D3EA-4C41-B7E1-3B79906FB5C6}"/>
              </a:ext>
            </a:extLst>
          </p:cNvPr>
          <p:cNvSpPr txBox="1">
            <a:spLocks/>
          </p:cNvSpPr>
          <p:nvPr/>
        </p:nvSpPr>
        <p:spPr>
          <a:xfrm>
            <a:off x="270029" y="18757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ASSOCIATIVE LEARNING</a:t>
            </a:r>
          </a:p>
        </p:txBody>
      </p:sp>
    </p:spTree>
    <p:extLst>
      <p:ext uri="{BB962C8B-B14F-4D97-AF65-F5344CB8AC3E}">
        <p14:creationId xmlns:p14="http://schemas.microsoft.com/office/powerpoint/2010/main" val="4149852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FF32FA2-DDAB-4AA0-9E9F-575455945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7"/>
          <a:stretch/>
        </p:blipFill>
        <p:spPr>
          <a:xfrm>
            <a:off x="8368674" y="1244600"/>
            <a:ext cx="3519932" cy="3789680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E3EB3CF-25FD-4839-8858-3B13B841D1FF}"/>
              </a:ext>
            </a:extLst>
          </p:cNvPr>
          <p:cNvSpPr txBox="1">
            <a:spLocks/>
          </p:cNvSpPr>
          <p:nvPr/>
        </p:nvSpPr>
        <p:spPr>
          <a:xfrm>
            <a:off x="234518" y="1580463"/>
            <a:ext cx="8005242" cy="271721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err="1"/>
              <a:t>Unconditioned</a:t>
            </a:r>
            <a:r>
              <a:rPr lang="cs-CZ" sz="1800" dirty="0"/>
              <a:t> stimulus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associated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participating</a:t>
            </a:r>
            <a:r>
              <a:rPr lang="cs-CZ" sz="1800" dirty="0"/>
              <a:t> in </a:t>
            </a:r>
            <a:r>
              <a:rPr lang="cs-CZ" sz="1800" dirty="0" err="1"/>
              <a:t>an</a:t>
            </a:r>
            <a:r>
              <a:rPr lang="cs-CZ" sz="1800" dirty="0"/>
              <a:t> </a:t>
            </a:r>
            <a:r>
              <a:rPr lang="cs-CZ" sz="1800" dirty="0" err="1"/>
              <a:t>activity</a:t>
            </a:r>
            <a:endParaRPr lang="cs-CZ" sz="1800" dirty="0"/>
          </a:p>
          <a:p>
            <a:r>
              <a:rPr lang="cs-CZ" sz="1800" dirty="0"/>
              <a:t>„</a:t>
            </a:r>
            <a:r>
              <a:rPr lang="cs-CZ" sz="1800" dirty="0" err="1"/>
              <a:t>Reinforcement</a:t>
            </a:r>
            <a:r>
              <a:rPr lang="cs-CZ" sz="1800" dirty="0"/>
              <a:t>“ – positive </a:t>
            </a:r>
            <a:r>
              <a:rPr lang="cs-CZ" sz="1800" dirty="0" err="1"/>
              <a:t>or</a:t>
            </a:r>
            <a:r>
              <a:rPr lang="cs-CZ" sz="1800" dirty="0"/>
              <a:t> negative </a:t>
            </a:r>
            <a:r>
              <a:rPr lang="cs-CZ" sz="1800" dirty="0" err="1"/>
              <a:t>motivation</a:t>
            </a:r>
            <a:endParaRPr lang="cs-CZ" sz="1800" dirty="0"/>
          </a:p>
          <a:p>
            <a:endParaRPr lang="cs-CZ" sz="1800" dirty="0"/>
          </a:p>
          <a:p>
            <a:pPr>
              <a:buFont typeface="Wingdings" panose="05000000000000000000" pitchFamily="2" charset="2"/>
              <a:buChar char="à"/>
            </a:pP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Reward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for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completing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the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activity</a:t>
            </a:r>
            <a:r>
              <a:rPr lang="cs-CZ" sz="1800" dirty="0">
                <a:sym typeface="Wingdings" panose="05000000000000000000" pitchFamily="2" charset="2"/>
              </a:rPr>
              <a:t>, </a:t>
            </a:r>
            <a:r>
              <a:rPr lang="cs-CZ" sz="1800" dirty="0" err="1">
                <a:sym typeface="Wingdings" panose="05000000000000000000" pitchFamily="2" charset="2"/>
              </a:rPr>
              <a:t>or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participating</a:t>
            </a:r>
            <a:r>
              <a:rPr lang="cs-CZ" sz="1800" dirty="0">
                <a:sym typeface="Wingdings" panose="05000000000000000000" pitchFamily="2" charset="2"/>
              </a:rPr>
              <a:t> in </a:t>
            </a:r>
            <a:r>
              <a:rPr lang="cs-CZ" sz="1800" dirty="0" err="1">
                <a:sym typeface="Wingdings" panose="05000000000000000000" pitchFamily="2" charset="2"/>
              </a:rPr>
              <a:t>the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activity</a:t>
            </a:r>
            <a:r>
              <a:rPr lang="cs-CZ" sz="1800" dirty="0">
                <a:sym typeface="Wingdings" panose="05000000000000000000" pitchFamily="2" charset="2"/>
              </a:rPr>
              <a:t> to </a:t>
            </a:r>
            <a:r>
              <a:rPr lang="cs-CZ" sz="1800" dirty="0" err="1">
                <a:sym typeface="Wingdings" panose="05000000000000000000" pitchFamily="2" charset="2"/>
              </a:rPr>
              <a:t>avoid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punishment</a:t>
            </a:r>
            <a:endParaRPr lang="cs-CZ" sz="1800" dirty="0">
              <a:sym typeface="Wingdings" panose="05000000000000000000" pitchFamily="2" charset="2"/>
            </a:endParaRPr>
          </a:p>
          <a:p>
            <a:r>
              <a:rPr lang="cs-CZ" sz="1800" dirty="0" err="1">
                <a:sym typeface="Wingdings" panose="05000000000000000000" pitchFamily="2" charset="2"/>
              </a:rPr>
              <a:t>Relationship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between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the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activity</a:t>
            </a:r>
            <a:r>
              <a:rPr lang="cs-CZ" sz="1800" dirty="0">
                <a:sym typeface="Wingdings" panose="05000000000000000000" pitchFamily="2" charset="2"/>
              </a:rPr>
              <a:t> and </a:t>
            </a:r>
            <a:r>
              <a:rPr lang="cs-CZ" sz="1800" dirty="0" err="1">
                <a:sym typeface="Wingdings" panose="05000000000000000000" pitchFamily="2" charset="2"/>
              </a:rPr>
              <a:t>the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outcome</a:t>
            </a:r>
            <a:endParaRPr lang="cs-CZ" sz="1800" dirty="0">
              <a:sym typeface="Wingdings" panose="05000000000000000000" pitchFamily="2" charset="2"/>
            </a:endParaRPr>
          </a:p>
          <a:p>
            <a:r>
              <a:rPr lang="cs-CZ" sz="1800" dirty="0">
                <a:sym typeface="Wingdings" panose="05000000000000000000" pitchFamily="2" charset="2"/>
              </a:rPr>
              <a:t>Learning </a:t>
            </a:r>
            <a:r>
              <a:rPr lang="cs-CZ" sz="1800" dirty="0" err="1">
                <a:sym typeface="Wingdings" panose="05000000000000000000" pitchFamily="2" charset="2"/>
              </a:rPr>
              <a:t>through</a:t>
            </a:r>
            <a:r>
              <a:rPr lang="cs-CZ" sz="1800" dirty="0">
                <a:sym typeface="Wingdings" panose="05000000000000000000" pitchFamily="2" charset="2"/>
              </a:rPr>
              <a:t> trial and </a:t>
            </a:r>
            <a:r>
              <a:rPr lang="cs-CZ" sz="1800" dirty="0" err="1">
                <a:sym typeface="Wingdings" panose="05000000000000000000" pitchFamily="2" charset="2"/>
              </a:rPr>
              <a:t>error</a:t>
            </a:r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r>
              <a:rPr lang="cs-CZ" sz="1800" dirty="0">
                <a:sym typeface="Wingdings" panose="05000000000000000000" pitchFamily="2" charset="2"/>
              </a:rPr>
              <a:t>B.F. </a:t>
            </a:r>
            <a:r>
              <a:rPr lang="cs-CZ" sz="1800" dirty="0" err="1">
                <a:sym typeface="Wingdings" panose="05000000000000000000" pitchFamily="2" charset="2"/>
              </a:rPr>
              <a:t>Skinner</a:t>
            </a:r>
            <a:r>
              <a:rPr lang="cs-CZ" sz="1800" dirty="0">
                <a:sym typeface="Wingdings" panose="05000000000000000000" pitchFamily="2" charset="2"/>
              </a:rPr>
              <a:t> – </a:t>
            </a:r>
            <a:r>
              <a:rPr lang="cs-CZ" sz="1800" dirty="0" err="1">
                <a:sym typeface="Wingdings" panose="05000000000000000000" pitchFamily="2" charset="2"/>
              </a:rPr>
              <a:t>Skinner</a:t>
            </a:r>
            <a:r>
              <a:rPr lang="cs-CZ" sz="1800" dirty="0">
                <a:sym typeface="Wingdings" panose="05000000000000000000" pitchFamily="2" charset="2"/>
              </a:rPr>
              <a:t> box</a:t>
            </a:r>
            <a:endParaRPr lang="cs-CZ" sz="1800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04DA6B0-77F3-45BC-9284-AEF03A03D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0" b="12680"/>
          <a:stretch/>
        </p:blipFill>
        <p:spPr>
          <a:xfrm>
            <a:off x="3810332" y="4091198"/>
            <a:ext cx="4429428" cy="2372677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4266306-9251-4A0D-A6C8-A1BF93AE93ED}"/>
              </a:ext>
            </a:extLst>
          </p:cNvPr>
          <p:cNvSpPr txBox="1">
            <a:spLocks/>
          </p:cNvSpPr>
          <p:nvPr/>
        </p:nvSpPr>
        <p:spPr>
          <a:xfrm>
            <a:off x="270029" y="18757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ASSOCIATIVE LEARNING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C6E94D69-3FE3-4599-B4B8-C52781271650}"/>
              </a:ext>
            </a:extLst>
          </p:cNvPr>
          <p:cNvSpPr txBox="1">
            <a:spLocks/>
          </p:cNvSpPr>
          <p:nvPr/>
        </p:nvSpPr>
        <p:spPr>
          <a:xfrm>
            <a:off x="8220722" y="187572"/>
            <a:ext cx="3861787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 (N</a:t>
            </a:r>
            <a:r>
              <a:rPr lang="en-GB" sz="1800" dirty="0"/>
              <a:t>ON</a:t>
            </a:r>
            <a:r>
              <a:rPr lang="cs-CZ" sz="1800" dirty="0"/>
              <a:t>-</a:t>
            </a:r>
            <a:r>
              <a:rPr lang="en-GB" sz="1800" dirty="0"/>
              <a:t>DECLARATIVE</a:t>
            </a:r>
            <a:r>
              <a:rPr lang="cs-CZ" sz="1800" dirty="0"/>
              <a:t>) </a:t>
            </a:r>
            <a:r>
              <a:rPr lang="en-GB" sz="1800" dirty="0"/>
              <a:t>MEMORY</a:t>
            </a:r>
            <a:endParaRPr lang="cs-CZ" sz="1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DD6E756-54CC-4DF6-8CAE-5CE295604D95}"/>
              </a:ext>
            </a:extLst>
          </p:cNvPr>
          <p:cNvSpPr txBox="1"/>
          <p:nvPr/>
        </p:nvSpPr>
        <p:spPr>
          <a:xfrm>
            <a:off x="303394" y="779729"/>
            <a:ext cx="609452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u="sng" dirty="0"/>
              <a:t>OPERANT CONDITIONING</a:t>
            </a:r>
          </a:p>
        </p:txBody>
      </p:sp>
    </p:spTree>
    <p:extLst>
      <p:ext uri="{BB962C8B-B14F-4D97-AF65-F5344CB8AC3E}">
        <p14:creationId xmlns:p14="http://schemas.microsoft.com/office/powerpoint/2010/main" val="3988182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3EB3CF-25FD-4839-8858-3B13B841D1FF}"/>
              </a:ext>
            </a:extLst>
          </p:cNvPr>
          <p:cNvSpPr txBox="1">
            <a:spLocks/>
          </p:cNvSpPr>
          <p:nvPr/>
        </p:nvSpPr>
        <p:spPr>
          <a:xfrm>
            <a:off x="360933" y="1581172"/>
            <a:ext cx="5420742" cy="271721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 err="1"/>
              <a:t>Conditioned</a:t>
            </a:r>
            <a:r>
              <a:rPr lang="cs-CZ" sz="1600" dirty="0"/>
              <a:t> stimulus = </a:t>
            </a:r>
            <a:r>
              <a:rPr lang="cs-CZ" sz="1600" b="1" dirty="0" err="1"/>
              <a:t>sound</a:t>
            </a:r>
            <a:r>
              <a:rPr lang="cs-CZ" sz="1600" dirty="0"/>
              <a:t> + </a:t>
            </a:r>
            <a:r>
              <a:rPr lang="cs-CZ" sz="1600" dirty="0" err="1"/>
              <a:t>unconditioned</a:t>
            </a:r>
            <a:r>
              <a:rPr lang="cs-CZ" sz="1600" dirty="0"/>
              <a:t> stimulus = </a:t>
            </a:r>
            <a:r>
              <a:rPr lang="cs-CZ" sz="1600" b="1" dirty="0" err="1"/>
              <a:t>shock</a:t>
            </a:r>
            <a:r>
              <a:rPr lang="cs-CZ" sz="1600" dirty="0"/>
              <a:t> </a:t>
            </a:r>
          </a:p>
          <a:p>
            <a:r>
              <a:rPr lang="cs-CZ" sz="1600" dirty="0" err="1"/>
              <a:t>Simultaneous</a:t>
            </a:r>
            <a:r>
              <a:rPr lang="cs-CZ" sz="1600" dirty="0"/>
              <a:t> </a:t>
            </a:r>
            <a:r>
              <a:rPr lang="cs-CZ" sz="1600" dirty="0" err="1"/>
              <a:t>stimulation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auditory and </a:t>
            </a:r>
            <a:r>
              <a:rPr lang="cs-CZ" sz="1600" dirty="0" err="1"/>
              <a:t>somatosenzoric</a:t>
            </a:r>
            <a:r>
              <a:rPr lang="cs-CZ" sz="1600" dirty="0"/>
              <a:t> </a:t>
            </a:r>
            <a:r>
              <a:rPr lang="cs-CZ" sz="1600" dirty="0" err="1"/>
              <a:t>pathway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participation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amygdala </a:t>
            </a:r>
            <a:r>
              <a:rPr lang="cs-CZ" sz="1600" dirty="0" err="1"/>
              <a:t>leads</a:t>
            </a:r>
            <a:r>
              <a:rPr lang="cs-CZ" sz="1600" dirty="0"/>
              <a:t> to </a:t>
            </a:r>
            <a:r>
              <a:rPr lang="cs-CZ" sz="1600" dirty="0" err="1"/>
              <a:t>association</a:t>
            </a:r>
            <a:r>
              <a:rPr lang="cs-CZ" sz="1600" dirty="0"/>
              <a:t> </a:t>
            </a:r>
            <a:r>
              <a:rPr lang="cs-CZ" sz="1600" dirty="0" err="1"/>
              <a:t>between</a:t>
            </a:r>
            <a:r>
              <a:rPr lang="cs-CZ" sz="1600" dirty="0"/>
              <a:t> </a:t>
            </a:r>
            <a:r>
              <a:rPr lang="cs-CZ" sz="1600" dirty="0" err="1"/>
              <a:t>sound</a:t>
            </a:r>
            <a:r>
              <a:rPr lang="cs-CZ" sz="1600" dirty="0"/>
              <a:t> and </a:t>
            </a:r>
            <a:r>
              <a:rPr lang="cs-CZ" sz="1600" dirty="0" err="1"/>
              <a:t>pain</a:t>
            </a:r>
            <a:endParaRPr lang="cs-CZ" sz="1600" dirty="0"/>
          </a:p>
          <a:p>
            <a:r>
              <a:rPr lang="cs-CZ" sz="1600" dirty="0" err="1"/>
              <a:t>Physiological</a:t>
            </a:r>
            <a:r>
              <a:rPr lang="cs-CZ" sz="1600" dirty="0"/>
              <a:t> response = </a:t>
            </a:r>
            <a:r>
              <a:rPr lang="cs-CZ" sz="1600" dirty="0" err="1"/>
              <a:t>reaction</a:t>
            </a:r>
            <a:r>
              <a:rPr lang="cs-CZ" sz="1600" dirty="0"/>
              <a:t> to </a:t>
            </a:r>
            <a:r>
              <a:rPr lang="cs-CZ" sz="1600" dirty="0" err="1"/>
              <a:t>pain</a:t>
            </a:r>
            <a:endParaRPr lang="cs-CZ" sz="1600" dirty="0"/>
          </a:p>
          <a:p>
            <a:r>
              <a:rPr lang="cs-CZ" sz="1600" dirty="0"/>
              <a:t>Amygdala </a:t>
            </a:r>
            <a:r>
              <a:rPr lang="cs-CZ" sz="1600" dirty="0" err="1"/>
              <a:t>is</a:t>
            </a:r>
            <a:r>
              <a:rPr lang="cs-CZ" sz="1600" dirty="0"/>
              <a:t> a </a:t>
            </a:r>
            <a:r>
              <a:rPr lang="cs-CZ" sz="1600" dirty="0" err="1"/>
              <a:t>structure</a:t>
            </a:r>
            <a:r>
              <a:rPr lang="cs-CZ" sz="1600" dirty="0"/>
              <a:t> </a:t>
            </a:r>
            <a:r>
              <a:rPr lang="cs-CZ" sz="1600" dirty="0" err="1"/>
              <a:t>critical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emotions</a:t>
            </a:r>
            <a:r>
              <a:rPr lang="cs-CZ" sz="1600" dirty="0"/>
              <a:t>, </a:t>
            </a:r>
            <a:r>
              <a:rPr lang="cs-CZ" sz="1600" dirty="0" err="1"/>
              <a:t>especially</a:t>
            </a:r>
            <a:r>
              <a:rPr lang="cs-CZ" sz="1600" dirty="0"/>
              <a:t> </a:t>
            </a:r>
            <a:r>
              <a:rPr lang="cs-CZ" sz="1600" dirty="0" err="1"/>
              <a:t>fear</a:t>
            </a:r>
            <a:endParaRPr lang="cs-CZ" sz="1600" dirty="0"/>
          </a:p>
          <a:p>
            <a:r>
              <a:rPr lang="cs-CZ" sz="1600" dirty="0"/>
              <a:t> </a:t>
            </a:r>
            <a:r>
              <a:rPr lang="cs-CZ" sz="1600" dirty="0" err="1"/>
              <a:t>Stimulation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amygdala </a:t>
            </a:r>
            <a:r>
              <a:rPr lang="cs-CZ" sz="1600" dirty="0" err="1"/>
              <a:t>causes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sense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fear</a:t>
            </a:r>
            <a:r>
              <a:rPr lang="cs-CZ" sz="1600" dirty="0"/>
              <a:t>; </a:t>
            </a:r>
            <a:r>
              <a:rPr lang="cs-CZ" sz="1600" dirty="0" err="1"/>
              <a:t>experimental</a:t>
            </a:r>
            <a:r>
              <a:rPr lang="cs-CZ" sz="1600" dirty="0"/>
              <a:t> </a:t>
            </a:r>
            <a:r>
              <a:rPr lang="cs-CZ" sz="1600" dirty="0" err="1"/>
              <a:t>lesion</a:t>
            </a:r>
            <a:r>
              <a:rPr lang="cs-CZ" sz="1600" dirty="0"/>
              <a:t> in amygdala </a:t>
            </a:r>
            <a:r>
              <a:rPr lang="cs-CZ" sz="1600" dirty="0" err="1"/>
              <a:t>makes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animal </a:t>
            </a:r>
            <a:r>
              <a:rPr lang="cs-CZ" sz="1600" dirty="0" err="1"/>
              <a:t>tame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err="1"/>
              <a:t>Contextual</a:t>
            </a:r>
            <a:r>
              <a:rPr lang="cs-CZ" sz="1600" dirty="0"/>
              <a:t> </a:t>
            </a:r>
            <a:r>
              <a:rPr lang="cs-CZ" sz="1600" dirty="0" err="1"/>
              <a:t>fear</a:t>
            </a:r>
            <a:r>
              <a:rPr lang="cs-CZ" sz="1600" dirty="0"/>
              <a:t> </a:t>
            </a:r>
            <a:r>
              <a:rPr lang="cs-CZ" sz="1600" dirty="0" err="1"/>
              <a:t>conditioning</a:t>
            </a:r>
            <a:r>
              <a:rPr lang="cs-CZ" sz="1600" dirty="0"/>
              <a:t> – </a:t>
            </a:r>
            <a:r>
              <a:rPr lang="cs-CZ" sz="1600" dirty="0" err="1"/>
              <a:t>participation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declarative</a:t>
            </a:r>
            <a:r>
              <a:rPr lang="cs-CZ" sz="1600" dirty="0"/>
              <a:t> </a:t>
            </a:r>
            <a:r>
              <a:rPr lang="cs-CZ" sz="1600" dirty="0" err="1"/>
              <a:t>memory</a:t>
            </a:r>
            <a:r>
              <a:rPr lang="cs-CZ" sz="1600" dirty="0"/>
              <a:t> -  </a:t>
            </a:r>
            <a:r>
              <a:rPr lang="cs-CZ" sz="1600" dirty="0" err="1"/>
              <a:t>aversion</a:t>
            </a:r>
            <a:r>
              <a:rPr lang="cs-CZ" sz="1600" dirty="0"/>
              <a:t> to </a:t>
            </a:r>
            <a:r>
              <a:rPr lang="cs-CZ" sz="1600" dirty="0" err="1"/>
              <a:t>certain</a:t>
            </a:r>
            <a:r>
              <a:rPr lang="cs-CZ" sz="1600" dirty="0"/>
              <a:t> </a:t>
            </a:r>
            <a:r>
              <a:rPr lang="cs-CZ" sz="1600" dirty="0" err="1"/>
              <a:t>surroundings</a:t>
            </a:r>
            <a:endParaRPr lang="cs-CZ" sz="1600" dirty="0"/>
          </a:p>
          <a:p>
            <a:endParaRPr lang="cs-CZ" sz="1800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96" y="297378"/>
            <a:ext cx="5424268" cy="5018103"/>
          </a:xfrm>
          <a:prstGeom prst="rect">
            <a:avLst/>
          </a:prstGeom>
        </p:spPr>
      </p:pic>
      <p:sp>
        <p:nvSpPr>
          <p:cNvPr id="18" name="Ovál 17"/>
          <p:cNvSpPr/>
          <p:nvPr/>
        </p:nvSpPr>
        <p:spPr>
          <a:xfrm>
            <a:off x="7319313" y="4019550"/>
            <a:ext cx="3480233" cy="151447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Freezing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increase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pressure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defensive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reactions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readiness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reflexes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secretion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hormones</a:t>
            </a:r>
            <a:endParaRPr lang="cs-CZ" sz="1400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2"/>
          <a:stretch/>
        </p:blipFill>
        <p:spPr>
          <a:xfrm>
            <a:off x="360933" y="4452930"/>
            <a:ext cx="6076950" cy="23812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E86F0FD-A6C9-4BD9-A81B-0A5ED7B630AD}"/>
              </a:ext>
            </a:extLst>
          </p:cNvPr>
          <p:cNvSpPr txBox="1"/>
          <p:nvPr/>
        </p:nvSpPr>
        <p:spPr>
          <a:xfrm>
            <a:off x="343363" y="773556"/>
            <a:ext cx="609452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u="sng" dirty="0"/>
              <a:t>FEAR CONDITIONING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BD07EA9-051B-4D24-9D37-8672FAFBE55D}"/>
              </a:ext>
            </a:extLst>
          </p:cNvPr>
          <p:cNvSpPr txBox="1">
            <a:spLocks/>
          </p:cNvSpPr>
          <p:nvPr/>
        </p:nvSpPr>
        <p:spPr>
          <a:xfrm>
            <a:off x="270029" y="18757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ASSOCIATIVE LEARNING</a:t>
            </a:r>
          </a:p>
        </p:txBody>
      </p:sp>
    </p:spTree>
    <p:extLst>
      <p:ext uri="{BB962C8B-B14F-4D97-AF65-F5344CB8AC3E}">
        <p14:creationId xmlns:p14="http://schemas.microsoft.com/office/powerpoint/2010/main" val="424678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44AA1E8-7FD6-4964-BFFF-F914893D088D}"/>
              </a:ext>
            </a:extLst>
          </p:cNvPr>
          <p:cNvSpPr txBox="1"/>
          <p:nvPr/>
        </p:nvSpPr>
        <p:spPr>
          <a:xfrm>
            <a:off x="4810865" y="1613876"/>
            <a:ext cx="73063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LEARNING…..</a:t>
            </a:r>
            <a:r>
              <a:rPr lang="cs-CZ" b="1" dirty="0" err="1"/>
              <a:t>process</a:t>
            </a:r>
            <a:endParaRPr lang="cs-CZ" b="1" dirty="0"/>
          </a:p>
          <a:p>
            <a:r>
              <a:rPr lang="cs-CZ" dirty="0"/>
              <a:t>           .....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change</a:t>
            </a:r>
            <a:r>
              <a:rPr lang="cs-CZ" dirty="0"/>
              <a:t> in </a:t>
            </a:r>
            <a:r>
              <a:rPr lang="cs-CZ" dirty="0" err="1"/>
              <a:t>behavior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organism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stimuli</a:t>
            </a:r>
            <a:r>
              <a:rPr lang="cs-CZ" dirty="0"/>
              <a:t>  	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world</a:t>
            </a:r>
            <a:endParaRPr lang="cs-CZ" dirty="0"/>
          </a:p>
          <a:p>
            <a:r>
              <a:rPr lang="cs-CZ" dirty="0"/>
              <a:t>           …..</a:t>
            </a:r>
            <a:r>
              <a:rPr lang="cs-CZ" dirty="0" err="1"/>
              <a:t>gradual</a:t>
            </a:r>
            <a:r>
              <a:rPr lang="cs-CZ" dirty="0"/>
              <a:t> </a:t>
            </a:r>
            <a:r>
              <a:rPr lang="cs-CZ" dirty="0" err="1"/>
              <a:t>creation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memory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stimulus </a:t>
            </a:r>
            <a:r>
              <a:rPr lang="cs-CZ" dirty="0" err="1"/>
              <a:t>repeat</a:t>
            </a:r>
            <a:endParaRPr lang="cs-CZ" dirty="0"/>
          </a:p>
          <a:p>
            <a:endParaRPr lang="cs-CZ" dirty="0"/>
          </a:p>
          <a:p>
            <a:r>
              <a:rPr lang="cs-CZ" dirty="0"/>
              <a:t>PAMĚŤ…..</a:t>
            </a:r>
            <a:r>
              <a:rPr lang="cs-CZ" b="1" dirty="0" err="1"/>
              <a:t>an</a:t>
            </a:r>
            <a:r>
              <a:rPr lang="cs-CZ" b="1" dirty="0"/>
              <a:t> </a:t>
            </a:r>
            <a:r>
              <a:rPr lang="cs-CZ" b="1" dirty="0" err="1"/>
              <a:t>ability</a:t>
            </a:r>
            <a:endParaRPr lang="cs-CZ" b="1" dirty="0"/>
          </a:p>
          <a:p>
            <a:r>
              <a:rPr lang="cs-CZ" dirty="0"/>
              <a:t>            .…..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ability</a:t>
            </a:r>
            <a:r>
              <a:rPr lang="cs-CZ" dirty="0"/>
              <a:t> to </a:t>
            </a:r>
            <a:r>
              <a:rPr lang="cs-CZ" dirty="0" err="1"/>
              <a:t>save</a:t>
            </a:r>
            <a:r>
              <a:rPr lang="cs-CZ" dirty="0"/>
              <a:t>, </a:t>
            </a:r>
            <a:r>
              <a:rPr lang="cs-CZ" dirty="0" err="1"/>
              <a:t>store</a:t>
            </a:r>
            <a:r>
              <a:rPr lang="cs-CZ" dirty="0"/>
              <a:t> and </a:t>
            </a:r>
            <a:r>
              <a:rPr lang="cs-CZ" dirty="0" err="1"/>
              <a:t>recall</a:t>
            </a:r>
            <a:r>
              <a:rPr lang="cs-CZ" dirty="0"/>
              <a:t> </a:t>
            </a:r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A97DFD2-B7DC-426C-967C-A127CE68A2D2}"/>
              </a:ext>
            </a:extLst>
          </p:cNvPr>
          <p:cNvSpPr txBox="1"/>
          <p:nvPr/>
        </p:nvSpPr>
        <p:spPr>
          <a:xfrm>
            <a:off x="4810865" y="3817705"/>
            <a:ext cx="73063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Classificated</a:t>
            </a:r>
            <a:r>
              <a:rPr lang="cs-CZ" dirty="0"/>
              <a:t>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Duration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character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Involved</a:t>
            </a:r>
            <a:r>
              <a:rPr lang="cs-CZ" dirty="0"/>
              <a:t> brain </a:t>
            </a:r>
            <a:r>
              <a:rPr lang="cs-CZ" dirty="0" err="1"/>
              <a:t>structures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Cell and network </a:t>
            </a:r>
            <a:r>
              <a:rPr lang="cs-CZ" dirty="0" err="1"/>
              <a:t>mechanisms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1394801"/>
            <a:ext cx="4429124" cy="4054832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3076575" y="4800600"/>
            <a:ext cx="361950" cy="161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842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PROCEDURAL MEMORY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3DBB384-D5CF-458F-8D7F-E9A59ADDD6FA}"/>
              </a:ext>
            </a:extLst>
          </p:cNvPr>
          <p:cNvSpPr txBox="1">
            <a:spLocks/>
          </p:cNvSpPr>
          <p:nvPr/>
        </p:nvSpPr>
        <p:spPr>
          <a:xfrm>
            <a:off x="420967" y="1083522"/>
            <a:ext cx="4090707" cy="4860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„</a:t>
            </a:r>
            <a:r>
              <a:rPr lang="cs-CZ" sz="1800" dirty="0"/>
              <a:t>To </a:t>
            </a:r>
            <a:r>
              <a:rPr lang="cs-CZ" sz="1800" dirty="0" err="1"/>
              <a:t>know</a:t>
            </a:r>
            <a:r>
              <a:rPr lang="cs-CZ" sz="1800" dirty="0"/>
              <a:t> </a:t>
            </a:r>
            <a:r>
              <a:rPr lang="cs-CZ" sz="1800" b="1" dirty="0" err="1"/>
              <a:t>how</a:t>
            </a:r>
            <a:r>
              <a:rPr lang="cs-CZ" sz="1800" dirty="0"/>
              <a:t>“</a:t>
            </a:r>
          </a:p>
          <a:p>
            <a:endParaRPr lang="cs-CZ" sz="1800" dirty="0"/>
          </a:p>
          <a:p>
            <a:r>
              <a:rPr lang="cs-CZ" sz="1800" dirty="0"/>
              <a:t>Motor </a:t>
            </a:r>
            <a:r>
              <a:rPr lang="cs-CZ" sz="1800" dirty="0" err="1"/>
              <a:t>skills</a:t>
            </a:r>
            <a:endParaRPr lang="cs-CZ" sz="1800" dirty="0"/>
          </a:p>
          <a:p>
            <a:r>
              <a:rPr lang="cs-CZ" sz="1800" dirty="0" err="1"/>
              <a:t>Habits</a:t>
            </a:r>
            <a:endParaRPr lang="cs-CZ" sz="1800" dirty="0"/>
          </a:p>
          <a:p>
            <a:r>
              <a:rPr lang="cs-CZ" sz="1800" dirty="0" err="1"/>
              <a:t>Speech</a:t>
            </a:r>
            <a:r>
              <a:rPr lang="cs-CZ" sz="1800" dirty="0"/>
              <a:t> </a:t>
            </a:r>
            <a:r>
              <a:rPr lang="cs-CZ" sz="1800" dirty="0" err="1"/>
              <a:t>stereotypes</a:t>
            </a:r>
            <a:endParaRPr lang="cs-CZ" sz="1800" dirty="0"/>
          </a:p>
          <a:p>
            <a:r>
              <a:rPr lang="cs-CZ" sz="1800" dirty="0" err="1"/>
              <a:t>Perception</a:t>
            </a:r>
            <a:r>
              <a:rPr lang="cs-CZ" sz="1800" dirty="0"/>
              <a:t> </a:t>
            </a:r>
            <a:r>
              <a:rPr lang="cs-CZ" sz="1800" dirty="0" err="1"/>
              <a:t>schemes</a:t>
            </a:r>
            <a:endParaRPr lang="cs-CZ" sz="1800" dirty="0"/>
          </a:p>
          <a:p>
            <a:r>
              <a:rPr lang="cs-CZ" sz="1800" dirty="0" err="1"/>
              <a:t>Cognitive</a:t>
            </a:r>
            <a:r>
              <a:rPr lang="cs-CZ" sz="1800" dirty="0"/>
              <a:t> </a:t>
            </a:r>
            <a:r>
              <a:rPr lang="cs-CZ" sz="1800" dirty="0" err="1"/>
              <a:t>schemes</a:t>
            </a:r>
            <a:endParaRPr lang="cs-CZ" sz="1800" dirty="0"/>
          </a:p>
          <a:p>
            <a:endParaRPr lang="cs-CZ" sz="1800" dirty="0"/>
          </a:p>
          <a:p>
            <a:r>
              <a:rPr lang="cs-CZ" sz="1800" dirty="0" err="1"/>
              <a:t>Repetitive</a:t>
            </a:r>
            <a:r>
              <a:rPr lang="cs-CZ" sz="1800" dirty="0"/>
              <a:t> learning</a:t>
            </a:r>
          </a:p>
          <a:p>
            <a:r>
              <a:rPr lang="cs-CZ" sz="1800" dirty="0" err="1"/>
              <a:t>Unconscious</a:t>
            </a:r>
            <a:r>
              <a:rPr lang="cs-CZ" sz="1800" dirty="0"/>
              <a:t> learning and </a:t>
            </a:r>
            <a:r>
              <a:rPr lang="cs-CZ" sz="1800" dirty="0" err="1"/>
              <a:t>recall</a:t>
            </a:r>
            <a:endParaRPr lang="cs-CZ" sz="1800" dirty="0"/>
          </a:p>
          <a:p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3CD1095B-84A8-4E00-9D89-7923EAB98122}"/>
              </a:ext>
            </a:extLst>
          </p:cNvPr>
          <p:cNvSpPr txBox="1">
            <a:spLocks/>
          </p:cNvSpPr>
          <p:nvPr/>
        </p:nvSpPr>
        <p:spPr>
          <a:xfrm>
            <a:off x="5186845" y="1083522"/>
            <a:ext cx="6565138" cy="2247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Learning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new</a:t>
            </a:r>
            <a:r>
              <a:rPr lang="cs-CZ" sz="1800" dirty="0"/>
              <a:t> </a:t>
            </a:r>
            <a:r>
              <a:rPr lang="cs-CZ" sz="1800" dirty="0" err="1"/>
              <a:t>skill</a:t>
            </a:r>
            <a:r>
              <a:rPr lang="cs-CZ" sz="1800" dirty="0"/>
              <a:t> </a:t>
            </a:r>
            <a:r>
              <a:rPr lang="cs-CZ" sz="1800" dirty="0" err="1"/>
              <a:t>requires</a:t>
            </a:r>
            <a:r>
              <a:rPr lang="cs-CZ" sz="1800" dirty="0"/>
              <a:t> </a:t>
            </a:r>
            <a:r>
              <a:rPr lang="cs-CZ" sz="1800" dirty="0" err="1"/>
              <a:t>focus</a:t>
            </a:r>
            <a:r>
              <a:rPr lang="cs-CZ" sz="1800" dirty="0"/>
              <a:t> and </a:t>
            </a:r>
            <a:r>
              <a:rPr lang="cs-CZ" sz="1800" dirty="0" err="1"/>
              <a:t>attention</a:t>
            </a:r>
            <a:endParaRPr lang="cs-CZ" sz="1800" dirty="0"/>
          </a:p>
          <a:p>
            <a:r>
              <a:rPr lang="cs-CZ" sz="1800" dirty="0" err="1"/>
              <a:t>Learned</a:t>
            </a:r>
            <a:r>
              <a:rPr lang="cs-CZ" sz="1800" dirty="0"/>
              <a:t> </a:t>
            </a:r>
            <a:r>
              <a:rPr lang="cs-CZ" sz="1800" dirty="0" err="1"/>
              <a:t>skill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then</a:t>
            </a:r>
            <a:r>
              <a:rPr lang="cs-CZ" sz="1800" dirty="0"/>
              <a:t> done </a:t>
            </a:r>
            <a:r>
              <a:rPr lang="cs-CZ" sz="1800" dirty="0" err="1"/>
              <a:t>automatically</a:t>
            </a:r>
            <a:endParaRPr lang="cs-CZ" sz="1800" dirty="0"/>
          </a:p>
          <a:p>
            <a:r>
              <a:rPr lang="cs-CZ" sz="1800" dirty="0" err="1"/>
              <a:t>Participation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various</a:t>
            </a:r>
            <a:r>
              <a:rPr lang="cs-CZ" sz="1800" dirty="0"/>
              <a:t> brain </a:t>
            </a:r>
            <a:r>
              <a:rPr lang="cs-CZ" sz="1800" dirty="0" err="1"/>
              <a:t>structures</a:t>
            </a:r>
            <a:endParaRPr lang="cs-CZ" sz="1800" dirty="0"/>
          </a:p>
          <a:p>
            <a:r>
              <a:rPr lang="cs-CZ" sz="1800" dirty="0" err="1"/>
              <a:t>Size</a:t>
            </a:r>
            <a:r>
              <a:rPr lang="cs-CZ" sz="1800" dirty="0"/>
              <a:t> </a:t>
            </a:r>
            <a:r>
              <a:rPr lang="cs-CZ" sz="1800" dirty="0" err="1"/>
              <a:t>increase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cortical</a:t>
            </a:r>
            <a:r>
              <a:rPr lang="cs-CZ" sz="1800" dirty="0"/>
              <a:t> area </a:t>
            </a:r>
            <a:r>
              <a:rPr lang="cs-CZ" sz="1800" dirty="0" err="1"/>
              <a:t>responsible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given</a:t>
            </a:r>
            <a:r>
              <a:rPr lang="cs-CZ" sz="1800" dirty="0"/>
              <a:t> </a:t>
            </a:r>
            <a:r>
              <a:rPr lang="cs-CZ" sz="1800" dirty="0" err="1"/>
              <a:t>skill</a:t>
            </a:r>
            <a:r>
              <a:rPr lang="cs-CZ" sz="1800" dirty="0"/>
              <a:t> (</a:t>
            </a:r>
            <a:r>
              <a:rPr lang="cs-CZ" sz="1800" dirty="0" err="1"/>
              <a:t>musicians</a:t>
            </a:r>
            <a:r>
              <a:rPr lang="cs-CZ" sz="1800" dirty="0"/>
              <a:t>)</a:t>
            </a:r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57" y="3185081"/>
            <a:ext cx="6105525" cy="3038475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7791E08F-FFE3-406C-9BE1-01AD825AD790}"/>
              </a:ext>
            </a:extLst>
          </p:cNvPr>
          <p:cNvSpPr txBox="1">
            <a:spLocks/>
          </p:cNvSpPr>
          <p:nvPr/>
        </p:nvSpPr>
        <p:spPr>
          <a:xfrm>
            <a:off x="8220722" y="187572"/>
            <a:ext cx="3861787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 (N</a:t>
            </a:r>
            <a:r>
              <a:rPr lang="en-GB" sz="1800" dirty="0"/>
              <a:t>ON</a:t>
            </a:r>
            <a:r>
              <a:rPr lang="cs-CZ" sz="1800" dirty="0"/>
              <a:t>-</a:t>
            </a:r>
            <a:r>
              <a:rPr lang="en-GB" sz="1800" dirty="0"/>
              <a:t>DECLARATIVE</a:t>
            </a:r>
            <a:r>
              <a:rPr lang="cs-CZ" sz="1800" dirty="0"/>
              <a:t>) </a:t>
            </a:r>
            <a:r>
              <a:rPr lang="en-GB" sz="1800" dirty="0"/>
              <a:t>MEMORY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01549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4132FDA-5A20-49AD-B585-5635440B5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72279" r="4700"/>
          <a:stretch/>
        </p:blipFill>
        <p:spPr>
          <a:xfrm>
            <a:off x="219229" y="4653280"/>
            <a:ext cx="4775201" cy="163703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D377805-4FEF-4B87-B793-0AA9727D3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5409" r="7217" b="34376"/>
          <a:stretch/>
        </p:blipFill>
        <p:spPr>
          <a:xfrm>
            <a:off x="270029" y="1097279"/>
            <a:ext cx="4724401" cy="3556001"/>
          </a:xfrm>
          <a:prstGeom prst="rect">
            <a:avLst/>
          </a:prstGeom>
        </p:spPr>
      </p:pic>
      <p:pic>
        <p:nvPicPr>
          <p:cNvPr id="7" name="Obrázek 6" descr="Obsah obrázku osoba, hodiny&#10;&#10;Popis byl vytvořen automaticky">
            <a:extLst>
              <a:ext uri="{FF2B5EF4-FFF2-40B4-BE49-F238E27FC236}">
                <a16:creationId xmlns:a16="http://schemas.microsoft.com/office/drawing/2014/main" id="{3A995AFF-C314-4EFB-98F0-D87A207A6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69" y="932568"/>
            <a:ext cx="4091940" cy="5737860"/>
          </a:xfrm>
          <a:prstGeom prst="rect">
            <a:avLst/>
          </a:prstGeom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256F3286-2D71-4FD0-852B-BD4FD903D388}"/>
              </a:ext>
            </a:extLst>
          </p:cNvPr>
          <p:cNvSpPr txBox="1">
            <a:spLocks/>
          </p:cNvSpPr>
          <p:nvPr/>
        </p:nvSpPr>
        <p:spPr>
          <a:xfrm>
            <a:off x="4898903" y="1122594"/>
            <a:ext cx="3570158" cy="37771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err="1"/>
              <a:t>Mirror</a:t>
            </a:r>
            <a:r>
              <a:rPr lang="cs-CZ" sz="1800" dirty="0"/>
              <a:t> test – </a:t>
            </a:r>
            <a:r>
              <a:rPr lang="cs-CZ" sz="1800" dirty="0" err="1"/>
              <a:t>Drawing</a:t>
            </a:r>
            <a:r>
              <a:rPr lang="cs-CZ" sz="1800" dirty="0"/>
              <a:t> a </a:t>
            </a:r>
            <a:r>
              <a:rPr lang="cs-CZ" sz="1800" dirty="0" err="1"/>
              <a:t>star</a:t>
            </a:r>
            <a:r>
              <a:rPr lang="cs-CZ" sz="1800" dirty="0"/>
              <a:t> in a </a:t>
            </a:r>
            <a:r>
              <a:rPr lang="cs-CZ" sz="1800" dirty="0" err="1"/>
              <a:t>mirror</a:t>
            </a: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patient</a:t>
            </a:r>
            <a:r>
              <a:rPr lang="cs-CZ" sz="1800" dirty="0"/>
              <a:t> </a:t>
            </a:r>
            <a:r>
              <a:rPr lang="cs-CZ" sz="1800" dirty="0" err="1"/>
              <a:t>makes</a:t>
            </a:r>
            <a:r>
              <a:rPr lang="cs-CZ" sz="1800" dirty="0"/>
              <a:t> </a:t>
            </a:r>
            <a:r>
              <a:rPr lang="cs-CZ" sz="1800" dirty="0" err="1"/>
              <a:t>less</a:t>
            </a:r>
            <a:r>
              <a:rPr lang="cs-CZ" sz="1800" dirty="0"/>
              <a:t> and </a:t>
            </a:r>
            <a:r>
              <a:rPr lang="cs-CZ" sz="1800" dirty="0" err="1"/>
              <a:t>less</a:t>
            </a:r>
            <a:r>
              <a:rPr lang="cs-CZ" sz="1800" dirty="0"/>
              <a:t> </a:t>
            </a:r>
            <a:r>
              <a:rPr lang="cs-CZ" sz="1800" dirty="0" err="1"/>
              <a:t>mistakes</a:t>
            </a:r>
            <a:r>
              <a:rPr lang="cs-CZ" sz="1800" dirty="0"/>
              <a:t> as he </a:t>
            </a:r>
            <a:r>
              <a:rPr lang="cs-CZ" sz="1800" dirty="0" err="1"/>
              <a:t>tries</a:t>
            </a:r>
            <a:r>
              <a:rPr lang="cs-CZ" sz="1800" dirty="0"/>
              <a:t> </a:t>
            </a:r>
            <a:r>
              <a:rPr lang="cs-CZ" sz="1800" dirty="0" err="1"/>
              <a:t>again</a:t>
            </a:r>
            <a:r>
              <a:rPr lang="cs-CZ" sz="1800" dirty="0"/>
              <a:t> and </a:t>
            </a:r>
            <a:r>
              <a:rPr lang="cs-CZ" sz="1800" dirty="0" err="1"/>
              <a:t>learns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 err="1"/>
              <a:t>Reading</a:t>
            </a:r>
            <a:r>
              <a:rPr lang="cs-CZ" sz="1800" dirty="0"/>
              <a:t> text in a </a:t>
            </a:r>
            <a:r>
              <a:rPr lang="cs-CZ" sz="1800" dirty="0" err="1"/>
              <a:t>mirror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No </a:t>
            </a:r>
            <a:r>
              <a:rPr lang="cs-CZ" sz="1800" dirty="0" err="1"/>
              <a:t>training</a:t>
            </a:r>
            <a:r>
              <a:rPr lang="cs-CZ" sz="1800" dirty="0"/>
              <a:t>– </a:t>
            </a:r>
            <a:r>
              <a:rPr lang="cs-CZ" sz="1800" dirty="0" err="1"/>
              <a:t>parietal</a:t>
            </a:r>
            <a:r>
              <a:rPr lang="cs-CZ" sz="1800" dirty="0"/>
              <a:t> </a:t>
            </a:r>
            <a:r>
              <a:rPr lang="cs-CZ" sz="1800" dirty="0" err="1"/>
              <a:t>cortex</a:t>
            </a: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After</a:t>
            </a:r>
            <a:r>
              <a:rPr lang="cs-CZ" sz="1800" dirty="0"/>
              <a:t> </a:t>
            </a:r>
            <a:r>
              <a:rPr lang="cs-CZ" sz="1800" dirty="0" err="1"/>
              <a:t>training</a:t>
            </a:r>
            <a:r>
              <a:rPr lang="cs-CZ" sz="1800" dirty="0"/>
              <a:t> – </a:t>
            </a:r>
            <a:r>
              <a:rPr lang="cs-CZ" sz="1800" dirty="0" err="1"/>
              <a:t>inferior</a:t>
            </a:r>
            <a:r>
              <a:rPr lang="cs-CZ" sz="1800" dirty="0"/>
              <a:t> </a:t>
            </a:r>
            <a:r>
              <a:rPr lang="cs-CZ" sz="1800" dirty="0" err="1"/>
              <a:t>temporal</a:t>
            </a:r>
            <a:r>
              <a:rPr lang="cs-CZ" sz="1800" dirty="0"/>
              <a:t> </a:t>
            </a:r>
            <a:r>
              <a:rPr lang="cs-CZ" sz="1800" dirty="0" err="1"/>
              <a:t>cortex</a:t>
            </a:r>
            <a:endParaRPr lang="cs-CZ" sz="1800" dirty="0"/>
          </a:p>
          <a:p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6E27ABC6-225E-4EB9-846C-8B82872C2866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PROCEDURAL MEMORY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66A5ED24-5A14-4847-97C4-7321BB68E66F}"/>
              </a:ext>
            </a:extLst>
          </p:cNvPr>
          <p:cNvSpPr txBox="1">
            <a:spLocks/>
          </p:cNvSpPr>
          <p:nvPr/>
        </p:nvSpPr>
        <p:spPr>
          <a:xfrm>
            <a:off x="8220722" y="187572"/>
            <a:ext cx="3861787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 (N</a:t>
            </a:r>
            <a:r>
              <a:rPr lang="en-GB" sz="1800" dirty="0"/>
              <a:t>ON</a:t>
            </a:r>
            <a:r>
              <a:rPr lang="cs-CZ" sz="1800" dirty="0"/>
              <a:t>-</a:t>
            </a:r>
            <a:r>
              <a:rPr lang="en-GB" sz="1800" dirty="0"/>
              <a:t>DECLARATIVE</a:t>
            </a:r>
            <a:r>
              <a:rPr lang="cs-CZ" sz="1800" dirty="0"/>
              <a:t>) </a:t>
            </a:r>
            <a:r>
              <a:rPr lang="en-GB" sz="1800" dirty="0"/>
              <a:t>MEMORY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72578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PROCEDURAL MEMORY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BE607FC-8298-4547-8429-C2C2CE7D7107}"/>
              </a:ext>
            </a:extLst>
          </p:cNvPr>
          <p:cNvSpPr txBox="1"/>
          <p:nvPr/>
        </p:nvSpPr>
        <p:spPr>
          <a:xfrm>
            <a:off x="7358395" y="1050891"/>
            <a:ext cx="1328405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Sensory and motor </a:t>
            </a:r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7AD34F-CA16-4D99-A9CC-2603796F2546}"/>
              </a:ext>
            </a:extLst>
          </p:cNvPr>
          <p:cNvSpPr txBox="1"/>
          <p:nvPr/>
        </p:nvSpPr>
        <p:spPr>
          <a:xfrm>
            <a:off x="7358393" y="2847623"/>
            <a:ext cx="132840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Basal</a:t>
            </a:r>
            <a:r>
              <a:rPr lang="cs-CZ" dirty="0"/>
              <a:t> ganglia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6BD473-BC70-4629-9098-F573F83BE4D0}"/>
              </a:ext>
            </a:extLst>
          </p:cNvPr>
          <p:cNvSpPr txBox="1"/>
          <p:nvPr/>
        </p:nvSpPr>
        <p:spPr>
          <a:xfrm>
            <a:off x="7358394" y="2202419"/>
            <a:ext cx="132840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Neocortex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A800DB2-0D99-4033-83C3-FDB29B6AA3A6}"/>
              </a:ext>
            </a:extLst>
          </p:cNvPr>
          <p:cNvSpPr txBox="1"/>
          <p:nvPr/>
        </p:nvSpPr>
        <p:spPr>
          <a:xfrm>
            <a:off x="7358393" y="3721025"/>
            <a:ext cx="132840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Ventral</a:t>
            </a:r>
            <a:r>
              <a:rPr lang="cs-CZ" dirty="0"/>
              <a:t> thalamus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3672918-A1EB-4DA9-8462-06F22F1CDF67}"/>
              </a:ext>
            </a:extLst>
          </p:cNvPr>
          <p:cNvSpPr txBox="1"/>
          <p:nvPr/>
        </p:nvSpPr>
        <p:spPr>
          <a:xfrm>
            <a:off x="7251711" y="4594427"/>
            <a:ext cx="154176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Pre</a:t>
            </a:r>
            <a:r>
              <a:rPr lang="cs-CZ" dirty="0"/>
              <a:t>-motor </a:t>
            </a:r>
            <a:r>
              <a:rPr lang="cs-CZ" dirty="0" err="1"/>
              <a:t>cortex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0111E4B-B09D-47CD-82E7-28E6A70C5C4B}"/>
              </a:ext>
            </a:extLst>
          </p:cNvPr>
          <p:cNvSpPr txBox="1"/>
          <p:nvPr/>
        </p:nvSpPr>
        <p:spPr>
          <a:xfrm>
            <a:off x="9090431" y="2847623"/>
            <a:ext cx="2028284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Substantia</a:t>
            </a:r>
            <a:r>
              <a:rPr lang="cs-CZ" dirty="0"/>
              <a:t> </a:t>
            </a:r>
            <a:r>
              <a:rPr lang="cs-CZ" dirty="0" err="1"/>
              <a:t>nigra</a:t>
            </a:r>
            <a:r>
              <a:rPr lang="cs-CZ" dirty="0"/>
              <a:t>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compacta</a:t>
            </a:r>
            <a:endParaRPr lang="cs-CZ" dirty="0"/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5D1D453C-1DA7-4185-81AE-2909811B15A8}"/>
              </a:ext>
            </a:extLst>
          </p:cNvPr>
          <p:cNvSpPr txBox="1">
            <a:spLocks/>
          </p:cNvSpPr>
          <p:nvPr/>
        </p:nvSpPr>
        <p:spPr>
          <a:xfrm>
            <a:off x="430492" y="1580462"/>
            <a:ext cx="4090707" cy="4860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 err="1"/>
              <a:t>Degeneration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basal</a:t>
            </a:r>
            <a:r>
              <a:rPr lang="cs-CZ" sz="2200" dirty="0"/>
              <a:t> ganglia:</a:t>
            </a:r>
          </a:p>
          <a:p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patient</a:t>
            </a:r>
            <a:r>
              <a:rPr lang="cs-CZ" sz="2200" dirty="0"/>
              <a:t> </a:t>
            </a:r>
            <a:r>
              <a:rPr lang="cs-CZ" sz="2200" dirty="0" err="1"/>
              <a:t>can</a:t>
            </a:r>
            <a:r>
              <a:rPr lang="en-GB" sz="2200" dirty="0"/>
              <a:t>’t </a:t>
            </a:r>
            <a:r>
              <a:rPr lang="cs-CZ" sz="2200" dirty="0" err="1"/>
              <a:t>complete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mirror</a:t>
            </a:r>
            <a:r>
              <a:rPr lang="cs-CZ" sz="2200" dirty="0"/>
              <a:t> test</a:t>
            </a:r>
          </a:p>
          <a:p>
            <a:r>
              <a:rPr lang="cs-CZ" sz="2200" dirty="0" err="1"/>
              <a:t>Inability</a:t>
            </a:r>
            <a:r>
              <a:rPr lang="cs-CZ" sz="2200" dirty="0"/>
              <a:t> to </a:t>
            </a:r>
            <a:r>
              <a:rPr lang="cs-CZ" sz="2200" dirty="0" err="1"/>
              <a:t>form</a:t>
            </a:r>
            <a:r>
              <a:rPr lang="cs-CZ" sz="2200" dirty="0"/>
              <a:t> </a:t>
            </a:r>
            <a:r>
              <a:rPr lang="cs-CZ" sz="2200" dirty="0" err="1"/>
              <a:t>habits</a:t>
            </a:r>
            <a:endParaRPr lang="cs-CZ" sz="2200" dirty="0"/>
          </a:p>
          <a:p>
            <a:endParaRPr lang="cs-CZ" sz="2200" dirty="0"/>
          </a:p>
          <a:p>
            <a:r>
              <a:rPr lang="cs-CZ" sz="2200" dirty="0" err="1"/>
              <a:t>Huntington</a:t>
            </a:r>
            <a:r>
              <a:rPr lang="cs-CZ" sz="2200" dirty="0"/>
              <a:t> </a:t>
            </a:r>
            <a:r>
              <a:rPr lang="cs-CZ" sz="2200" dirty="0" err="1"/>
              <a:t>disease</a:t>
            </a:r>
            <a:r>
              <a:rPr lang="cs-CZ" sz="2200" dirty="0"/>
              <a:t> </a:t>
            </a:r>
          </a:p>
          <a:p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cxnSp>
        <p:nvCxnSpPr>
          <p:cNvPr id="7" name="Přímá spojnice se šipkou 6"/>
          <p:cNvCxnSpPr>
            <a:stCxn id="4" idx="2"/>
            <a:endCxn id="9" idx="0"/>
          </p:cNvCxnSpPr>
          <p:nvPr/>
        </p:nvCxnSpPr>
        <p:spPr>
          <a:xfrm flipH="1">
            <a:off x="8022597" y="1974221"/>
            <a:ext cx="1" cy="22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stCxn id="9" idx="2"/>
            <a:endCxn id="5" idx="0"/>
          </p:cNvCxnSpPr>
          <p:nvPr/>
        </p:nvCxnSpPr>
        <p:spPr>
          <a:xfrm flipH="1">
            <a:off x="8022596" y="2571751"/>
            <a:ext cx="1" cy="275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8022594" y="3493391"/>
            <a:ext cx="1" cy="22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8022593" y="4357648"/>
            <a:ext cx="1" cy="22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>
            <a:stCxn id="17" idx="1"/>
            <a:endCxn id="5" idx="3"/>
          </p:cNvCxnSpPr>
          <p:nvPr/>
        </p:nvCxnSpPr>
        <p:spPr>
          <a:xfrm flipH="1">
            <a:off x="8686798" y="3170789"/>
            <a:ext cx="4036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Nadpis 1">
            <a:extLst>
              <a:ext uri="{FF2B5EF4-FFF2-40B4-BE49-F238E27FC236}">
                <a16:creationId xmlns:a16="http://schemas.microsoft.com/office/drawing/2014/main" id="{237B4096-0C35-4B7E-9D36-2B000819E8DE}"/>
              </a:ext>
            </a:extLst>
          </p:cNvPr>
          <p:cNvSpPr txBox="1">
            <a:spLocks/>
          </p:cNvSpPr>
          <p:nvPr/>
        </p:nvSpPr>
        <p:spPr>
          <a:xfrm>
            <a:off x="8220722" y="187572"/>
            <a:ext cx="3861787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 (N</a:t>
            </a:r>
            <a:r>
              <a:rPr lang="en-GB" sz="1800" dirty="0"/>
              <a:t>ON</a:t>
            </a:r>
            <a:r>
              <a:rPr lang="cs-CZ" sz="1800" dirty="0"/>
              <a:t>-</a:t>
            </a:r>
            <a:r>
              <a:rPr lang="en-GB" sz="1800" dirty="0"/>
              <a:t>DECLARATIVE</a:t>
            </a:r>
            <a:r>
              <a:rPr lang="cs-CZ" sz="1800" dirty="0"/>
              <a:t>) </a:t>
            </a:r>
            <a:r>
              <a:rPr lang="en-GB" sz="1800" dirty="0"/>
              <a:t>MEMORY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681012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PRIMING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5A9C34D6-9FCD-4FAC-AC84-1DD253EE6E96}"/>
              </a:ext>
            </a:extLst>
          </p:cNvPr>
          <p:cNvSpPr txBox="1">
            <a:spLocks/>
          </p:cNvSpPr>
          <p:nvPr/>
        </p:nvSpPr>
        <p:spPr>
          <a:xfrm>
            <a:off x="270028" y="1272831"/>
            <a:ext cx="9808691" cy="2247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err="1"/>
              <a:t>Exposure</a:t>
            </a:r>
            <a:r>
              <a:rPr lang="cs-CZ" sz="1800" dirty="0"/>
              <a:t> to </a:t>
            </a:r>
            <a:r>
              <a:rPr lang="cs-CZ" sz="1800" dirty="0" err="1"/>
              <a:t>certain</a:t>
            </a:r>
            <a:r>
              <a:rPr lang="cs-CZ" sz="1800" dirty="0"/>
              <a:t> stimulus </a:t>
            </a:r>
            <a:r>
              <a:rPr lang="cs-CZ" sz="1800" dirty="0" err="1"/>
              <a:t>affects</a:t>
            </a:r>
            <a:r>
              <a:rPr lang="cs-CZ" sz="1800" dirty="0"/>
              <a:t> response to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following</a:t>
            </a:r>
            <a:r>
              <a:rPr lang="cs-CZ" sz="1800" dirty="0"/>
              <a:t> stimulus</a:t>
            </a:r>
          </a:p>
          <a:p>
            <a:r>
              <a:rPr lang="cs-CZ" sz="1800" dirty="0"/>
              <a:t>Works </a:t>
            </a:r>
            <a:r>
              <a:rPr lang="cs-CZ" sz="1800" dirty="0" err="1"/>
              <a:t>best</a:t>
            </a:r>
            <a:r>
              <a:rPr lang="cs-CZ" sz="1800" dirty="0"/>
              <a:t> </a:t>
            </a:r>
            <a:r>
              <a:rPr lang="cs-CZ" sz="1800" dirty="0" err="1"/>
              <a:t>inside</a:t>
            </a:r>
            <a:r>
              <a:rPr lang="cs-CZ" sz="1800" dirty="0"/>
              <a:t> a single modality, but </a:t>
            </a:r>
            <a:r>
              <a:rPr lang="cs-CZ" sz="1800" dirty="0" err="1"/>
              <a:t>also</a:t>
            </a:r>
            <a:r>
              <a:rPr lang="cs-CZ" sz="1800" dirty="0"/>
              <a:t> </a:t>
            </a:r>
            <a:r>
              <a:rPr lang="cs-CZ" sz="1800" dirty="0" err="1"/>
              <a:t>across</a:t>
            </a:r>
            <a:r>
              <a:rPr lang="cs-CZ" sz="1800" dirty="0"/>
              <a:t> </a:t>
            </a:r>
            <a:r>
              <a:rPr lang="cs-CZ" sz="1800" dirty="0" err="1"/>
              <a:t>various</a:t>
            </a:r>
            <a:r>
              <a:rPr lang="cs-CZ" sz="1800" dirty="0"/>
              <a:t> </a:t>
            </a:r>
            <a:r>
              <a:rPr lang="cs-CZ" sz="1800" dirty="0" err="1"/>
              <a:t>modalities</a:t>
            </a:r>
            <a:endParaRPr lang="cs-CZ" sz="1800" dirty="0"/>
          </a:p>
          <a:p>
            <a:endParaRPr lang="cs-CZ" sz="1800" dirty="0"/>
          </a:p>
          <a:p>
            <a:endParaRPr lang="cs-CZ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6BE8475-0184-4DD8-B277-4FA65E397705}"/>
              </a:ext>
            </a:extLst>
          </p:cNvPr>
          <p:cNvSpPr txBox="1">
            <a:spLocks/>
          </p:cNvSpPr>
          <p:nvPr/>
        </p:nvSpPr>
        <p:spPr>
          <a:xfrm>
            <a:off x="503467" y="3225865"/>
            <a:ext cx="3895573" cy="1366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BREAD  DOCTOR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/>
              <a:t>HOSPITAL </a:t>
            </a:r>
            <a:r>
              <a:rPr lang="cs-CZ" sz="2200" dirty="0">
                <a:sym typeface="Wingdings" panose="05000000000000000000" pitchFamily="2" charset="2"/>
              </a:rPr>
              <a:t> DOCTOR</a:t>
            </a:r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4399040" y="3069567"/>
            <a:ext cx="1340279" cy="2001608"/>
            <a:chOff x="4399040" y="3069567"/>
            <a:chExt cx="1340279" cy="2001608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41" r="57068" b="62610"/>
            <a:stretch/>
          </p:blipFill>
          <p:spPr>
            <a:xfrm>
              <a:off x="4399041" y="4036979"/>
              <a:ext cx="1320824" cy="1034196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36" b="83391"/>
            <a:stretch/>
          </p:blipFill>
          <p:spPr>
            <a:xfrm>
              <a:off x="4399040" y="3069567"/>
              <a:ext cx="1340279" cy="901745"/>
            </a:xfrm>
            <a:prstGeom prst="rect">
              <a:avLst/>
            </a:prstGeom>
          </p:spPr>
        </p:pic>
      </p:grp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b="83391"/>
          <a:stretch/>
        </p:blipFill>
        <p:spPr>
          <a:xfrm>
            <a:off x="5727820" y="3061465"/>
            <a:ext cx="1716841" cy="90174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9" t="18341" b="62610"/>
          <a:stretch/>
        </p:blipFill>
        <p:spPr>
          <a:xfrm>
            <a:off x="5701727" y="4028877"/>
            <a:ext cx="1742934" cy="1034196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A01BA8AA-473A-4D8D-B7C1-E2A9C001D759}"/>
              </a:ext>
            </a:extLst>
          </p:cNvPr>
          <p:cNvSpPr txBox="1">
            <a:spLocks/>
          </p:cNvSpPr>
          <p:nvPr/>
        </p:nvSpPr>
        <p:spPr>
          <a:xfrm>
            <a:off x="8220722" y="187572"/>
            <a:ext cx="3861787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 (N</a:t>
            </a:r>
            <a:r>
              <a:rPr lang="en-GB" sz="1800" dirty="0"/>
              <a:t>ON</a:t>
            </a:r>
            <a:r>
              <a:rPr lang="cs-CZ" sz="1800" dirty="0"/>
              <a:t>-</a:t>
            </a:r>
            <a:r>
              <a:rPr lang="en-GB" sz="1800" dirty="0"/>
              <a:t>DECLARATIVE</a:t>
            </a:r>
            <a:r>
              <a:rPr lang="cs-CZ" sz="1800" dirty="0"/>
              <a:t>) </a:t>
            </a:r>
            <a:r>
              <a:rPr lang="en-GB" sz="1800" dirty="0"/>
              <a:t>MEMORY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73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28636-1861-4090-8A62-7CC1A14A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2" y="0"/>
            <a:ext cx="10515600" cy="1325563"/>
          </a:xfrm>
        </p:spPr>
        <p:txBody>
          <a:bodyPr/>
          <a:lstStyle/>
          <a:p>
            <a:r>
              <a:rPr lang="cs-CZ" dirty="0"/>
              <a:t>HENRY MOLAISON</a:t>
            </a:r>
          </a:p>
        </p:txBody>
      </p:sp>
      <p:pic>
        <p:nvPicPr>
          <p:cNvPr id="5" name="Zástupný obsah 4" descr="Obsah obrázku osoba, fotka, interiér, pózování&#10;&#10;Popis byl vytvořen automaticky">
            <a:extLst>
              <a:ext uri="{FF2B5EF4-FFF2-40B4-BE49-F238E27FC236}">
                <a16:creationId xmlns:a16="http://schemas.microsoft.com/office/drawing/2014/main" id="{F0BA01F8-FA6B-4CD4-9E89-EB4353F58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11" y="1562442"/>
            <a:ext cx="3973189" cy="2840304"/>
          </a:xfrm>
        </p:spPr>
      </p:pic>
      <p:pic>
        <p:nvPicPr>
          <p:cNvPr id="7" name="Obrázek 6" descr="Obsah obrázku muž, osoba, interiér, fotka&#10;&#10;Popis byl vytvořen automaticky">
            <a:extLst>
              <a:ext uri="{FF2B5EF4-FFF2-40B4-BE49-F238E27FC236}">
                <a16:creationId xmlns:a16="http://schemas.microsoft.com/office/drawing/2014/main" id="{6B71456B-FB95-4493-829F-DD5550C01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9" y="1686665"/>
            <a:ext cx="4607748" cy="259185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A5D16A-B205-4A3B-AC9E-B92BB0FBB8F7}"/>
              </a:ext>
            </a:extLst>
          </p:cNvPr>
          <p:cNvSpPr txBox="1">
            <a:spLocks/>
          </p:cNvSpPr>
          <p:nvPr/>
        </p:nvSpPr>
        <p:spPr>
          <a:xfrm>
            <a:off x="6459044" y="4402746"/>
            <a:ext cx="2047004" cy="3605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William </a:t>
            </a:r>
            <a:r>
              <a:rPr lang="cs-CZ" sz="1800" dirty="0" err="1"/>
              <a:t>Scoville</a:t>
            </a:r>
            <a:endParaRPr lang="cs-CZ" sz="1800" dirty="0"/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416CB8CF-4304-461E-B7D8-D11442A16021}"/>
              </a:ext>
            </a:extLst>
          </p:cNvPr>
          <p:cNvSpPr txBox="1">
            <a:spLocks/>
          </p:cNvSpPr>
          <p:nvPr/>
        </p:nvSpPr>
        <p:spPr>
          <a:xfrm>
            <a:off x="8607481" y="4402745"/>
            <a:ext cx="2047004" cy="3605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Brenda </a:t>
            </a:r>
            <a:r>
              <a:rPr lang="cs-CZ" sz="1800" dirty="0" err="1"/>
              <a:t>Millner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4363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E594E33-F46B-4FDA-A770-4F18ADE6A4CC}"/>
              </a:ext>
            </a:extLst>
          </p:cNvPr>
          <p:cNvSpPr txBox="1">
            <a:spLocks/>
          </p:cNvSpPr>
          <p:nvPr/>
        </p:nvSpPr>
        <p:spPr>
          <a:xfrm>
            <a:off x="325717" y="998511"/>
            <a:ext cx="6598958" cy="4860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 err="1"/>
              <a:t>Frequent</a:t>
            </a:r>
            <a:r>
              <a:rPr lang="cs-CZ" sz="2200" dirty="0"/>
              <a:t> </a:t>
            </a:r>
            <a:r>
              <a:rPr lang="cs-CZ" sz="2200" dirty="0" err="1"/>
              <a:t>epileptic</a:t>
            </a:r>
            <a:r>
              <a:rPr lang="cs-CZ" sz="2200" dirty="0"/>
              <a:t> </a:t>
            </a:r>
            <a:r>
              <a:rPr lang="cs-CZ" sz="2200" dirty="0" err="1"/>
              <a:t>seizures</a:t>
            </a:r>
            <a:r>
              <a:rPr lang="cs-CZ" sz="2200" dirty="0"/>
              <a:t> </a:t>
            </a:r>
            <a:r>
              <a:rPr lang="cs-CZ" sz="2200" dirty="0" err="1"/>
              <a:t>originating</a:t>
            </a:r>
            <a:r>
              <a:rPr lang="cs-CZ" sz="2200" dirty="0"/>
              <a:t> in </a:t>
            </a:r>
            <a:r>
              <a:rPr lang="cs-CZ" sz="2200" dirty="0" err="1"/>
              <a:t>medial</a:t>
            </a:r>
            <a:r>
              <a:rPr lang="cs-CZ" sz="2200" dirty="0"/>
              <a:t> </a:t>
            </a:r>
            <a:r>
              <a:rPr lang="cs-CZ" sz="2200" dirty="0" err="1"/>
              <a:t>temporal</a:t>
            </a:r>
            <a:r>
              <a:rPr lang="cs-CZ" sz="2200" dirty="0"/>
              <a:t> lobe </a:t>
            </a:r>
            <a:r>
              <a:rPr lang="cs-CZ" sz="2200" dirty="0">
                <a:sym typeface="Wingdings" panose="05000000000000000000" pitchFamily="2" charset="2"/>
              </a:rPr>
              <a:t> </a:t>
            </a:r>
            <a:r>
              <a:rPr lang="cs-CZ" sz="2200" dirty="0" err="1">
                <a:sym typeface="Wingdings" panose="05000000000000000000" pitchFamily="2" charset="2"/>
              </a:rPr>
              <a:t>bilateral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 err="1">
                <a:sym typeface="Wingdings" panose="05000000000000000000" pitchFamily="2" charset="2"/>
              </a:rPr>
              <a:t>removal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 err="1">
                <a:sym typeface="Wingdings" panose="05000000000000000000" pitchFamily="2" charset="2"/>
              </a:rPr>
              <a:t>of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 err="1">
                <a:sym typeface="Wingdings" panose="05000000000000000000" pitchFamily="2" charset="2"/>
              </a:rPr>
              <a:t>hippocampal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 err="1">
                <a:sym typeface="Wingdings" panose="05000000000000000000" pitchFamily="2" charset="2"/>
              </a:rPr>
              <a:t>formation</a:t>
            </a:r>
            <a:r>
              <a:rPr lang="cs-CZ" sz="2200" dirty="0">
                <a:sym typeface="Wingdings" panose="05000000000000000000" pitchFamily="2" charset="2"/>
              </a:rPr>
              <a:t> and </a:t>
            </a:r>
            <a:r>
              <a:rPr lang="cs-CZ" sz="2200" dirty="0" err="1">
                <a:sym typeface="Wingdings" panose="05000000000000000000" pitchFamily="2" charset="2"/>
              </a:rPr>
              <a:t>adjacent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 err="1">
                <a:sym typeface="Wingdings" panose="05000000000000000000" pitchFamily="2" charset="2"/>
              </a:rPr>
              <a:t>cortex</a:t>
            </a:r>
            <a:r>
              <a:rPr lang="cs-CZ" sz="2200" dirty="0">
                <a:sym typeface="Wingdings" panose="05000000000000000000" pitchFamily="2" charset="2"/>
              </a:rPr>
              <a:t> in </a:t>
            </a:r>
            <a:r>
              <a:rPr lang="cs-CZ" sz="2200" dirty="0" err="1">
                <a:sym typeface="Wingdings" panose="05000000000000000000" pitchFamily="2" charset="2"/>
              </a:rPr>
              <a:t>the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 err="1">
                <a:sym typeface="Wingdings" panose="05000000000000000000" pitchFamily="2" charset="2"/>
              </a:rPr>
              <a:t>age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 err="1">
                <a:sym typeface="Wingdings" panose="05000000000000000000" pitchFamily="2" charset="2"/>
              </a:rPr>
              <a:t>of</a:t>
            </a:r>
            <a:r>
              <a:rPr lang="cs-CZ" sz="2200" dirty="0">
                <a:sym typeface="Wingdings" panose="05000000000000000000" pitchFamily="2" charset="2"/>
              </a:rPr>
              <a:t> 27</a:t>
            </a: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200" dirty="0" err="1">
                <a:sym typeface="Wingdings" panose="05000000000000000000" pitchFamily="2" charset="2"/>
              </a:rPr>
              <a:t>Anterograde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 err="1">
                <a:sym typeface="Wingdings" panose="05000000000000000000" pitchFamily="2" charset="2"/>
              </a:rPr>
              <a:t>amnesia</a:t>
            </a:r>
            <a:endParaRPr lang="cs-CZ" sz="22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200" dirty="0" err="1">
                <a:sym typeface="Wingdings" panose="05000000000000000000" pitchFamily="2" charset="2"/>
              </a:rPr>
              <a:t>Intact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 err="1">
                <a:sym typeface="Wingdings" panose="05000000000000000000" pitchFamily="2" charset="2"/>
              </a:rPr>
              <a:t>implicit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 err="1">
                <a:sym typeface="Wingdings" panose="05000000000000000000" pitchFamily="2" charset="2"/>
              </a:rPr>
              <a:t>memory</a:t>
            </a:r>
            <a:endParaRPr lang="cs-CZ" sz="2200" dirty="0">
              <a:sym typeface="Wingdings" panose="05000000000000000000" pitchFamily="2" charset="2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7928636-1861-4090-8A62-7CC1A14AD6BD}"/>
              </a:ext>
            </a:extLst>
          </p:cNvPr>
          <p:cNvSpPr txBox="1">
            <a:spLocks/>
          </p:cNvSpPr>
          <p:nvPr/>
        </p:nvSpPr>
        <p:spPr>
          <a:xfrm>
            <a:off x="117272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HENRY MOLAISON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7" y="4023011"/>
            <a:ext cx="5623211" cy="25124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99237D0-3C05-4AB6-9855-4FEB7F3BF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74" y="2477350"/>
            <a:ext cx="4859734" cy="25918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388" y="5332078"/>
            <a:ext cx="4038612" cy="15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74FCE85F-4793-4DF2-8811-CC4A52F8AFC6}"/>
              </a:ext>
            </a:extLst>
          </p:cNvPr>
          <p:cNvSpPr txBox="1"/>
          <p:nvPr/>
        </p:nvSpPr>
        <p:spPr>
          <a:xfrm>
            <a:off x="733845" y="1623094"/>
            <a:ext cx="2932545" cy="3693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SHORT TERM MEMORY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88A59E-9CF3-4563-8481-A2F36C16E37A}"/>
              </a:ext>
            </a:extLst>
          </p:cNvPr>
          <p:cNvSpPr txBox="1"/>
          <p:nvPr/>
        </p:nvSpPr>
        <p:spPr>
          <a:xfrm>
            <a:off x="6354173" y="1623094"/>
            <a:ext cx="293254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LONG TERM MEMORY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9E1F0D9-4953-4470-858A-78B0C7A87457}"/>
              </a:ext>
            </a:extLst>
          </p:cNvPr>
          <p:cNvSpPr txBox="1"/>
          <p:nvPr/>
        </p:nvSpPr>
        <p:spPr>
          <a:xfrm>
            <a:off x="68141" y="2596956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Sensory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6D418F-D418-4E83-A060-A55AB0FB9E3D}"/>
              </a:ext>
            </a:extLst>
          </p:cNvPr>
          <p:cNvSpPr txBox="1"/>
          <p:nvPr/>
        </p:nvSpPr>
        <p:spPr>
          <a:xfrm>
            <a:off x="2075895" y="2592794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DC6D3FC-F0A1-4A73-ACC6-503C79977CE9}"/>
              </a:ext>
            </a:extLst>
          </p:cNvPr>
          <p:cNvSpPr txBox="1"/>
          <p:nvPr/>
        </p:nvSpPr>
        <p:spPr>
          <a:xfrm>
            <a:off x="4368354" y="2577827"/>
            <a:ext cx="300366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Explicit (</a:t>
            </a:r>
            <a:r>
              <a:rPr lang="cs-CZ" dirty="0" err="1"/>
              <a:t>declarative</a:t>
            </a:r>
            <a:r>
              <a:rPr lang="cs-CZ" dirty="0"/>
              <a:t>) </a:t>
            </a:r>
            <a:r>
              <a:rPr lang="cs-CZ" dirty="0" err="1"/>
              <a:t>memory</a:t>
            </a:r>
            <a:r>
              <a:rPr lang="cs-CZ" dirty="0"/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C5F9A1-1CC2-4F1F-A796-2CABC03B97B5}"/>
              </a:ext>
            </a:extLst>
          </p:cNvPr>
          <p:cNvSpPr txBox="1"/>
          <p:nvPr/>
        </p:nvSpPr>
        <p:spPr>
          <a:xfrm>
            <a:off x="8122935" y="2585526"/>
            <a:ext cx="3311237" cy="369332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Implicit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146DCC-14A0-4315-BA77-346E4CB1D454}"/>
              </a:ext>
            </a:extLst>
          </p:cNvPr>
          <p:cNvSpPr txBox="1"/>
          <p:nvPr/>
        </p:nvSpPr>
        <p:spPr>
          <a:xfrm>
            <a:off x="591835" y="3347051"/>
            <a:ext cx="1087583" cy="52322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Sensoric</a:t>
            </a:r>
            <a:r>
              <a:rPr lang="cs-CZ" sz="1400" dirty="0"/>
              <a:t> </a:t>
            </a:r>
            <a:r>
              <a:rPr lang="cs-CZ" sz="1400" dirty="0" err="1"/>
              <a:t>modalities</a:t>
            </a:r>
            <a:endParaRPr lang="cs-CZ" sz="14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A22CFF-714D-456F-9672-7D0520B2D4BF}"/>
              </a:ext>
            </a:extLst>
          </p:cNvPr>
          <p:cNvSpPr txBox="1"/>
          <p:nvPr/>
        </p:nvSpPr>
        <p:spPr>
          <a:xfrm>
            <a:off x="2668176" y="3562494"/>
            <a:ext cx="1087583" cy="307777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Executive</a:t>
            </a:r>
            <a:endParaRPr lang="cs-CZ" sz="14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77459F-CD6C-4D2D-BDAB-C419536254EE}"/>
              </a:ext>
            </a:extLst>
          </p:cNvPr>
          <p:cNvSpPr txBox="1"/>
          <p:nvPr/>
        </p:nvSpPr>
        <p:spPr>
          <a:xfrm>
            <a:off x="4368354" y="3300883"/>
            <a:ext cx="1381745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Semantic</a:t>
            </a:r>
            <a:r>
              <a:rPr lang="cs-CZ" sz="1400" dirty="0"/>
              <a:t> </a:t>
            </a:r>
            <a:r>
              <a:rPr lang="cs-CZ" sz="1400" dirty="0" err="1"/>
              <a:t>memory</a:t>
            </a:r>
            <a:r>
              <a:rPr lang="cs-CZ" sz="1400" dirty="0"/>
              <a:t> (</a:t>
            </a:r>
            <a:r>
              <a:rPr lang="cs-CZ" sz="1400" dirty="0" err="1"/>
              <a:t>facts</a:t>
            </a:r>
            <a:r>
              <a:rPr lang="cs-CZ" sz="1400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D99B8BE-DD91-46B4-B6D7-FA46BA98349B}"/>
              </a:ext>
            </a:extLst>
          </p:cNvPr>
          <p:cNvSpPr txBox="1"/>
          <p:nvPr/>
        </p:nvSpPr>
        <p:spPr>
          <a:xfrm>
            <a:off x="5870183" y="3300883"/>
            <a:ext cx="1449551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Episodic</a:t>
            </a:r>
            <a:r>
              <a:rPr lang="cs-CZ" sz="1400" dirty="0"/>
              <a:t> </a:t>
            </a:r>
            <a:r>
              <a:rPr lang="cs-CZ" sz="1400" dirty="0" err="1"/>
              <a:t>memory</a:t>
            </a:r>
            <a:r>
              <a:rPr lang="cs-CZ" sz="1400" dirty="0"/>
              <a:t> (</a:t>
            </a:r>
            <a:r>
              <a:rPr lang="cs-CZ" sz="1400" dirty="0" err="1"/>
              <a:t>events</a:t>
            </a:r>
            <a:r>
              <a:rPr lang="cs-CZ" sz="1400" dirty="0"/>
              <a:t>)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BE561F-45FA-40E7-8B2C-DC9ACC17496E}"/>
              </a:ext>
            </a:extLst>
          </p:cNvPr>
          <p:cNvSpPr txBox="1"/>
          <p:nvPr/>
        </p:nvSpPr>
        <p:spPr>
          <a:xfrm>
            <a:off x="7412955" y="3312428"/>
            <a:ext cx="1136982" cy="523220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Procedural</a:t>
            </a:r>
            <a:r>
              <a:rPr lang="cs-CZ" sz="1400" dirty="0"/>
              <a:t> </a:t>
            </a:r>
            <a:r>
              <a:rPr lang="cs-CZ" sz="1400" dirty="0" err="1"/>
              <a:t>memory</a:t>
            </a:r>
            <a:endParaRPr lang="cs-CZ" sz="14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014BFD1-BF68-4BBD-9DB2-03C24ED0356D}"/>
              </a:ext>
            </a:extLst>
          </p:cNvPr>
          <p:cNvSpPr txBox="1"/>
          <p:nvPr/>
        </p:nvSpPr>
        <p:spPr>
          <a:xfrm>
            <a:off x="8641522" y="3312428"/>
            <a:ext cx="747211" cy="30777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Priming</a:t>
            </a:r>
            <a:endParaRPr lang="cs-CZ" sz="140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0D6339A-3DAC-49AC-8D09-F7C5F50C6891}"/>
              </a:ext>
            </a:extLst>
          </p:cNvPr>
          <p:cNvSpPr txBox="1"/>
          <p:nvPr/>
        </p:nvSpPr>
        <p:spPr>
          <a:xfrm>
            <a:off x="9480318" y="3315462"/>
            <a:ext cx="1301370" cy="95410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Associative</a:t>
            </a:r>
            <a:r>
              <a:rPr lang="cs-CZ" sz="1400" dirty="0"/>
              <a:t> learning – </a:t>
            </a:r>
            <a:r>
              <a:rPr lang="cs-CZ" sz="1400" dirty="0" err="1"/>
              <a:t>classic</a:t>
            </a:r>
            <a:r>
              <a:rPr lang="cs-CZ" sz="1400" dirty="0"/>
              <a:t> </a:t>
            </a:r>
            <a:r>
              <a:rPr lang="cs-CZ" sz="1400" dirty="0" err="1"/>
              <a:t>conditioning</a:t>
            </a:r>
            <a:endParaRPr lang="cs-CZ" sz="1400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7065380-69B2-47BC-9A8A-97CEDB4CFC52}"/>
              </a:ext>
            </a:extLst>
          </p:cNvPr>
          <p:cNvSpPr txBox="1"/>
          <p:nvPr/>
        </p:nvSpPr>
        <p:spPr>
          <a:xfrm>
            <a:off x="10891151" y="3300883"/>
            <a:ext cx="1167014" cy="1169551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Non-</a:t>
            </a:r>
            <a:r>
              <a:rPr lang="cs-CZ" sz="1400" dirty="0" err="1"/>
              <a:t>associative</a:t>
            </a:r>
            <a:r>
              <a:rPr lang="cs-CZ" sz="1400" dirty="0"/>
              <a:t> learning – </a:t>
            </a:r>
            <a:r>
              <a:rPr lang="cs-CZ" sz="1400" dirty="0" err="1"/>
              <a:t>Habituation</a:t>
            </a:r>
            <a:r>
              <a:rPr lang="cs-CZ" sz="1400" dirty="0"/>
              <a:t>, </a:t>
            </a:r>
            <a:r>
              <a:rPr lang="cs-CZ" sz="1400" dirty="0" err="1"/>
              <a:t>sensitization</a:t>
            </a:r>
            <a:endParaRPr lang="cs-CZ" sz="14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59F9B52-B159-4768-9A0A-09C6FFFFE5B1}"/>
              </a:ext>
            </a:extLst>
          </p:cNvPr>
          <p:cNvSpPr txBox="1"/>
          <p:nvPr/>
        </p:nvSpPr>
        <p:spPr>
          <a:xfrm>
            <a:off x="591835" y="4973144"/>
            <a:ext cx="1087583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Neocortex</a:t>
            </a:r>
            <a:endParaRPr lang="cs-CZ" sz="1400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6389F14-3465-4102-AAA4-C9B9A8593718}"/>
              </a:ext>
            </a:extLst>
          </p:cNvPr>
          <p:cNvSpPr txBox="1"/>
          <p:nvPr/>
        </p:nvSpPr>
        <p:spPr>
          <a:xfrm>
            <a:off x="2668175" y="4973143"/>
            <a:ext cx="1087583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Prefrontal</a:t>
            </a:r>
            <a:r>
              <a:rPr lang="cs-CZ" sz="1400" dirty="0"/>
              <a:t> lobe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1B2FD26C-49E3-4C5A-96D6-F3260E35FB3C}"/>
              </a:ext>
            </a:extLst>
          </p:cNvPr>
          <p:cNvSpPr txBox="1"/>
          <p:nvPr/>
        </p:nvSpPr>
        <p:spPr>
          <a:xfrm>
            <a:off x="5179312" y="4973143"/>
            <a:ext cx="1381745" cy="73866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Medial</a:t>
            </a:r>
            <a:r>
              <a:rPr lang="cs-CZ" sz="1400" dirty="0"/>
              <a:t> </a:t>
            </a:r>
            <a:r>
              <a:rPr lang="cs-CZ" sz="1400" dirty="0" err="1"/>
              <a:t>temporal</a:t>
            </a:r>
            <a:r>
              <a:rPr lang="cs-CZ" sz="1400" dirty="0"/>
              <a:t> lobe</a:t>
            </a:r>
          </a:p>
          <a:p>
            <a:pPr algn="ctr"/>
            <a:r>
              <a:rPr lang="cs-CZ" sz="1400" dirty="0"/>
              <a:t>Thalamus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73F73237-4F23-4CE1-B406-CDEC01C459A1}"/>
              </a:ext>
            </a:extLst>
          </p:cNvPr>
          <p:cNvSpPr txBox="1"/>
          <p:nvPr/>
        </p:nvSpPr>
        <p:spPr>
          <a:xfrm>
            <a:off x="7412956" y="4976270"/>
            <a:ext cx="1136982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Striatum</a:t>
            </a:r>
            <a:endParaRPr lang="cs-CZ" sz="1400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883A8651-6FD9-4D56-B568-E58F7ED874C1}"/>
              </a:ext>
            </a:extLst>
          </p:cNvPr>
          <p:cNvSpPr txBox="1"/>
          <p:nvPr/>
        </p:nvSpPr>
        <p:spPr>
          <a:xfrm>
            <a:off x="8641571" y="4973143"/>
            <a:ext cx="747162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Neo-</a:t>
            </a:r>
            <a:r>
              <a:rPr lang="cs-CZ" sz="1400" dirty="0" err="1"/>
              <a:t>cortex</a:t>
            </a:r>
            <a:endParaRPr lang="cs-CZ" sz="1400" dirty="0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1933192-2FA9-441E-84F6-4684B850F3EC}"/>
              </a:ext>
            </a:extLst>
          </p:cNvPr>
          <p:cNvSpPr txBox="1"/>
          <p:nvPr/>
        </p:nvSpPr>
        <p:spPr>
          <a:xfrm>
            <a:off x="9480318" y="4967393"/>
            <a:ext cx="1301370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Amygdala</a:t>
            </a:r>
          </a:p>
          <a:p>
            <a:pPr algn="ctr"/>
            <a:r>
              <a:rPr lang="cs-CZ" sz="1400" dirty="0"/>
              <a:t>Cerebellum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61FC9A7-1747-4449-811C-115EA8BADD20}"/>
              </a:ext>
            </a:extLst>
          </p:cNvPr>
          <p:cNvSpPr txBox="1"/>
          <p:nvPr/>
        </p:nvSpPr>
        <p:spPr>
          <a:xfrm>
            <a:off x="10888961" y="4967393"/>
            <a:ext cx="1167014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Reflexes</a:t>
            </a:r>
            <a:endParaRPr lang="cs-CZ" sz="1400" dirty="0"/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F5B1369-F186-4AD4-8AB2-46F7E026FFAE}"/>
              </a:ext>
            </a:extLst>
          </p:cNvPr>
          <p:cNvCxnSpPr/>
          <p:nvPr/>
        </p:nvCxnSpPr>
        <p:spPr>
          <a:xfrm flipH="1">
            <a:off x="1360967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2931901-2DF1-4369-8F61-CF1B9B947CBD}"/>
              </a:ext>
            </a:extLst>
          </p:cNvPr>
          <p:cNvCxnSpPr>
            <a:cxnSpLocks/>
          </p:cNvCxnSpPr>
          <p:nvPr/>
        </p:nvCxnSpPr>
        <p:spPr>
          <a:xfrm>
            <a:off x="2545575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74F78A35-9EA8-4591-9A51-11EC41B93383}"/>
              </a:ext>
            </a:extLst>
          </p:cNvPr>
          <p:cNvCxnSpPr>
            <a:cxnSpLocks/>
          </p:cNvCxnSpPr>
          <p:nvPr/>
        </p:nvCxnSpPr>
        <p:spPr>
          <a:xfrm>
            <a:off x="8641522" y="1992425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D8EFF37-F0FE-4C10-868F-EF70F8DFB19D}"/>
              </a:ext>
            </a:extLst>
          </p:cNvPr>
          <p:cNvCxnSpPr/>
          <p:nvPr/>
        </p:nvCxnSpPr>
        <p:spPr>
          <a:xfrm flipH="1">
            <a:off x="6750769" y="1981544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02C4F58-A7EF-4721-A9A9-489851EBB7A7}"/>
              </a:ext>
            </a:extLst>
          </p:cNvPr>
          <p:cNvGrpSpPr/>
          <p:nvPr/>
        </p:nvGrpSpPr>
        <p:grpSpPr>
          <a:xfrm>
            <a:off x="5490191" y="2947159"/>
            <a:ext cx="635562" cy="353724"/>
            <a:chOff x="5490191" y="2947159"/>
            <a:chExt cx="635562" cy="353724"/>
          </a:xfrm>
        </p:grpSpPr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68569140-9646-434E-AB59-0368C3542E4C}"/>
                </a:ext>
              </a:extLst>
            </p:cNvPr>
            <p:cNvCxnSpPr/>
            <p:nvPr/>
          </p:nvCxnSpPr>
          <p:spPr>
            <a:xfrm>
              <a:off x="5807972" y="2947159"/>
              <a:ext cx="0" cy="1362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B695BEE3-3C13-419A-BB45-8B0C3A2E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191" y="3083442"/>
              <a:ext cx="63556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E10F9A58-BDB7-48DF-9B15-CCA7391B60EA}"/>
                </a:ext>
              </a:extLst>
            </p:cNvPr>
            <p:cNvCxnSpPr>
              <a:cxnSpLocks/>
            </p:cNvCxnSpPr>
            <p:nvPr/>
          </p:nvCxnSpPr>
          <p:spPr>
            <a:xfrm>
              <a:off x="5490191" y="3083442"/>
              <a:ext cx="0" cy="2174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86F99F2A-6DD7-4A70-BB89-A909F57750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5753" y="3077669"/>
              <a:ext cx="0" cy="22321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B30DDF56-3A69-4749-9BA2-D89D6A85DB61}"/>
              </a:ext>
            </a:extLst>
          </p:cNvPr>
          <p:cNvCxnSpPr>
            <a:cxnSpLocks/>
          </p:cNvCxnSpPr>
          <p:nvPr/>
        </p:nvCxnSpPr>
        <p:spPr>
          <a:xfrm flipH="1">
            <a:off x="8181060" y="2962126"/>
            <a:ext cx="257975" cy="352326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40258A73-2E4D-4AA1-B4A8-0AB705ED3BE3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9015128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774B09B9-C440-421C-AB9E-6080401F06BB}"/>
              </a:ext>
            </a:extLst>
          </p:cNvPr>
          <p:cNvCxnSpPr>
            <a:cxnSpLocks/>
          </p:cNvCxnSpPr>
          <p:nvPr/>
        </p:nvCxnSpPr>
        <p:spPr>
          <a:xfrm flipH="1">
            <a:off x="10131003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5FC287C1-DA2F-49C0-8B9B-ACF464A938F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11108784" y="2954858"/>
            <a:ext cx="365874" cy="346025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94A1F0FF-D040-48FA-8528-D8C87EE61D2B}"/>
              </a:ext>
            </a:extLst>
          </p:cNvPr>
          <p:cNvCxnSpPr>
            <a:cxnSpLocks/>
          </p:cNvCxnSpPr>
          <p:nvPr/>
        </p:nvCxnSpPr>
        <p:spPr>
          <a:xfrm>
            <a:off x="1135625" y="2967554"/>
            <a:ext cx="1" cy="39328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1138CF2D-6E7B-4FBB-A6A3-67F6E16FBCFC}"/>
              </a:ext>
            </a:extLst>
          </p:cNvPr>
          <p:cNvCxnSpPr>
            <a:cxnSpLocks/>
          </p:cNvCxnSpPr>
          <p:nvPr/>
        </p:nvCxnSpPr>
        <p:spPr>
          <a:xfrm flipH="1">
            <a:off x="3210380" y="2954855"/>
            <a:ext cx="986" cy="60763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A2A40872-28BC-4D83-BF83-70B24E789221}"/>
              </a:ext>
            </a:extLst>
          </p:cNvPr>
          <p:cNvCxnSpPr>
            <a:stCxn id="20" idx="2"/>
            <a:endCxn id="40" idx="0"/>
          </p:cNvCxnSpPr>
          <p:nvPr/>
        </p:nvCxnSpPr>
        <p:spPr>
          <a:xfrm>
            <a:off x="1135627" y="3870271"/>
            <a:ext cx="0" cy="1102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FA0D9B29-8DEB-42F2-9E86-128A1EED4B71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210380" y="3870271"/>
            <a:ext cx="1587" cy="110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FA54FAF6-D849-43C8-A1C6-21F5143A8B7E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490191" y="382410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37BED02C-2737-44EE-BA4A-8FBC020D2BA9}"/>
              </a:ext>
            </a:extLst>
          </p:cNvPr>
          <p:cNvCxnSpPr>
            <a:cxnSpLocks/>
          </p:cNvCxnSpPr>
          <p:nvPr/>
        </p:nvCxnSpPr>
        <p:spPr>
          <a:xfrm flipH="1">
            <a:off x="5870183" y="381835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3C89A534-7D7B-4628-86F6-E64F26F734D4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979859" y="3835648"/>
            <a:ext cx="1588" cy="1140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77C7E124-1134-493A-ACF5-E0F52F63A70A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9015152" y="3620205"/>
            <a:ext cx="1882" cy="135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DB8AF9BD-F9F0-4C13-913A-782F449E0AF9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10129415" y="4054126"/>
            <a:ext cx="1588" cy="913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C4A58BDD-8961-45A3-B685-89F4CECCDE77}"/>
              </a:ext>
            </a:extLst>
          </p:cNvPr>
          <p:cNvCxnSpPr>
            <a:cxnSpLocks/>
            <a:stCxn id="38" idx="2"/>
            <a:endCxn id="52" idx="0"/>
          </p:cNvCxnSpPr>
          <p:nvPr/>
        </p:nvCxnSpPr>
        <p:spPr>
          <a:xfrm flipH="1">
            <a:off x="11472468" y="4470434"/>
            <a:ext cx="2190" cy="496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Nadpis 1">
            <a:extLst>
              <a:ext uri="{FF2B5EF4-FFF2-40B4-BE49-F238E27FC236}">
                <a16:creationId xmlns:a16="http://schemas.microsoft.com/office/drawing/2014/main" id="{D2C87DFE-C7B6-4DB3-BB7F-AE340F28881E}"/>
              </a:ext>
            </a:extLst>
          </p:cNvPr>
          <p:cNvSpPr txBox="1">
            <a:spLocks/>
          </p:cNvSpPr>
          <p:nvPr/>
        </p:nvSpPr>
        <p:spPr>
          <a:xfrm>
            <a:off x="838200" y="214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MEMORY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  <p:sp>
        <p:nvSpPr>
          <p:cNvPr id="57" name="Ovál 56">
            <a:extLst>
              <a:ext uri="{FF2B5EF4-FFF2-40B4-BE49-F238E27FC236}">
                <a16:creationId xmlns:a16="http://schemas.microsoft.com/office/drawing/2014/main" id="{A742DAA5-D53C-4434-B9BA-B81CF5D544A1}"/>
              </a:ext>
            </a:extLst>
          </p:cNvPr>
          <p:cNvSpPr/>
          <p:nvPr/>
        </p:nvSpPr>
        <p:spPr>
          <a:xfrm>
            <a:off x="3700927" y="2112863"/>
            <a:ext cx="4303924" cy="3780331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0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AE073-2D1B-48D6-B2ED-4FB80108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23106"/>
            <a:ext cx="10515600" cy="1325563"/>
          </a:xfrm>
        </p:spPr>
        <p:txBody>
          <a:bodyPr/>
          <a:lstStyle/>
          <a:p>
            <a:r>
              <a:rPr lang="cs-CZ" dirty="0"/>
              <a:t>EXPLICIT (DECLARATIVE) MEMORY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6E594E33-F46B-4FDA-A770-4F18ADE6A4CC}"/>
              </a:ext>
            </a:extLst>
          </p:cNvPr>
          <p:cNvSpPr txBox="1">
            <a:spLocks/>
          </p:cNvSpPr>
          <p:nvPr/>
        </p:nvSpPr>
        <p:spPr>
          <a:xfrm>
            <a:off x="430491" y="1580462"/>
            <a:ext cx="4889471" cy="486097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„To </a:t>
            </a:r>
            <a:r>
              <a:rPr lang="cs-CZ" sz="2000" dirty="0" err="1"/>
              <a:t>know</a:t>
            </a:r>
            <a:r>
              <a:rPr lang="cs-CZ" sz="2000" dirty="0"/>
              <a:t> </a:t>
            </a:r>
            <a:r>
              <a:rPr lang="cs-CZ" sz="2000" b="1" dirty="0" err="1"/>
              <a:t>what</a:t>
            </a:r>
            <a:r>
              <a:rPr lang="cs-CZ" sz="2000" dirty="0"/>
              <a:t>“</a:t>
            </a:r>
          </a:p>
          <a:p>
            <a:endParaRPr lang="cs-CZ" sz="2000" dirty="0"/>
          </a:p>
          <a:p>
            <a:r>
              <a:rPr lang="cs-CZ" sz="2000" dirty="0" err="1"/>
              <a:t>Storage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knowledge</a:t>
            </a:r>
            <a:r>
              <a:rPr lang="cs-CZ" sz="2000" dirty="0"/>
              <a:t>, </a:t>
            </a:r>
            <a:r>
              <a:rPr lang="cs-CZ" sz="2000" dirty="0" err="1"/>
              <a:t>events</a:t>
            </a:r>
            <a:r>
              <a:rPr lang="cs-CZ" sz="2000" dirty="0"/>
              <a:t> and </a:t>
            </a:r>
            <a:r>
              <a:rPr lang="cs-CZ" sz="2000" dirty="0" err="1"/>
              <a:t>facts</a:t>
            </a:r>
            <a:r>
              <a:rPr lang="cs-CZ" sz="2000" dirty="0"/>
              <a:t> </a:t>
            </a:r>
          </a:p>
          <a:p>
            <a:r>
              <a:rPr lang="cs-CZ" sz="2000" dirty="0" err="1"/>
              <a:t>Does</a:t>
            </a:r>
            <a:r>
              <a:rPr lang="cs-CZ" sz="2000" dirty="0"/>
              <a:t> not </a:t>
            </a:r>
            <a:r>
              <a:rPr lang="cs-CZ" sz="2000" dirty="0" err="1"/>
              <a:t>require</a:t>
            </a:r>
            <a:r>
              <a:rPr lang="cs-CZ" sz="2000" dirty="0"/>
              <a:t> </a:t>
            </a:r>
            <a:r>
              <a:rPr lang="cs-CZ" sz="2000" dirty="0" err="1"/>
              <a:t>repetition</a:t>
            </a:r>
            <a:endParaRPr lang="cs-CZ" sz="2000" dirty="0"/>
          </a:p>
          <a:p>
            <a:r>
              <a:rPr lang="cs-CZ" sz="2000" dirty="0" err="1"/>
              <a:t>Conscious</a:t>
            </a:r>
            <a:r>
              <a:rPr lang="cs-CZ" sz="2000" dirty="0"/>
              <a:t> </a:t>
            </a:r>
            <a:r>
              <a:rPr lang="cs-CZ" sz="2000" dirty="0" err="1"/>
              <a:t>recall</a:t>
            </a:r>
            <a:r>
              <a:rPr lang="cs-CZ" sz="2000" dirty="0"/>
              <a:t> </a:t>
            </a:r>
          </a:p>
          <a:p>
            <a:r>
              <a:rPr lang="cs-CZ" sz="2000" dirty="0" err="1"/>
              <a:t>Information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stored</a:t>
            </a:r>
            <a:r>
              <a:rPr lang="cs-CZ" sz="2000" dirty="0"/>
              <a:t> in </a:t>
            </a:r>
            <a:r>
              <a:rPr lang="cs-CZ" sz="2000" dirty="0" err="1"/>
              <a:t>abstract</a:t>
            </a:r>
            <a:r>
              <a:rPr lang="cs-CZ" sz="2000" dirty="0"/>
              <a:t> </a:t>
            </a:r>
            <a:r>
              <a:rPr lang="cs-CZ" sz="2000" dirty="0" err="1"/>
              <a:t>form</a:t>
            </a:r>
            <a:r>
              <a:rPr lang="cs-CZ" sz="2000" dirty="0"/>
              <a:t> as </a:t>
            </a:r>
            <a:r>
              <a:rPr lang="cs-CZ" sz="2000" dirty="0" err="1"/>
              <a:t>an</a:t>
            </a:r>
            <a:r>
              <a:rPr lang="cs-CZ" sz="2000" dirty="0"/>
              <a:t> </a:t>
            </a:r>
            <a:r>
              <a:rPr lang="cs-CZ" sz="2000" dirty="0" err="1"/>
              <a:t>association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many </a:t>
            </a:r>
            <a:r>
              <a:rPr lang="cs-CZ" sz="2000" dirty="0" err="1"/>
              <a:t>elements</a:t>
            </a:r>
            <a:r>
              <a:rPr lang="cs-CZ" sz="2000" dirty="0"/>
              <a:t> and </a:t>
            </a:r>
            <a:r>
              <a:rPr lang="cs-CZ" sz="2000" dirty="0" err="1"/>
              <a:t>pieces</a:t>
            </a:r>
            <a:endParaRPr lang="cs-CZ" sz="2000" dirty="0"/>
          </a:p>
          <a:p>
            <a:r>
              <a:rPr lang="cs-CZ" sz="2000" dirty="0" err="1"/>
              <a:t>Phylogenetically</a:t>
            </a:r>
            <a:r>
              <a:rPr lang="cs-CZ" sz="2000" dirty="0"/>
              <a:t> </a:t>
            </a:r>
            <a:r>
              <a:rPr lang="cs-CZ" sz="2000" dirty="0" err="1"/>
              <a:t>new</a:t>
            </a:r>
            <a:r>
              <a:rPr lang="cs-CZ" sz="2000" dirty="0"/>
              <a:t> type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memory</a:t>
            </a:r>
            <a:endParaRPr lang="cs-CZ" sz="2000" dirty="0"/>
          </a:p>
          <a:p>
            <a:r>
              <a:rPr lang="cs-CZ" sz="2000" dirty="0" err="1"/>
              <a:t>Onthogenetically</a:t>
            </a:r>
            <a:r>
              <a:rPr lang="cs-CZ" sz="2000" dirty="0"/>
              <a:t> in </a:t>
            </a:r>
            <a:r>
              <a:rPr lang="cs-CZ" sz="2000" dirty="0" err="1"/>
              <a:t>humans</a:t>
            </a:r>
            <a:r>
              <a:rPr lang="cs-CZ" sz="2000" dirty="0"/>
              <a:t> </a:t>
            </a:r>
            <a:r>
              <a:rPr lang="cs-CZ" sz="2000" dirty="0" err="1"/>
              <a:t>starts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year</a:t>
            </a:r>
            <a:r>
              <a:rPr lang="cs-CZ" sz="2000" dirty="0"/>
              <a:t> </a:t>
            </a:r>
            <a:r>
              <a:rPr lang="cs-CZ" sz="2000" dirty="0" err="1"/>
              <a:t>two</a:t>
            </a:r>
            <a:endParaRPr lang="cs-CZ" sz="2000" dirty="0"/>
          </a:p>
          <a:p>
            <a:r>
              <a:rPr lang="cs-CZ" sz="2000" dirty="0" err="1"/>
              <a:t>Medial</a:t>
            </a:r>
            <a:r>
              <a:rPr lang="cs-CZ" sz="2000" dirty="0"/>
              <a:t> </a:t>
            </a:r>
            <a:r>
              <a:rPr lang="cs-CZ" sz="2000" dirty="0" err="1"/>
              <a:t>temporal</a:t>
            </a:r>
            <a:r>
              <a:rPr lang="cs-CZ" sz="2000" dirty="0"/>
              <a:t> lobe, </a:t>
            </a:r>
            <a:r>
              <a:rPr lang="cs-CZ" sz="2000" dirty="0" err="1"/>
              <a:t>entorhinal</a:t>
            </a:r>
            <a:r>
              <a:rPr lang="cs-CZ" sz="2000" dirty="0"/>
              <a:t> </a:t>
            </a:r>
            <a:r>
              <a:rPr lang="cs-CZ" sz="2000" dirty="0" err="1"/>
              <a:t>cortex</a:t>
            </a:r>
            <a:endParaRPr lang="cs-CZ" sz="2000" dirty="0"/>
          </a:p>
          <a:p>
            <a:r>
              <a:rPr lang="cs-CZ" sz="2000" dirty="0" err="1"/>
              <a:t>Dependent</a:t>
            </a:r>
            <a:r>
              <a:rPr lang="cs-CZ" sz="2000" dirty="0"/>
              <a:t> on hippocampus – </a:t>
            </a:r>
            <a:r>
              <a:rPr lang="cs-CZ" sz="2000" dirty="0" err="1"/>
              <a:t>process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consolidation</a:t>
            </a:r>
            <a:endParaRPr lang="cs-CZ" sz="2000" dirty="0"/>
          </a:p>
          <a:p>
            <a:r>
              <a:rPr lang="cs-CZ" sz="2000" dirty="0"/>
              <a:t>Alzheimer </a:t>
            </a:r>
            <a:r>
              <a:rPr lang="cs-CZ" sz="2000" dirty="0" err="1"/>
              <a:t>disease</a:t>
            </a:r>
            <a:endParaRPr lang="cs-CZ" sz="2000" dirty="0"/>
          </a:p>
          <a:p>
            <a:endParaRPr lang="cs-CZ" sz="2000" dirty="0"/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94" y="4524860"/>
            <a:ext cx="5420245" cy="2180740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8803645" y="4848380"/>
            <a:ext cx="1194561" cy="12628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8300E93-B8BF-4C5C-A7D2-C1D2DD0B1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90818"/>
            <a:ext cx="2695669" cy="2695669"/>
          </a:xfrm>
          <a:prstGeom prst="rect">
            <a:avLst/>
          </a:prstGeom>
        </p:spPr>
      </p:pic>
      <p:pic>
        <p:nvPicPr>
          <p:cNvPr id="11" name="Zástupný obsah 4" descr="Obsah obrázku kobliha, hnědá, jídlo, velké&#10;&#10;Popis byl vytvořen automaticky">
            <a:extLst>
              <a:ext uri="{FF2B5EF4-FFF2-40B4-BE49-F238E27FC236}">
                <a16:creationId xmlns:a16="http://schemas.microsoft.com/office/drawing/2014/main" id="{D68D23FE-BF4D-49DB-BDED-BAF2C40CEA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09" y="1124697"/>
            <a:ext cx="1333567" cy="99695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918" y="971549"/>
            <a:ext cx="3807531" cy="38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 (DECLARATIVE) MEMORY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CONSOLIDATION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AA8341-9620-4C6D-8308-7D0896255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4794" r="5805" b="24946"/>
          <a:stretch/>
        </p:blipFill>
        <p:spPr>
          <a:xfrm>
            <a:off x="1580837" y="2900096"/>
            <a:ext cx="8963246" cy="379582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099F99E-4BA9-4ADC-A6FE-9BEB1119BE8F}"/>
              </a:ext>
            </a:extLst>
          </p:cNvPr>
          <p:cNvSpPr/>
          <p:nvPr/>
        </p:nvSpPr>
        <p:spPr>
          <a:xfrm>
            <a:off x="270029" y="1028343"/>
            <a:ext cx="1051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characteristic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phases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typical</a:t>
            </a:r>
            <a:r>
              <a:rPr lang="cs-CZ" dirty="0"/>
              <a:t> brain </a:t>
            </a:r>
            <a:r>
              <a:rPr lang="cs-CZ" dirty="0" err="1"/>
              <a:t>activity</a:t>
            </a:r>
            <a:endParaRPr lang="cs-CZ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„</a:t>
            </a:r>
            <a:r>
              <a:rPr lang="cs-CZ" dirty="0" err="1"/>
              <a:t>slow-wave</a:t>
            </a:r>
            <a:r>
              <a:rPr lang="cs-CZ" dirty="0"/>
              <a:t> </a:t>
            </a:r>
            <a:r>
              <a:rPr lang="cs-CZ" dirty="0" err="1"/>
              <a:t>sleep</a:t>
            </a:r>
            <a:r>
              <a:rPr lang="cs-CZ" dirty="0"/>
              <a:t>“ </a:t>
            </a:r>
            <a:r>
              <a:rPr lang="cs-CZ" dirty="0" err="1"/>
              <a:t>the</a:t>
            </a:r>
            <a:r>
              <a:rPr lang="cs-CZ" dirty="0"/>
              <a:t> brain „</a:t>
            </a:r>
            <a:r>
              <a:rPr lang="cs-CZ" dirty="0" err="1"/>
              <a:t>replays</a:t>
            </a:r>
            <a:r>
              <a:rPr lang="cs-CZ" dirty="0"/>
              <a:t>“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</a:t>
            </a:r>
            <a:r>
              <a:rPr lang="cs-CZ" dirty="0" err="1"/>
              <a:t>events</a:t>
            </a:r>
            <a:r>
              <a:rPr lang="cs-CZ" dirty="0"/>
              <a:t> and </a:t>
            </a:r>
            <a:r>
              <a:rPr lang="cs-CZ" dirty="0" err="1"/>
              <a:t>information</a:t>
            </a:r>
            <a:r>
              <a:rPr lang="cs-CZ" dirty="0"/>
              <a:t> and </a:t>
            </a:r>
            <a:r>
              <a:rPr lang="cs-CZ" dirty="0" err="1"/>
              <a:t>moves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to </a:t>
            </a:r>
            <a:r>
              <a:rPr lang="cs-CZ" dirty="0" err="1"/>
              <a:t>cortical</a:t>
            </a:r>
            <a:r>
              <a:rPr lang="cs-CZ" dirty="0"/>
              <a:t> </a:t>
            </a:r>
            <a:r>
              <a:rPr lang="cs-CZ" dirty="0" err="1"/>
              <a:t>areas</a:t>
            </a:r>
            <a:r>
              <a:rPr lang="cs-CZ" dirty="0"/>
              <a:t> – </a:t>
            </a:r>
            <a:r>
              <a:rPr lang="cs-CZ" dirty="0" err="1"/>
              <a:t>visible</a:t>
            </a:r>
            <a:r>
              <a:rPr lang="cs-CZ" dirty="0"/>
              <a:t> on EEG as </a:t>
            </a:r>
            <a:r>
              <a:rPr lang="cs-CZ" dirty="0" err="1"/>
              <a:t>typical</a:t>
            </a:r>
            <a:r>
              <a:rPr lang="cs-CZ" dirty="0"/>
              <a:t> </a:t>
            </a:r>
            <a:r>
              <a:rPr lang="cs-CZ" dirty="0" err="1"/>
              <a:t>oscillatory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Driven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cortex</a:t>
            </a:r>
            <a:r>
              <a:rPr lang="cs-CZ" dirty="0"/>
              <a:t> &gt; thalamus &gt; hippocampus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8833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 (DECLARATIVE) MEMORY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CONSOLIDATION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099F99E-4BA9-4ADC-A6FE-9BEB1119BE8F}"/>
              </a:ext>
            </a:extLst>
          </p:cNvPr>
          <p:cNvSpPr/>
          <p:nvPr/>
        </p:nvSpPr>
        <p:spPr>
          <a:xfrm>
            <a:off x="270029" y="1028343"/>
            <a:ext cx="359712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 smtClean="0"/>
              <a:t>Complex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endParaRPr lang="cs-CZ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Output via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enthorhinal</a:t>
            </a:r>
            <a:r>
              <a:rPr lang="cs-CZ" dirty="0" smtClean="0"/>
              <a:t> </a:t>
            </a:r>
            <a:r>
              <a:rPr lang="cs-CZ" dirty="0" err="1" smtClean="0"/>
              <a:t>cortex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Fornix</a:t>
            </a:r>
            <a:r>
              <a:rPr lang="cs-CZ" dirty="0" smtClean="0"/>
              <a:t> and thalamus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74122"/>
            <a:ext cx="4629150" cy="6783878"/>
          </a:xfrm>
          <a:prstGeom prst="rect">
            <a:avLst/>
          </a:prstGeom>
        </p:spPr>
      </p:pic>
      <p:sp>
        <p:nvSpPr>
          <p:cNvPr id="9" name="Zahnutá šipka doprava 8"/>
          <p:cNvSpPr/>
          <p:nvPr/>
        </p:nvSpPr>
        <p:spPr>
          <a:xfrm rot="19178439">
            <a:off x="5945395" y="3098405"/>
            <a:ext cx="402037" cy="36600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379011" y="3538070"/>
            <a:ext cx="4344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→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easy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remembering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with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affect-associated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memories</a:t>
            </a:r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 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influence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of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motivation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an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curiosity</a:t>
            </a:r>
            <a:endParaRPr lang="cs-CZ" sz="12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dopaminerg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ic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inputs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from</a:t>
            </a:r>
            <a:r>
              <a:rPr lang="cs-CZ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nucleus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accumbens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170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74FCE85F-4793-4DF2-8811-CC4A52F8AFC6}"/>
              </a:ext>
            </a:extLst>
          </p:cNvPr>
          <p:cNvSpPr txBox="1"/>
          <p:nvPr/>
        </p:nvSpPr>
        <p:spPr>
          <a:xfrm>
            <a:off x="733845" y="1623094"/>
            <a:ext cx="2932545" cy="3693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SHORT TERM MEMORY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88A59E-9CF3-4563-8481-A2F36C16E37A}"/>
              </a:ext>
            </a:extLst>
          </p:cNvPr>
          <p:cNvSpPr txBox="1"/>
          <p:nvPr/>
        </p:nvSpPr>
        <p:spPr>
          <a:xfrm>
            <a:off x="6354173" y="1623094"/>
            <a:ext cx="293254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LONG TERM MEMORY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9E1F0D9-4953-4470-858A-78B0C7A87457}"/>
              </a:ext>
            </a:extLst>
          </p:cNvPr>
          <p:cNvSpPr txBox="1"/>
          <p:nvPr/>
        </p:nvSpPr>
        <p:spPr>
          <a:xfrm>
            <a:off x="68141" y="2596956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Sensory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6D418F-D418-4E83-A060-A55AB0FB9E3D}"/>
              </a:ext>
            </a:extLst>
          </p:cNvPr>
          <p:cNvSpPr txBox="1"/>
          <p:nvPr/>
        </p:nvSpPr>
        <p:spPr>
          <a:xfrm>
            <a:off x="2075895" y="2592794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DC6D3FC-F0A1-4A73-ACC6-503C79977CE9}"/>
              </a:ext>
            </a:extLst>
          </p:cNvPr>
          <p:cNvSpPr txBox="1"/>
          <p:nvPr/>
        </p:nvSpPr>
        <p:spPr>
          <a:xfrm>
            <a:off x="4368354" y="2577827"/>
            <a:ext cx="300366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Explicit (</a:t>
            </a:r>
            <a:r>
              <a:rPr lang="cs-CZ" dirty="0" err="1"/>
              <a:t>declarative</a:t>
            </a:r>
            <a:r>
              <a:rPr lang="cs-CZ" dirty="0"/>
              <a:t>) </a:t>
            </a:r>
            <a:r>
              <a:rPr lang="cs-CZ" dirty="0" err="1"/>
              <a:t>memory</a:t>
            </a:r>
            <a:r>
              <a:rPr lang="cs-CZ" dirty="0"/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C5F9A1-1CC2-4F1F-A796-2CABC03B97B5}"/>
              </a:ext>
            </a:extLst>
          </p:cNvPr>
          <p:cNvSpPr txBox="1"/>
          <p:nvPr/>
        </p:nvSpPr>
        <p:spPr>
          <a:xfrm>
            <a:off x="8122935" y="2585526"/>
            <a:ext cx="3311237" cy="369332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Implicit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146DCC-14A0-4315-BA77-346E4CB1D454}"/>
              </a:ext>
            </a:extLst>
          </p:cNvPr>
          <p:cNvSpPr txBox="1"/>
          <p:nvPr/>
        </p:nvSpPr>
        <p:spPr>
          <a:xfrm>
            <a:off x="591835" y="3347051"/>
            <a:ext cx="1087583" cy="52322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Sensoric</a:t>
            </a:r>
            <a:r>
              <a:rPr lang="cs-CZ" sz="1400" dirty="0"/>
              <a:t> </a:t>
            </a:r>
            <a:r>
              <a:rPr lang="cs-CZ" sz="1400" dirty="0" err="1"/>
              <a:t>modalities</a:t>
            </a:r>
            <a:endParaRPr lang="cs-CZ" sz="14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A22CFF-714D-456F-9672-7D0520B2D4BF}"/>
              </a:ext>
            </a:extLst>
          </p:cNvPr>
          <p:cNvSpPr txBox="1"/>
          <p:nvPr/>
        </p:nvSpPr>
        <p:spPr>
          <a:xfrm>
            <a:off x="2668176" y="3562494"/>
            <a:ext cx="1087583" cy="307777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Executive</a:t>
            </a:r>
            <a:endParaRPr lang="cs-CZ" sz="14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77459F-CD6C-4D2D-BDAB-C419536254EE}"/>
              </a:ext>
            </a:extLst>
          </p:cNvPr>
          <p:cNvSpPr txBox="1"/>
          <p:nvPr/>
        </p:nvSpPr>
        <p:spPr>
          <a:xfrm>
            <a:off x="4368354" y="3300883"/>
            <a:ext cx="1381745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Semantic</a:t>
            </a:r>
            <a:r>
              <a:rPr lang="cs-CZ" sz="1400" dirty="0"/>
              <a:t> </a:t>
            </a:r>
            <a:r>
              <a:rPr lang="cs-CZ" sz="1400" dirty="0" err="1"/>
              <a:t>memory</a:t>
            </a:r>
            <a:r>
              <a:rPr lang="cs-CZ" sz="1400" dirty="0"/>
              <a:t> (</a:t>
            </a:r>
            <a:r>
              <a:rPr lang="cs-CZ" sz="1400" dirty="0" err="1"/>
              <a:t>facts</a:t>
            </a:r>
            <a:r>
              <a:rPr lang="cs-CZ" sz="1400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D99B8BE-DD91-46B4-B6D7-FA46BA98349B}"/>
              </a:ext>
            </a:extLst>
          </p:cNvPr>
          <p:cNvSpPr txBox="1"/>
          <p:nvPr/>
        </p:nvSpPr>
        <p:spPr>
          <a:xfrm>
            <a:off x="5870183" y="3300883"/>
            <a:ext cx="1449551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Episodic</a:t>
            </a:r>
            <a:r>
              <a:rPr lang="cs-CZ" sz="1400" dirty="0"/>
              <a:t> </a:t>
            </a:r>
            <a:r>
              <a:rPr lang="cs-CZ" sz="1400" dirty="0" err="1"/>
              <a:t>memory</a:t>
            </a:r>
            <a:r>
              <a:rPr lang="cs-CZ" sz="1400" dirty="0"/>
              <a:t> (</a:t>
            </a:r>
            <a:r>
              <a:rPr lang="cs-CZ" sz="1400" dirty="0" err="1"/>
              <a:t>events</a:t>
            </a:r>
            <a:r>
              <a:rPr lang="cs-CZ" sz="1400" dirty="0"/>
              <a:t>)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BE561F-45FA-40E7-8B2C-DC9ACC17496E}"/>
              </a:ext>
            </a:extLst>
          </p:cNvPr>
          <p:cNvSpPr txBox="1"/>
          <p:nvPr/>
        </p:nvSpPr>
        <p:spPr>
          <a:xfrm>
            <a:off x="7412955" y="3312428"/>
            <a:ext cx="1136982" cy="523220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Procedural</a:t>
            </a:r>
            <a:r>
              <a:rPr lang="cs-CZ" sz="1400" dirty="0"/>
              <a:t> </a:t>
            </a:r>
            <a:r>
              <a:rPr lang="cs-CZ" sz="1400" dirty="0" err="1"/>
              <a:t>memory</a:t>
            </a:r>
            <a:endParaRPr lang="cs-CZ" sz="14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014BFD1-BF68-4BBD-9DB2-03C24ED0356D}"/>
              </a:ext>
            </a:extLst>
          </p:cNvPr>
          <p:cNvSpPr txBox="1"/>
          <p:nvPr/>
        </p:nvSpPr>
        <p:spPr>
          <a:xfrm>
            <a:off x="8641522" y="3312428"/>
            <a:ext cx="747211" cy="30777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Priming</a:t>
            </a:r>
            <a:endParaRPr lang="cs-CZ" sz="140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0D6339A-3DAC-49AC-8D09-F7C5F50C6891}"/>
              </a:ext>
            </a:extLst>
          </p:cNvPr>
          <p:cNvSpPr txBox="1"/>
          <p:nvPr/>
        </p:nvSpPr>
        <p:spPr>
          <a:xfrm>
            <a:off x="9480318" y="3315462"/>
            <a:ext cx="1301370" cy="95410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Associative</a:t>
            </a:r>
            <a:r>
              <a:rPr lang="cs-CZ" sz="1400" dirty="0"/>
              <a:t> learning – </a:t>
            </a:r>
            <a:r>
              <a:rPr lang="cs-CZ" sz="1400" dirty="0" err="1"/>
              <a:t>classic</a:t>
            </a:r>
            <a:r>
              <a:rPr lang="cs-CZ" sz="1400" dirty="0"/>
              <a:t> </a:t>
            </a:r>
            <a:r>
              <a:rPr lang="cs-CZ" sz="1400" dirty="0" err="1"/>
              <a:t>conditioning</a:t>
            </a:r>
            <a:endParaRPr lang="cs-CZ" sz="1400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7065380-69B2-47BC-9A8A-97CEDB4CFC52}"/>
              </a:ext>
            </a:extLst>
          </p:cNvPr>
          <p:cNvSpPr txBox="1"/>
          <p:nvPr/>
        </p:nvSpPr>
        <p:spPr>
          <a:xfrm>
            <a:off x="10891151" y="3300883"/>
            <a:ext cx="1167014" cy="1169551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Non-</a:t>
            </a:r>
            <a:r>
              <a:rPr lang="cs-CZ" sz="1400" dirty="0" err="1"/>
              <a:t>associative</a:t>
            </a:r>
            <a:r>
              <a:rPr lang="cs-CZ" sz="1400" dirty="0"/>
              <a:t> learning – </a:t>
            </a:r>
            <a:r>
              <a:rPr lang="cs-CZ" sz="1400" dirty="0" err="1"/>
              <a:t>Habituation</a:t>
            </a:r>
            <a:r>
              <a:rPr lang="cs-CZ" sz="1400" dirty="0"/>
              <a:t>, </a:t>
            </a:r>
            <a:r>
              <a:rPr lang="cs-CZ" sz="1400" dirty="0" err="1"/>
              <a:t>sensitization</a:t>
            </a:r>
            <a:endParaRPr lang="cs-CZ" sz="14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59F9B52-B159-4768-9A0A-09C6FFFFE5B1}"/>
              </a:ext>
            </a:extLst>
          </p:cNvPr>
          <p:cNvSpPr txBox="1"/>
          <p:nvPr/>
        </p:nvSpPr>
        <p:spPr>
          <a:xfrm>
            <a:off x="591835" y="4973144"/>
            <a:ext cx="1087583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Neocortex</a:t>
            </a:r>
            <a:endParaRPr lang="cs-CZ" sz="1400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6389F14-3465-4102-AAA4-C9B9A8593718}"/>
              </a:ext>
            </a:extLst>
          </p:cNvPr>
          <p:cNvSpPr txBox="1"/>
          <p:nvPr/>
        </p:nvSpPr>
        <p:spPr>
          <a:xfrm>
            <a:off x="2668175" y="4973143"/>
            <a:ext cx="1087583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Prefrontal</a:t>
            </a:r>
            <a:r>
              <a:rPr lang="cs-CZ" sz="1400" dirty="0"/>
              <a:t> lobe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1B2FD26C-49E3-4C5A-96D6-F3260E35FB3C}"/>
              </a:ext>
            </a:extLst>
          </p:cNvPr>
          <p:cNvSpPr txBox="1"/>
          <p:nvPr/>
        </p:nvSpPr>
        <p:spPr>
          <a:xfrm>
            <a:off x="5179312" y="4973143"/>
            <a:ext cx="1381745" cy="73866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Medial</a:t>
            </a:r>
            <a:r>
              <a:rPr lang="cs-CZ" sz="1400" dirty="0"/>
              <a:t> </a:t>
            </a:r>
            <a:r>
              <a:rPr lang="cs-CZ" sz="1400" dirty="0" err="1"/>
              <a:t>temporal</a:t>
            </a:r>
            <a:r>
              <a:rPr lang="cs-CZ" sz="1400" dirty="0"/>
              <a:t> lobe</a:t>
            </a:r>
          </a:p>
          <a:p>
            <a:pPr algn="ctr"/>
            <a:r>
              <a:rPr lang="cs-CZ" sz="1400" dirty="0"/>
              <a:t>Thalamus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73F73237-4F23-4CE1-B406-CDEC01C459A1}"/>
              </a:ext>
            </a:extLst>
          </p:cNvPr>
          <p:cNvSpPr txBox="1"/>
          <p:nvPr/>
        </p:nvSpPr>
        <p:spPr>
          <a:xfrm>
            <a:off x="7412956" y="4976270"/>
            <a:ext cx="1136982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Striatum</a:t>
            </a:r>
            <a:endParaRPr lang="cs-CZ" sz="1400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883A8651-6FD9-4D56-B568-E58F7ED874C1}"/>
              </a:ext>
            </a:extLst>
          </p:cNvPr>
          <p:cNvSpPr txBox="1"/>
          <p:nvPr/>
        </p:nvSpPr>
        <p:spPr>
          <a:xfrm>
            <a:off x="8641571" y="4973143"/>
            <a:ext cx="747162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Neo-</a:t>
            </a:r>
            <a:r>
              <a:rPr lang="cs-CZ" sz="1400" dirty="0" err="1"/>
              <a:t>cortex</a:t>
            </a:r>
            <a:endParaRPr lang="cs-CZ" sz="1400" dirty="0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1933192-2FA9-441E-84F6-4684B850F3EC}"/>
              </a:ext>
            </a:extLst>
          </p:cNvPr>
          <p:cNvSpPr txBox="1"/>
          <p:nvPr/>
        </p:nvSpPr>
        <p:spPr>
          <a:xfrm>
            <a:off x="9480318" y="4967393"/>
            <a:ext cx="1301370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Amygdala</a:t>
            </a:r>
          </a:p>
          <a:p>
            <a:pPr algn="ctr"/>
            <a:r>
              <a:rPr lang="cs-CZ" sz="1400" dirty="0"/>
              <a:t>Cerebellum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61FC9A7-1747-4449-811C-115EA8BADD20}"/>
              </a:ext>
            </a:extLst>
          </p:cNvPr>
          <p:cNvSpPr txBox="1"/>
          <p:nvPr/>
        </p:nvSpPr>
        <p:spPr>
          <a:xfrm>
            <a:off x="10888961" y="4967393"/>
            <a:ext cx="1167014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Reflexes</a:t>
            </a:r>
            <a:endParaRPr lang="cs-CZ" sz="1400" dirty="0"/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F5B1369-F186-4AD4-8AB2-46F7E026FFAE}"/>
              </a:ext>
            </a:extLst>
          </p:cNvPr>
          <p:cNvCxnSpPr/>
          <p:nvPr/>
        </p:nvCxnSpPr>
        <p:spPr>
          <a:xfrm flipH="1">
            <a:off x="1360967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2931901-2DF1-4369-8F61-CF1B9B947CBD}"/>
              </a:ext>
            </a:extLst>
          </p:cNvPr>
          <p:cNvCxnSpPr>
            <a:cxnSpLocks/>
          </p:cNvCxnSpPr>
          <p:nvPr/>
        </p:nvCxnSpPr>
        <p:spPr>
          <a:xfrm>
            <a:off x="2545575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74F78A35-9EA8-4591-9A51-11EC41B93383}"/>
              </a:ext>
            </a:extLst>
          </p:cNvPr>
          <p:cNvCxnSpPr>
            <a:cxnSpLocks/>
          </p:cNvCxnSpPr>
          <p:nvPr/>
        </p:nvCxnSpPr>
        <p:spPr>
          <a:xfrm>
            <a:off x="8641522" y="1992425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D8EFF37-F0FE-4C10-868F-EF70F8DFB19D}"/>
              </a:ext>
            </a:extLst>
          </p:cNvPr>
          <p:cNvCxnSpPr/>
          <p:nvPr/>
        </p:nvCxnSpPr>
        <p:spPr>
          <a:xfrm flipH="1">
            <a:off x="6750769" y="1981544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02C4F58-A7EF-4721-A9A9-489851EBB7A7}"/>
              </a:ext>
            </a:extLst>
          </p:cNvPr>
          <p:cNvGrpSpPr/>
          <p:nvPr/>
        </p:nvGrpSpPr>
        <p:grpSpPr>
          <a:xfrm>
            <a:off x="5490191" y="2947159"/>
            <a:ext cx="635562" cy="353724"/>
            <a:chOff x="5490191" y="2947159"/>
            <a:chExt cx="635562" cy="353724"/>
          </a:xfrm>
        </p:grpSpPr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68569140-9646-434E-AB59-0368C3542E4C}"/>
                </a:ext>
              </a:extLst>
            </p:cNvPr>
            <p:cNvCxnSpPr/>
            <p:nvPr/>
          </p:nvCxnSpPr>
          <p:spPr>
            <a:xfrm>
              <a:off x="5807972" y="2947159"/>
              <a:ext cx="0" cy="1362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B695BEE3-3C13-419A-BB45-8B0C3A2E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191" y="3083442"/>
              <a:ext cx="63556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E10F9A58-BDB7-48DF-9B15-CCA7391B60EA}"/>
                </a:ext>
              </a:extLst>
            </p:cNvPr>
            <p:cNvCxnSpPr>
              <a:cxnSpLocks/>
            </p:cNvCxnSpPr>
            <p:nvPr/>
          </p:nvCxnSpPr>
          <p:spPr>
            <a:xfrm>
              <a:off x="5490191" y="3083442"/>
              <a:ext cx="0" cy="2174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86F99F2A-6DD7-4A70-BB89-A909F57750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5753" y="3077669"/>
              <a:ext cx="0" cy="22321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B30DDF56-3A69-4749-9BA2-D89D6A85DB61}"/>
              </a:ext>
            </a:extLst>
          </p:cNvPr>
          <p:cNvCxnSpPr>
            <a:cxnSpLocks/>
          </p:cNvCxnSpPr>
          <p:nvPr/>
        </p:nvCxnSpPr>
        <p:spPr>
          <a:xfrm flipH="1">
            <a:off x="8181060" y="2962126"/>
            <a:ext cx="257975" cy="352326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40258A73-2E4D-4AA1-B4A8-0AB705ED3BE3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9015128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774B09B9-C440-421C-AB9E-6080401F06BB}"/>
              </a:ext>
            </a:extLst>
          </p:cNvPr>
          <p:cNvCxnSpPr>
            <a:cxnSpLocks/>
          </p:cNvCxnSpPr>
          <p:nvPr/>
        </p:nvCxnSpPr>
        <p:spPr>
          <a:xfrm flipH="1">
            <a:off x="10131003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5FC287C1-DA2F-49C0-8B9B-ACF464A938F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11108784" y="2954858"/>
            <a:ext cx="365874" cy="346025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94A1F0FF-D040-48FA-8528-D8C87EE61D2B}"/>
              </a:ext>
            </a:extLst>
          </p:cNvPr>
          <p:cNvCxnSpPr>
            <a:cxnSpLocks/>
          </p:cNvCxnSpPr>
          <p:nvPr/>
        </p:nvCxnSpPr>
        <p:spPr>
          <a:xfrm>
            <a:off x="1135625" y="2967554"/>
            <a:ext cx="1" cy="39328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1138CF2D-6E7B-4FBB-A6A3-67F6E16FBCFC}"/>
              </a:ext>
            </a:extLst>
          </p:cNvPr>
          <p:cNvCxnSpPr>
            <a:cxnSpLocks/>
          </p:cNvCxnSpPr>
          <p:nvPr/>
        </p:nvCxnSpPr>
        <p:spPr>
          <a:xfrm flipH="1">
            <a:off x="3210380" y="2954855"/>
            <a:ext cx="986" cy="60763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A2A40872-28BC-4D83-BF83-70B24E789221}"/>
              </a:ext>
            </a:extLst>
          </p:cNvPr>
          <p:cNvCxnSpPr>
            <a:stCxn id="20" idx="2"/>
            <a:endCxn id="40" idx="0"/>
          </p:cNvCxnSpPr>
          <p:nvPr/>
        </p:nvCxnSpPr>
        <p:spPr>
          <a:xfrm>
            <a:off x="1135627" y="3870271"/>
            <a:ext cx="0" cy="1102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FA0D9B29-8DEB-42F2-9E86-128A1EED4B71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210380" y="3870271"/>
            <a:ext cx="1587" cy="110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FA54FAF6-D849-43C8-A1C6-21F5143A8B7E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490191" y="382410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37BED02C-2737-44EE-BA4A-8FBC020D2BA9}"/>
              </a:ext>
            </a:extLst>
          </p:cNvPr>
          <p:cNvCxnSpPr>
            <a:cxnSpLocks/>
          </p:cNvCxnSpPr>
          <p:nvPr/>
        </p:nvCxnSpPr>
        <p:spPr>
          <a:xfrm flipH="1">
            <a:off x="5870183" y="381835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3C89A534-7D7B-4628-86F6-E64F26F734D4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979859" y="3835648"/>
            <a:ext cx="1588" cy="1140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77C7E124-1134-493A-ACF5-E0F52F63A70A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9015152" y="3620205"/>
            <a:ext cx="1882" cy="135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DB8AF9BD-F9F0-4C13-913A-782F449E0AF9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10129415" y="4054126"/>
            <a:ext cx="1588" cy="913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C4A58BDD-8961-45A3-B685-89F4CECCDE77}"/>
              </a:ext>
            </a:extLst>
          </p:cNvPr>
          <p:cNvCxnSpPr>
            <a:cxnSpLocks/>
            <a:stCxn id="38" idx="2"/>
            <a:endCxn id="52" idx="0"/>
          </p:cNvCxnSpPr>
          <p:nvPr/>
        </p:nvCxnSpPr>
        <p:spPr>
          <a:xfrm flipH="1">
            <a:off x="11472468" y="4470434"/>
            <a:ext cx="2190" cy="496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Nadpis 1">
            <a:extLst>
              <a:ext uri="{FF2B5EF4-FFF2-40B4-BE49-F238E27FC236}">
                <a16:creationId xmlns:a16="http://schemas.microsoft.com/office/drawing/2014/main" id="{D2C87DFE-C7B6-4DB3-BB7F-AE340F28881E}"/>
              </a:ext>
            </a:extLst>
          </p:cNvPr>
          <p:cNvSpPr txBox="1">
            <a:spLocks/>
          </p:cNvSpPr>
          <p:nvPr/>
        </p:nvSpPr>
        <p:spPr>
          <a:xfrm>
            <a:off x="838200" y="214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MEMORY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801133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SEMANTIC AND EPIZODIC MEMORY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64433" y="1523295"/>
            <a:ext cx="75499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Epizodic</a:t>
            </a:r>
            <a:r>
              <a:rPr lang="cs-CZ" b="1" dirty="0"/>
              <a:t> </a:t>
            </a:r>
            <a:r>
              <a:rPr lang="cs-CZ" b="1" dirty="0" err="1"/>
              <a:t>memory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events</a:t>
            </a:r>
            <a:r>
              <a:rPr lang="cs-CZ" dirty="0"/>
              <a:t>, </a:t>
            </a:r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experience</a:t>
            </a:r>
            <a:r>
              <a:rPr lang="cs-CZ" dirty="0"/>
              <a:t> – „</a:t>
            </a:r>
            <a:r>
              <a:rPr lang="cs-CZ" dirty="0" err="1"/>
              <a:t>autobiography</a:t>
            </a:r>
            <a:r>
              <a:rPr lang="cs-CZ" dirty="0"/>
              <a:t>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Semantic</a:t>
            </a:r>
            <a:r>
              <a:rPr lang="cs-CZ" b="1" dirty="0"/>
              <a:t> </a:t>
            </a:r>
            <a:r>
              <a:rPr lang="cs-CZ" b="1" dirty="0" err="1"/>
              <a:t>memory</a:t>
            </a:r>
            <a:r>
              <a:rPr lang="cs-CZ" dirty="0"/>
              <a:t>–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, </a:t>
            </a:r>
            <a:r>
              <a:rPr lang="cs-CZ" dirty="0" err="1"/>
              <a:t>facts</a:t>
            </a:r>
            <a:r>
              <a:rPr lang="cs-CZ" dirty="0"/>
              <a:t>, </a:t>
            </a:r>
            <a:r>
              <a:rPr lang="cs-CZ" dirty="0" err="1"/>
              <a:t>concepts</a:t>
            </a:r>
            <a:r>
              <a:rPr lang="cs-CZ" dirty="0"/>
              <a:t>, </a:t>
            </a:r>
            <a:r>
              <a:rPr lang="cs-CZ" dirty="0" err="1"/>
              <a:t>words</a:t>
            </a:r>
            <a:r>
              <a:rPr lang="cs-CZ" dirty="0"/>
              <a:t> and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meaning</a:t>
            </a:r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Semantic</a:t>
            </a:r>
            <a:r>
              <a:rPr lang="cs-CZ" dirty="0"/>
              <a:t> </a:t>
            </a:r>
            <a:r>
              <a:rPr lang="cs-CZ" dirty="0" err="1"/>
              <a:t>knowledge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stored</a:t>
            </a:r>
            <a:r>
              <a:rPr lang="cs-CZ" dirty="0"/>
              <a:t> in a very </a:t>
            </a:r>
            <a:r>
              <a:rPr lang="cs-CZ" dirty="0" err="1"/>
              <a:t>complex</a:t>
            </a:r>
            <a:r>
              <a:rPr lang="cs-CZ" dirty="0"/>
              <a:t> </a:t>
            </a:r>
            <a:r>
              <a:rPr lang="cs-CZ" dirty="0" err="1"/>
              <a:t>manner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Recall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triggered</a:t>
            </a:r>
            <a:r>
              <a:rPr lang="cs-CZ" dirty="0"/>
              <a:t> by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exposure</a:t>
            </a:r>
            <a:r>
              <a:rPr lang="cs-CZ" dirty="0"/>
              <a:t> to a single element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(</a:t>
            </a:r>
            <a:r>
              <a:rPr lang="cs-CZ" dirty="0" err="1"/>
              <a:t>word</a:t>
            </a:r>
            <a:r>
              <a:rPr lang="cs-CZ" dirty="0"/>
              <a:t>, </a:t>
            </a:r>
            <a:r>
              <a:rPr lang="cs-CZ" dirty="0" err="1"/>
              <a:t>picture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The</a:t>
            </a:r>
            <a:r>
              <a:rPr lang="cs-CZ" dirty="0"/>
              <a:t> more </a:t>
            </a:r>
            <a:r>
              <a:rPr lang="cs-CZ" dirty="0" err="1"/>
              <a:t>associations</a:t>
            </a:r>
            <a:r>
              <a:rPr lang="cs-CZ" dirty="0"/>
              <a:t> are </a:t>
            </a:r>
            <a:r>
              <a:rPr lang="cs-CZ" dirty="0" err="1"/>
              <a:t>there</a:t>
            </a:r>
            <a:r>
              <a:rPr lang="cs-CZ" dirty="0"/>
              <a:t> in a </a:t>
            </a:r>
            <a:r>
              <a:rPr lang="cs-CZ" dirty="0" err="1"/>
              <a:t>concept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better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coded</a:t>
            </a:r>
            <a:r>
              <a:rPr lang="cs-CZ" dirty="0"/>
              <a:t> and </a:t>
            </a:r>
            <a:r>
              <a:rPr lang="cs-CZ" dirty="0" err="1"/>
              <a:t>recalled</a:t>
            </a:r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Integration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representations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concept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anatomical</a:t>
            </a:r>
            <a:r>
              <a:rPr lang="cs-CZ" dirty="0"/>
              <a:t>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 err="1">
                <a:sym typeface="Wingdings" panose="05000000000000000000" pitchFamily="2" charset="2"/>
              </a:rPr>
              <a:t>Primary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storage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semantic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epizodic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memory</a:t>
            </a:r>
            <a:r>
              <a:rPr lang="cs-CZ" dirty="0">
                <a:sym typeface="Wingdings" panose="05000000000000000000" pitchFamily="2" charset="2"/>
              </a:rPr>
              <a:t> are </a:t>
            </a:r>
            <a:r>
              <a:rPr lang="cs-CZ" dirty="0" err="1">
                <a:sym typeface="Wingdings" panose="05000000000000000000" pitchFamily="2" charset="2"/>
              </a:rPr>
              <a:t>association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areas</a:t>
            </a:r>
            <a:r>
              <a:rPr lang="cs-CZ" dirty="0">
                <a:sym typeface="Wingdings" panose="05000000000000000000" pitchFamily="2" charset="2"/>
              </a:rPr>
              <a:t>, </a:t>
            </a:r>
            <a:r>
              <a:rPr lang="cs-CZ" dirty="0" err="1">
                <a:sym typeface="Wingdings" panose="05000000000000000000" pitchFamily="2" charset="2"/>
              </a:rPr>
              <a:t>which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cooperate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with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another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areas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neocortex</a:t>
            </a:r>
            <a:r>
              <a:rPr lang="cs-CZ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 err="1">
                <a:sym typeface="Wingdings" panose="05000000000000000000" pitchFamily="2" charset="2"/>
              </a:rPr>
              <a:t>Damage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of</a:t>
            </a:r>
            <a:r>
              <a:rPr lang="cs-CZ" dirty="0">
                <a:sym typeface="Wingdings" panose="05000000000000000000" pitchFamily="2" charset="2"/>
              </a:rPr>
              <a:t> a </a:t>
            </a:r>
            <a:r>
              <a:rPr lang="cs-CZ" dirty="0" err="1">
                <a:sym typeface="Wingdings" panose="05000000000000000000" pitchFamily="2" charset="2"/>
              </a:rPr>
              <a:t>specific</a:t>
            </a:r>
            <a:r>
              <a:rPr lang="cs-CZ" dirty="0">
                <a:sym typeface="Wingdings" panose="05000000000000000000" pitchFamily="2" charset="2"/>
              </a:rPr>
              <a:t> brain </a:t>
            </a:r>
            <a:r>
              <a:rPr lang="cs-CZ" dirty="0" err="1">
                <a:sym typeface="Wingdings" panose="05000000000000000000" pitchFamily="2" charset="2"/>
              </a:rPr>
              <a:t>structure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causes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partical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loss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information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051" y="1523295"/>
            <a:ext cx="3877920" cy="296391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2404892-88BB-4F33-828E-A278C195EE42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 (DECLARATIVE) MEMORY</a:t>
            </a:r>
          </a:p>
        </p:txBody>
      </p:sp>
    </p:spTree>
    <p:extLst>
      <p:ext uri="{BB962C8B-B14F-4D97-AF65-F5344CB8AC3E}">
        <p14:creationId xmlns:p14="http://schemas.microsoft.com/office/powerpoint/2010/main" val="3203496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ORIENTATION IN SPACE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5400A80-DB87-447B-BA8A-ED025189308B}"/>
              </a:ext>
            </a:extLst>
          </p:cNvPr>
          <p:cNvSpPr/>
          <p:nvPr/>
        </p:nvSpPr>
        <p:spPr>
          <a:xfrm>
            <a:off x="270029" y="1036651"/>
            <a:ext cx="1154274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= </a:t>
            </a:r>
            <a:r>
              <a:rPr lang="cs-CZ" sz="1400" dirty="0" err="1"/>
              <a:t>form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declarative</a:t>
            </a:r>
            <a:r>
              <a:rPr lang="cs-CZ" sz="1400" dirty="0"/>
              <a:t> </a:t>
            </a:r>
            <a:r>
              <a:rPr lang="cs-CZ" sz="1400" dirty="0" err="1"/>
              <a:t>memory</a:t>
            </a:r>
            <a:r>
              <a:rPr lang="cs-CZ" sz="1400" dirty="0"/>
              <a:t> </a:t>
            </a:r>
            <a:r>
              <a:rPr lang="cs-CZ" sz="1400" dirty="0" err="1"/>
              <a:t>dependent</a:t>
            </a:r>
            <a:r>
              <a:rPr lang="cs-CZ" sz="1400" dirty="0"/>
              <a:t> on hippocampus</a:t>
            </a:r>
          </a:p>
          <a:p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cognitive</a:t>
            </a:r>
            <a:r>
              <a:rPr lang="cs-CZ" sz="1600" dirty="0"/>
              <a:t> map and </a:t>
            </a:r>
            <a:r>
              <a:rPr lang="cs-CZ" sz="1600" dirty="0" err="1"/>
              <a:t>integration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position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subject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Abstract</a:t>
            </a:r>
            <a:r>
              <a:rPr lang="cs-CZ" sz="1600" dirty="0"/>
              <a:t> </a:t>
            </a:r>
            <a:r>
              <a:rPr lang="cs-CZ" sz="1600" dirty="0" err="1"/>
              <a:t>representation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surroundings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composed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„place </a:t>
            </a:r>
            <a:r>
              <a:rPr lang="cs-CZ" sz="1600" dirty="0" err="1"/>
              <a:t>fields</a:t>
            </a:r>
            <a:r>
              <a:rPr lang="cs-CZ" sz="1600" dirty="0"/>
              <a:t>“ – </a:t>
            </a:r>
            <a:r>
              <a:rPr lang="cs-CZ" sz="1600" dirty="0" err="1"/>
              <a:t>individual</a:t>
            </a:r>
            <a:r>
              <a:rPr lang="cs-CZ" sz="1600" dirty="0"/>
              <a:t> </a:t>
            </a:r>
            <a:r>
              <a:rPr lang="cs-CZ" sz="1600" dirty="0" err="1"/>
              <a:t>parts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space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If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subject</a:t>
            </a:r>
            <a:r>
              <a:rPr lang="cs-CZ" sz="1600" dirty="0"/>
              <a:t> </a:t>
            </a:r>
            <a:r>
              <a:rPr lang="cs-CZ" sz="1600" dirty="0" err="1"/>
              <a:t>enters</a:t>
            </a:r>
            <a:r>
              <a:rPr lang="cs-CZ" sz="1600" dirty="0"/>
              <a:t> a </a:t>
            </a:r>
            <a:r>
              <a:rPr lang="cs-CZ" sz="1600" dirty="0" err="1"/>
              <a:t>given</a:t>
            </a:r>
            <a:r>
              <a:rPr lang="cs-CZ" sz="1600" dirty="0"/>
              <a:t> „place </a:t>
            </a:r>
            <a:r>
              <a:rPr lang="cs-CZ" sz="1600" dirty="0" err="1"/>
              <a:t>field</a:t>
            </a:r>
            <a:r>
              <a:rPr lang="cs-CZ" sz="1600" dirty="0"/>
              <a:t>“, </a:t>
            </a:r>
            <a:r>
              <a:rPr lang="cs-CZ" sz="1600" dirty="0" err="1"/>
              <a:t>corresponding</a:t>
            </a:r>
            <a:r>
              <a:rPr lang="cs-CZ" sz="1600" dirty="0"/>
              <a:t> </a:t>
            </a:r>
            <a:r>
              <a:rPr lang="cs-CZ" sz="1600" dirty="0" err="1"/>
              <a:t>pyramidal</a:t>
            </a:r>
            <a:r>
              <a:rPr lang="cs-CZ" sz="1600" dirty="0"/>
              <a:t> </a:t>
            </a:r>
            <a:r>
              <a:rPr lang="cs-CZ" sz="1600" dirty="0" err="1"/>
              <a:t>hippocampal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fire</a:t>
            </a:r>
            <a:r>
              <a:rPr lang="cs-CZ" sz="1600" dirty="0"/>
              <a:t> </a:t>
            </a:r>
            <a:r>
              <a:rPr lang="cs-CZ" sz="1600" dirty="0" err="1"/>
              <a:t>action</a:t>
            </a:r>
            <a:r>
              <a:rPr lang="cs-CZ" sz="1600" dirty="0"/>
              <a:t> </a:t>
            </a:r>
            <a:r>
              <a:rPr lang="cs-CZ" sz="1600" dirty="0" err="1"/>
              <a:t>potentials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New „place </a:t>
            </a:r>
            <a:r>
              <a:rPr lang="cs-CZ" sz="1600" dirty="0" err="1"/>
              <a:t>fields</a:t>
            </a:r>
            <a:r>
              <a:rPr lang="cs-CZ" sz="1600" dirty="0"/>
              <a:t>“ are made </a:t>
            </a:r>
            <a:r>
              <a:rPr lang="cs-CZ" sz="1600" dirty="0" err="1"/>
              <a:t>when</a:t>
            </a:r>
            <a:r>
              <a:rPr lang="cs-CZ" sz="1600" dirty="0"/>
              <a:t> </a:t>
            </a:r>
            <a:r>
              <a:rPr lang="cs-CZ" sz="1600" dirty="0" err="1"/>
              <a:t>entering</a:t>
            </a:r>
            <a:r>
              <a:rPr lang="cs-CZ" sz="1600" dirty="0"/>
              <a:t> </a:t>
            </a:r>
            <a:r>
              <a:rPr lang="cs-CZ" sz="1600" dirty="0" err="1"/>
              <a:t>unfamiliar</a:t>
            </a:r>
            <a:r>
              <a:rPr lang="cs-CZ" sz="1600" dirty="0"/>
              <a:t> </a:t>
            </a:r>
            <a:r>
              <a:rPr lang="cs-CZ" sz="1600" dirty="0" err="1"/>
              <a:t>surroundings</a:t>
            </a:r>
            <a:r>
              <a:rPr lang="cs-CZ" sz="1600" dirty="0"/>
              <a:t> and </a:t>
            </a:r>
            <a:r>
              <a:rPr lang="cs-CZ" sz="1600" dirty="0" err="1"/>
              <a:t>then</a:t>
            </a:r>
            <a:r>
              <a:rPr lang="cs-CZ" sz="1600" dirty="0"/>
              <a:t> last </a:t>
            </a:r>
            <a:r>
              <a:rPr lang="cs-CZ" sz="1600" dirty="0" err="1"/>
              <a:t>weeks</a:t>
            </a:r>
            <a:r>
              <a:rPr lang="cs-CZ" sz="1600" dirty="0"/>
              <a:t> to </a:t>
            </a:r>
            <a:r>
              <a:rPr lang="cs-CZ" sz="1600" dirty="0" err="1"/>
              <a:t>months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Individual</a:t>
            </a:r>
            <a:r>
              <a:rPr lang="cs-CZ" sz="1600" dirty="0"/>
              <a:t> </a:t>
            </a:r>
            <a:r>
              <a:rPr lang="cs-CZ" sz="1600" dirty="0" err="1"/>
              <a:t>pyramidal</a:t>
            </a:r>
            <a:r>
              <a:rPr lang="cs-CZ" sz="1600" dirty="0"/>
              <a:t> </a:t>
            </a:r>
            <a:r>
              <a:rPr lang="cs-CZ" sz="1600" dirty="0" err="1"/>
              <a:t>hippocampal</a:t>
            </a:r>
            <a:r>
              <a:rPr lang="cs-CZ" sz="1600" dirty="0"/>
              <a:t> </a:t>
            </a:r>
            <a:r>
              <a:rPr lang="cs-CZ" sz="1600" dirty="0" err="1"/>
              <a:t>neurons</a:t>
            </a:r>
            <a:r>
              <a:rPr lang="cs-CZ" sz="1600" dirty="0"/>
              <a:t> („place </a:t>
            </a:r>
            <a:r>
              <a:rPr lang="cs-CZ" sz="1600" dirty="0" err="1"/>
              <a:t>neurons</a:t>
            </a:r>
            <a:r>
              <a:rPr lang="cs-CZ" sz="1600" dirty="0"/>
              <a:t>“) </a:t>
            </a:r>
            <a:r>
              <a:rPr lang="cs-CZ" sz="1600" dirty="0" err="1"/>
              <a:t>may</a:t>
            </a:r>
            <a:r>
              <a:rPr lang="cs-CZ" sz="1600" dirty="0"/>
              <a:t> </a:t>
            </a:r>
            <a:r>
              <a:rPr lang="cs-CZ" sz="1600" dirty="0" err="1"/>
              <a:t>bear</a:t>
            </a:r>
            <a:r>
              <a:rPr lang="cs-CZ" sz="1600" dirty="0"/>
              <a:t> </a:t>
            </a:r>
            <a:r>
              <a:rPr lang="cs-CZ" sz="1600" dirty="0" err="1"/>
              <a:t>information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various</a:t>
            </a:r>
            <a:r>
              <a:rPr lang="cs-CZ" sz="1600" dirty="0"/>
              <a:t> place </a:t>
            </a:r>
            <a:r>
              <a:rPr lang="cs-CZ" sz="1600" dirty="0" err="1"/>
              <a:t>fields</a:t>
            </a:r>
            <a:endParaRPr lang="cs-CZ" sz="1600" dirty="0"/>
          </a:p>
          <a:p>
            <a:endParaRPr lang="cs-CZ" sz="1400" dirty="0"/>
          </a:p>
          <a:p>
            <a:r>
              <a:rPr lang="cs-CZ" sz="1400" dirty="0"/>
              <a:t> </a:t>
            </a:r>
          </a:p>
          <a:p>
            <a:endParaRPr lang="cs-CZ" sz="1400" dirty="0"/>
          </a:p>
          <a:p>
            <a:endParaRPr lang="cs-CZ" sz="1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B7D57CC-7004-4C90-B06D-7B4CEC297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35" y="3893331"/>
            <a:ext cx="4955775" cy="26478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A03461EE-E81A-4510-BF68-AAF5CD69FA43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 (DECLARATIVE) MEMORY</a:t>
            </a:r>
          </a:p>
        </p:txBody>
      </p:sp>
    </p:spTree>
    <p:extLst>
      <p:ext uri="{BB962C8B-B14F-4D97-AF65-F5344CB8AC3E}">
        <p14:creationId xmlns:p14="http://schemas.microsoft.com/office/powerpoint/2010/main" val="1330658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fotka, skupina, staré, štětec&#10;&#10;Popis byl vytvořen automaticky">
            <a:extLst>
              <a:ext uri="{FF2B5EF4-FFF2-40B4-BE49-F238E27FC236}">
                <a16:creationId xmlns:a16="http://schemas.microsoft.com/office/drawing/2014/main" id="{F35CF0F8-ECD1-4C52-81E3-86C9CA525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38162"/>
            <a:ext cx="95250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1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6D8FC1-DE02-40A7-834B-71645169C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051" y="1223579"/>
            <a:ext cx="7657712" cy="44108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84BFDE-C9E1-4748-A4D4-B2B08A163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99"/>
          <a:stretch/>
        </p:blipFill>
        <p:spPr>
          <a:xfrm>
            <a:off x="844194" y="249600"/>
            <a:ext cx="2273688" cy="30811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804A7D3-DCCB-460A-89A9-D8E7FD6DC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0"/>
          <a:stretch/>
        </p:blipFill>
        <p:spPr>
          <a:xfrm>
            <a:off x="714491" y="3330781"/>
            <a:ext cx="2683626" cy="342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73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5A04F-1844-4495-91EF-EBA8EA61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39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MECHANISMS OF LEARNING AND MEMORY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2599DB-1321-4E47-9426-C637A0933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0"/>
          <a:stretch/>
        </p:blipFill>
        <p:spPr>
          <a:xfrm>
            <a:off x="6355670" y="2158627"/>
            <a:ext cx="5454503" cy="275898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082DC9-306F-484B-9F54-84CFABAA2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50" y="1258079"/>
            <a:ext cx="9669659" cy="900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…</a:t>
            </a:r>
            <a:r>
              <a:rPr lang="cs-CZ" sz="1600" dirty="0" err="1"/>
              <a:t>repeating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a stimulus </a:t>
            </a:r>
            <a:r>
              <a:rPr lang="cs-CZ" sz="1600" dirty="0" err="1"/>
              <a:t>causes</a:t>
            </a:r>
            <a:r>
              <a:rPr lang="cs-CZ" sz="1600" dirty="0"/>
              <a:t> a </a:t>
            </a:r>
            <a:r>
              <a:rPr lang="cs-CZ" sz="1600" dirty="0" err="1"/>
              <a:t>change</a:t>
            </a:r>
            <a:r>
              <a:rPr lang="cs-CZ" sz="1600" dirty="0"/>
              <a:t> in </a:t>
            </a:r>
            <a:r>
              <a:rPr lang="cs-CZ" sz="1600" dirty="0" err="1"/>
              <a:t>synaptic</a:t>
            </a:r>
            <a:r>
              <a:rPr lang="cs-CZ" sz="1600" dirty="0"/>
              <a:t> </a:t>
            </a:r>
            <a:r>
              <a:rPr lang="cs-CZ" sz="1600" dirty="0" err="1"/>
              <a:t>transmission</a:t>
            </a:r>
            <a:r>
              <a:rPr lang="cs-CZ" sz="1600" dirty="0"/>
              <a:t> </a:t>
            </a:r>
            <a:r>
              <a:rPr lang="cs-CZ" sz="1600" dirty="0" err="1"/>
              <a:t>between</a:t>
            </a:r>
            <a:r>
              <a:rPr lang="cs-CZ" sz="1600" dirty="0"/>
              <a:t> </a:t>
            </a:r>
            <a:r>
              <a:rPr lang="cs-CZ" sz="1600" dirty="0" err="1"/>
              <a:t>two</a:t>
            </a:r>
            <a:r>
              <a:rPr lang="cs-CZ" sz="1600" dirty="0"/>
              <a:t> (</a:t>
            </a:r>
            <a:r>
              <a:rPr lang="cs-CZ" sz="1600" dirty="0" err="1"/>
              <a:t>or</a:t>
            </a:r>
            <a:r>
              <a:rPr lang="cs-CZ" sz="1600" dirty="0"/>
              <a:t> more) </a:t>
            </a:r>
            <a:r>
              <a:rPr lang="cs-CZ" sz="1600" dirty="0" err="1"/>
              <a:t>neurons</a:t>
            </a:r>
            <a:endParaRPr lang="cs-CZ" sz="1600" dirty="0"/>
          </a:p>
          <a:p>
            <a:pPr marL="0" indent="0">
              <a:buNone/>
            </a:pPr>
            <a:r>
              <a:rPr lang="cs-CZ" sz="1600" dirty="0" err="1"/>
              <a:t>Engram</a:t>
            </a:r>
            <a:r>
              <a:rPr lang="cs-CZ" sz="1600" dirty="0"/>
              <a:t> =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memory</a:t>
            </a:r>
            <a:r>
              <a:rPr lang="cs-CZ" sz="1600" dirty="0"/>
              <a:t> </a:t>
            </a:r>
            <a:r>
              <a:rPr lang="cs-CZ" sz="1600" dirty="0" err="1"/>
              <a:t>trace</a:t>
            </a:r>
            <a:r>
              <a:rPr lang="cs-CZ" sz="1600" dirty="0"/>
              <a:t> per se – </a:t>
            </a:r>
            <a:r>
              <a:rPr lang="cs-CZ" sz="1600" dirty="0" err="1"/>
              <a:t>physical</a:t>
            </a:r>
            <a:r>
              <a:rPr lang="cs-CZ" sz="1600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newly</a:t>
            </a:r>
            <a:r>
              <a:rPr lang="cs-CZ" sz="1600" dirty="0"/>
              <a:t> </a:t>
            </a:r>
            <a:r>
              <a:rPr lang="cs-CZ" sz="1600" dirty="0" err="1"/>
              <a:t>acquired</a:t>
            </a:r>
            <a:r>
              <a:rPr lang="cs-CZ" sz="1600" dirty="0"/>
              <a:t> </a:t>
            </a:r>
            <a:r>
              <a:rPr lang="cs-CZ" sz="1600" dirty="0" err="1"/>
              <a:t>information</a:t>
            </a:r>
            <a:endParaRPr lang="cs-CZ" sz="16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FCFAF4-D6EA-4F3A-BEF0-6D0B9BDE4AE1}"/>
              </a:ext>
            </a:extLst>
          </p:cNvPr>
          <p:cNvSpPr txBox="1"/>
          <p:nvPr/>
        </p:nvSpPr>
        <p:spPr>
          <a:xfrm>
            <a:off x="261150" y="2131541"/>
            <a:ext cx="609452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/>
              <a:t>Marr</a:t>
            </a:r>
            <a:r>
              <a:rPr lang="en-GB" sz="1600" dirty="0"/>
              <a:t>’s</a:t>
            </a:r>
            <a:r>
              <a:rPr lang="cs-CZ" sz="1600" dirty="0"/>
              <a:t> model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forming</a:t>
            </a:r>
            <a:r>
              <a:rPr lang="cs-CZ" sz="1600" dirty="0"/>
              <a:t> </a:t>
            </a:r>
            <a:r>
              <a:rPr lang="cs-CZ" sz="1600" dirty="0" err="1"/>
              <a:t>new</a:t>
            </a:r>
            <a:r>
              <a:rPr lang="cs-CZ" sz="1600" dirty="0"/>
              <a:t> </a:t>
            </a:r>
            <a:r>
              <a:rPr lang="cs-CZ" sz="1600" dirty="0" err="1"/>
              <a:t>memory</a:t>
            </a:r>
            <a:r>
              <a:rPr lang="cs-CZ" sz="1600" dirty="0"/>
              <a:t> </a:t>
            </a:r>
            <a:r>
              <a:rPr lang="cs-CZ" sz="1600" dirty="0" err="1"/>
              <a:t>traces</a:t>
            </a:r>
            <a:r>
              <a:rPr lang="cs-CZ" sz="1600" dirty="0"/>
              <a:t> (1971) – „</a:t>
            </a:r>
            <a:r>
              <a:rPr lang="cs-CZ" sz="1600" dirty="0" err="1"/>
              <a:t>autoassociative</a:t>
            </a:r>
            <a:r>
              <a:rPr lang="cs-CZ" sz="1600" dirty="0"/>
              <a:t> model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memory</a:t>
            </a:r>
            <a:r>
              <a:rPr lang="cs-CZ" sz="1600" dirty="0"/>
              <a:t> </a:t>
            </a:r>
            <a:r>
              <a:rPr lang="cs-CZ" sz="1600" dirty="0" err="1"/>
              <a:t>representation</a:t>
            </a:r>
            <a:r>
              <a:rPr lang="cs-CZ" sz="1600" dirty="0"/>
              <a:t>“: </a:t>
            </a:r>
            <a:r>
              <a:rPr lang="cs-CZ" sz="1600" dirty="0" err="1"/>
              <a:t>activated</a:t>
            </a:r>
            <a:r>
              <a:rPr lang="cs-CZ" sz="1600" dirty="0"/>
              <a:t> </a:t>
            </a:r>
            <a:r>
              <a:rPr lang="cs-CZ" sz="1600" dirty="0" err="1"/>
              <a:t>neurons</a:t>
            </a:r>
            <a:r>
              <a:rPr lang="cs-CZ" sz="1600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dirty="0" err="1"/>
              <a:t>mutual</a:t>
            </a:r>
            <a:r>
              <a:rPr lang="cs-CZ" sz="1600" dirty="0"/>
              <a:t> </a:t>
            </a:r>
            <a:r>
              <a:rPr lang="cs-CZ" sz="1600" dirty="0" err="1"/>
              <a:t>connections</a:t>
            </a:r>
            <a:r>
              <a:rPr lang="cs-CZ" sz="1600" dirty="0"/>
              <a:t> </a:t>
            </a:r>
            <a:r>
              <a:rPr lang="cs-CZ" sz="1600" dirty="0" err="1"/>
              <a:t>based</a:t>
            </a:r>
            <a:r>
              <a:rPr lang="cs-CZ" sz="1600" dirty="0"/>
              <a:t> on </a:t>
            </a:r>
            <a:r>
              <a:rPr lang="cs-CZ" sz="1600" dirty="0" err="1"/>
              <a:t>increased</a:t>
            </a:r>
            <a:r>
              <a:rPr lang="cs-CZ" sz="1600" dirty="0"/>
              <a:t> </a:t>
            </a:r>
            <a:r>
              <a:rPr lang="cs-CZ" sz="1600" dirty="0" err="1"/>
              <a:t>synaptic</a:t>
            </a:r>
            <a:r>
              <a:rPr lang="cs-CZ" sz="1600" dirty="0"/>
              <a:t> </a:t>
            </a:r>
            <a:r>
              <a:rPr lang="cs-CZ" sz="1600" dirty="0" err="1"/>
              <a:t>activity</a:t>
            </a:r>
            <a:r>
              <a:rPr lang="cs-CZ" sz="1600" dirty="0"/>
              <a:t>, and </a:t>
            </a:r>
            <a:r>
              <a:rPr lang="cs-CZ" sz="1600" dirty="0" err="1"/>
              <a:t>after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memory</a:t>
            </a:r>
            <a:r>
              <a:rPr lang="cs-CZ" sz="1600" dirty="0"/>
              <a:t> </a:t>
            </a:r>
            <a:r>
              <a:rPr lang="cs-CZ" sz="1600" dirty="0" err="1"/>
              <a:t>trace</a:t>
            </a:r>
            <a:r>
              <a:rPr lang="cs-CZ" sz="1600" dirty="0"/>
              <a:t> network </a:t>
            </a:r>
            <a:r>
              <a:rPr lang="cs-CZ" sz="1600" dirty="0" err="1"/>
              <a:t>is</a:t>
            </a:r>
            <a:r>
              <a:rPr lang="cs-CZ" sz="1600" dirty="0"/>
              <a:t> made, </a:t>
            </a:r>
            <a:r>
              <a:rPr lang="cs-CZ" sz="1600" dirty="0" err="1"/>
              <a:t>activation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a </a:t>
            </a:r>
            <a:r>
              <a:rPr lang="cs-CZ" sz="1600" dirty="0" err="1"/>
              <a:t>fraction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sufficient</a:t>
            </a:r>
            <a:r>
              <a:rPr lang="cs-CZ" sz="1600" dirty="0"/>
              <a:t> to </a:t>
            </a:r>
            <a:r>
              <a:rPr lang="cs-CZ" sz="1600" dirty="0" err="1"/>
              <a:t>activate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whole</a:t>
            </a:r>
            <a:r>
              <a:rPr lang="cs-CZ" sz="1600" dirty="0"/>
              <a:t> network“ 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Change of function on synapses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Structural changes on synaptic level</a:t>
            </a:r>
            <a:endParaRPr lang="cs-CZ" sz="1600" dirty="0"/>
          </a:p>
          <a:p>
            <a:r>
              <a:rPr lang="cs-CZ" sz="1600" dirty="0"/>
              <a:t>…synaptic</a:t>
            </a:r>
            <a:r>
              <a:rPr lang="en-GB" sz="1600" dirty="0"/>
              <a:t> plasticity</a:t>
            </a:r>
            <a:endParaRPr lang="cs-CZ" sz="1600" dirty="0"/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Santiago Ramón y Cajal (1852‐1934) </a:t>
            </a:r>
            <a:r>
              <a:rPr lang="en-GB" sz="1600" dirty="0"/>
              <a:t>was first to suggest that memory is not caused by increasing the amount of neurons, but rather by altering the strength of neural connections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endParaRPr lang="cs-CZ" sz="1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A0E56E6-F730-40B9-A812-B3CEFE66A0A2}"/>
              </a:ext>
            </a:extLst>
          </p:cNvPr>
          <p:cNvSpPr txBox="1"/>
          <p:nvPr/>
        </p:nvSpPr>
        <p:spPr>
          <a:xfrm>
            <a:off x="261150" y="5216654"/>
            <a:ext cx="109868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Donald Hebb -  </a:t>
            </a:r>
            <a:r>
              <a:rPr lang="en-US" sz="1600" dirty="0"/>
              <a:t>1949</a:t>
            </a:r>
            <a:r>
              <a:rPr lang="cs-CZ" sz="1600" dirty="0"/>
              <a:t>:</a:t>
            </a:r>
            <a:r>
              <a:rPr lang="en-US" sz="1600" dirty="0"/>
              <a:t> The Organization of Behavior</a:t>
            </a:r>
            <a:r>
              <a:rPr lang="cs-CZ" sz="1600" dirty="0"/>
              <a:t> – Hebb</a:t>
            </a:r>
            <a:r>
              <a:rPr lang="en-GB" sz="1600" dirty="0"/>
              <a:t> teachings </a:t>
            </a:r>
            <a:r>
              <a:rPr lang="cs-CZ" sz="1600" dirty="0"/>
              <a:t>– „Cells that fire together, wire together“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Eric Kandel – </a:t>
            </a:r>
            <a:r>
              <a:rPr lang="en-GB" sz="1600" dirty="0"/>
              <a:t>studies on </a:t>
            </a:r>
            <a:r>
              <a:rPr lang="cs-CZ" sz="1600" i="1" dirty="0"/>
              <a:t>Aplysia californica </a:t>
            </a:r>
            <a:r>
              <a:rPr lang="cs-CZ" sz="1600" dirty="0"/>
              <a:t>– </a:t>
            </a:r>
            <a:r>
              <a:rPr lang="en-GB" sz="1600" dirty="0"/>
              <a:t>few but large neurons</a:t>
            </a:r>
            <a:r>
              <a:rPr lang="cs-CZ" sz="1600" dirty="0"/>
              <a:t>, </a:t>
            </a:r>
            <a:r>
              <a:rPr lang="en-GB" sz="1600" dirty="0"/>
              <a:t>well defined connections </a:t>
            </a:r>
            <a:r>
              <a:rPr lang="cs-CZ" sz="1600" dirty="0"/>
              <a:t>– </a:t>
            </a:r>
            <a:r>
              <a:rPr lang="en-GB" sz="1600" dirty="0"/>
              <a:t>habituation and sensitization on a molecular level</a:t>
            </a:r>
            <a:r>
              <a:rPr lang="cs-CZ" sz="1600" dirty="0"/>
              <a:t>… </a:t>
            </a:r>
            <a:r>
              <a:rPr lang="en-GB" sz="1600" dirty="0"/>
              <a:t>however, it is much more difficult in higher organisms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924466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14026897-3C09-4526-9248-2732EC14A08E}"/>
              </a:ext>
            </a:extLst>
          </p:cNvPr>
          <p:cNvSpPr txBox="1">
            <a:spLocks/>
          </p:cNvSpPr>
          <p:nvPr/>
        </p:nvSpPr>
        <p:spPr>
          <a:xfrm>
            <a:off x="142438" y="6568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Long-term potentiation/depression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4F512325-8764-4689-AD4D-0D62DDFED43F}"/>
              </a:ext>
            </a:extLst>
          </p:cNvPr>
          <p:cNvSpPr txBox="1">
            <a:spLocks/>
          </p:cNvSpPr>
          <p:nvPr/>
        </p:nvSpPr>
        <p:spPr>
          <a:xfrm>
            <a:off x="270029" y="1213225"/>
            <a:ext cx="7258237" cy="4362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dirty="0"/>
              <a:t>= </a:t>
            </a:r>
            <a:r>
              <a:rPr lang="en-GB" sz="1800" dirty="0"/>
              <a:t>change in the effectivity of a synapse</a:t>
            </a:r>
            <a:endParaRPr lang="cs-CZ" sz="1800" dirty="0"/>
          </a:p>
          <a:p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3E3F4E-C3F6-4BDD-A61F-444AC2C87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r="50461" b="11600"/>
          <a:stretch/>
        </p:blipFill>
        <p:spPr>
          <a:xfrm>
            <a:off x="270029" y="2538788"/>
            <a:ext cx="2101860" cy="347924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21DB49A3-DFE7-49F5-946D-1A83780E7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1"/>
          <a:stretch/>
        </p:blipFill>
        <p:spPr>
          <a:xfrm>
            <a:off x="8057657" y="4206104"/>
            <a:ext cx="3542496" cy="2221663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F085A298-4106-41A8-A330-B322FAC8B0B2}"/>
              </a:ext>
            </a:extLst>
          </p:cNvPr>
          <p:cNvSpPr txBox="1"/>
          <p:nvPr/>
        </p:nvSpPr>
        <p:spPr>
          <a:xfrm>
            <a:off x="270029" y="1633176"/>
            <a:ext cx="83955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Long term increase or decrease (above/below resting values) of the synaptic response of post-synaptic neuron (=EPSP amplitudes) after the stimulation of pre-synaptic terminal</a:t>
            </a:r>
            <a:endParaRPr lang="cs-CZ" dirty="0"/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7FFB125A-245C-4B07-9B1C-4F70353FE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r="17127" b="12623"/>
          <a:stretch/>
        </p:blipFill>
        <p:spPr>
          <a:xfrm>
            <a:off x="3092020" y="2505792"/>
            <a:ext cx="2261185" cy="3512236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C54BF000-FB63-427A-A451-74874C8AFE17}"/>
              </a:ext>
            </a:extLst>
          </p:cNvPr>
          <p:cNvSpPr txBox="1"/>
          <p:nvPr/>
        </p:nvSpPr>
        <p:spPr>
          <a:xfrm>
            <a:off x="270029" y="6139846"/>
            <a:ext cx="24306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LTP: </a:t>
            </a:r>
            <a:r>
              <a:rPr lang="en-GB" dirty="0"/>
              <a:t>Tetanic stimulus</a:t>
            </a:r>
            <a:endParaRPr lang="cs-CZ" dirty="0"/>
          </a:p>
          <a:p>
            <a:r>
              <a:rPr lang="cs-CZ" dirty="0"/>
              <a:t>100Hz, 1s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B513E3FC-CD6D-4821-B6B3-C393ABF9603D}"/>
              </a:ext>
            </a:extLst>
          </p:cNvPr>
          <p:cNvSpPr txBox="1"/>
          <p:nvPr/>
        </p:nvSpPr>
        <p:spPr>
          <a:xfrm>
            <a:off x="3102774" y="6139845"/>
            <a:ext cx="3341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LTD: </a:t>
            </a:r>
            <a:r>
              <a:rPr lang="en-GB" dirty="0"/>
              <a:t>Weak long-term stimulus</a:t>
            </a:r>
            <a:endParaRPr lang="cs-CZ" dirty="0"/>
          </a:p>
          <a:p>
            <a:r>
              <a:rPr lang="cs-CZ" dirty="0"/>
              <a:t>1-10 Hz</a:t>
            </a:r>
          </a:p>
        </p:txBody>
      </p:sp>
      <p:pic>
        <p:nvPicPr>
          <p:cNvPr id="38" name="Obrázek 37">
            <a:extLst>
              <a:ext uri="{FF2B5EF4-FFF2-40B4-BE49-F238E27FC236}">
                <a16:creationId xmlns:a16="http://schemas.microsoft.com/office/drawing/2014/main" id="{34C6FAAE-DB0A-4E91-82A9-661C4A64D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1" y="1087610"/>
            <a:ext cx="2092399" cy="283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02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6F7222EB-E991-4A69-B8EA-7F7E4C5666EC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Long-term potentiation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14D7D8DE-C5A0-4899-95C9-EDF0828DF1DB}"/>
              </a:ext>
            </a:extLst>
          </p:cNvPr>
          <p:cNvSpPr txBox="1">
            <a:spLocks/>
          </p:cNvSpPr>
          <p:nvPr/>
        </p:nvSpPr>
        <p:spPr>
          <a:xfrm>
            <a:off x="270029" y="812141"/>
            <a:ext cx="11519517" cy="10738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Early LTP phase</a:t>
            </a:r>
            <a:r>
              <a:rPr lang="cs-CZ" sz="1800" b="1" dirty="0"/>
              <a:t> </a:t>
            </a:r>
            <a:r>
              <a:rPr lang="cs-CZ" sz="1800" dirty="0"/>
              <a:t>– </a:t>
            </a:r>
            <a:r>
              <a:rPr lang="en-GB" sz="1800" dirty="0" err="1"/>
              <a:t>proteosynthesis</a:t>
            </a:r>
            <a:r>
              <a:rPr lang="en-GB" sz="1800" dirty="0"/>
              <a:t>-independent</a:t>
            </a:r>
            <a:r>
              <a:rPr lang="cs-CZ" sz="1800" dirty="0"/>
              <a:t>, </a:t>
            </a:r>
            <a:r>
              <a:rPr lang="en-GB" sz="1800" dirty="0"/>
              <a:t>phase of induction and maintenance</a:t>
            </a:r>
            <a:endParaRPr lang="cs-CZ" sz="1800" dirty="0"/>
          </a:p>
          <a:p>
            <a:r>
              <a:rPr lang="en-GB" sz="1800" dirty="0"/>
              <a:t>Resting state</a:t>
            </a:r>
            <a:r>
              <a:rPr lang="cs-CZ" sz="1800" dirty="0"/>
              <a:t>: </a:t>
            </a:r>
            <a:r>
              <a:rPr lang="en-GB" sz="1800" dirty="0"/>
              <a:t>low </a:t>
            </a:r>
            <a:r>
              <a:rPr lang="cs-CZ" sz="1800" dirty="0" err="1"/>
              <a:t>release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en-GB" sz="1800" dirty="0"/>
              <a:t>glutamate </a:t>
            </a:r>
            <a:r>
              <a:rPr lang="cs-CZ" sz="1800" dirty="0" err="1"/>
              <a:t>which</a:t>
            </a:r>
            <a:r>
              <a:rPr lang="cs-CZ" sz="1800" dirty="0"/>
              <a:t> </a:t>
            </a:r>
            <a:r>
              <a:rPr lang="cs-CZ" sz="1800" dirty="0" err="1"/>
              <a:t>binds</a:t>
            </a:r>
            <a:r>
              <a:rPr lang="cs-CZ" sz="1800" dirty="0"/>
              <a:t> to </a:t>
            </a:r>
            <a:r>
              <a:rPr lang="en-GB" sz="1800" dirty="0"/>
              <a:t>AMPA receptors</a:t>
            </a:r>
            <a:endParaRPr lang="cs-CZ" sz="1800" dirty="0"/>
          </a:p>
          <a:p>
            <a:r>
              <a:rPr lang="en-GB" sz="1800" dirty="0"/>
              <a:t>NMDA receptors are blocked by Mg2+</a:t>
            </a:r>
            <a:endParaRPr lang="cs-CZ" sz="1800" dirty="0"/>
          </a:p>
          <a:p>
            <a:endParaRPr lang="cs-CZ" sz="1800" dirty="0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24C3F0D4-4E6D-449B-934A-E4E116E28880}"/>
              </a:ext>
            </a:extLst>
          </p:cNvPr>
          <p:cNvGrpSpPr/>
          <p:nvPr/>
        </p:nvGrpSpPr>
        <p:grpSpPr>
          <a:xfrm>
            <a:off x="520995" y="2447951"/>
            <a:ext cx="8222041" cy="3950850"/>
            <a:chOff x="345965" y="1861521"/>
            <a:chExt cx="8222041" cy="395085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9927DE8-9A80-4F30-93DE-52D367A1F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65" y="1861521"/>
              <a:ext cx="8222041" cy="3950850"/>
            </a:xfrm>
            <a:prstGeom prst="rect">
              <a:avLst/>
            </a:prstGeom>
          </p:spPr>
        </p:pic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2E14BD05-470C-482E-855F-456E86F5B622}"/>
                </a:ext>
              </a:extLst>
            </p:cNvPr>
            <p:cNvSpPr/>
            <p:nvPr/>
          </p:nvSpPr>
          <p:spPr>
            <a:xfrm>
              <a:off x="3306725" y="3583172"/>
              <a:ext cx="2126512" cy="107388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04311C86-05D3-45D1-B8D3-AF4CB2981700}"/>
                </a:ext>
              </a:extLst>
            </p:cNvPr>
            <p:cNvSpPr/>
            <p:nvPr/>
          </p:nvSpPr>
          <p:spPr>
            <a:xfrm>
              <a:off x="3306725" y="2509283"/>
              <a:ext cx="2126512" cy="10738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133326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6730401-AB08-4101-BA93-FF5BC031EE75}"/>
              </a:ext>
            </a:extLst>
          </p:cNvPr>
          <p:cNvSpPr txBox="1">
            <a:spLocks/>
          </p:cNvSpPr>
          <p:nvPr/>
        </p:nvSpPr>
        <p:spPr>
          <a:xfrm>
            <a:off x="270029" y="934797"/>
            <a:ext cx="11319459" cy="18451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Early LTP phase</a:t>
            </a:r>
            <a:r>
              <a:rPr lang="cs-CZ" sz="1600" b="1" dirty="0"/>
              <a:t> </a:t>
            </a:r>
            <a:r>
              <a:rPr lang="cs-CZ" sz="1600" dirty="0"/>
              <a:t>– </a:t>
            </a:r>
            <a:r>
              <a:rPr lang="en-GB" sz="1600" dirty="0" err="1"/>
              <a:t>proteosynthesis</a:t>
            </a:r>
            <a:r>
              <a:rPr lang="en-GB" sz="1600" dirty="0"/>
              <a:t>-independent</a:t>
            </a:r>
            <a:r>
              <a:rPr lang="cs-CZ" sz="1600" dirty="0"/>
              <a:t>, </a:t>
            </a:r>
            <a:r>
              <a:rPr lang="en-GB" sz="1600" dirty="0"/>
              <a:t>lasts for hours</a:t>
            </a:r>
            <a:endParaRPr lang="cs-CZ" sz="1600" dirty="0"/>
          </a:p>
          <a:p>
            <a:r>
              <a:rPr lang="en-GB" sz="1600" dirty="0"/>
              <a:t>Tetanic stimulus of postsynaptic neuron</a:t>
            </a:r>
            <a:r>
              <a:rPr lang="cs-CZ" sz="1600" dirty="0"/>
              <a:t>: </a:t>
            </a:r>
            <a:r>
              <a:rPr lang="en-GB" sz="1600" dirty="0"/>
              <a:t>high </a:t>
            </a:r>
            <a:r>
              <a:rPr lang="cs-CZ" sz="1600" dirty="0" err="1"/>
              <a:t>release</a:t>
            </a:r>
            <a:r>
              <a:rPr lang="en-GB" sz="1600" dirty="0"/>
              <a:t> of glutamate</a:t>
            </a:r>
            <a:endParaRPr lang="cs-CZ" sz="1600" dirty="0"/>
          </a:p>
          <a:p>
            <a:r>
              <a:rPr lang="cs-CZ" sz="1600" dirty="0"/>
              <a:t>1. </a:t>
            </a:r>
            <a:r>
              <a:rPr lang="en-GB" sz="1600" dirty="0"/>
              <a:t>Glutamate binds AMPA receptors and promotes membrane depolarisation</a:t>
            </a:r>
            <a:endParaRPr lang="cs-CZ" sz="1600" dirty="0"/>
          </a:p>
          <a:p>
            <a:r>
              <a:rPr lang="cs-CZ" sz="1600" dirty="0"/>
              <a:t>2. </a:t>
            </a:r>
            <a:r>
              <a:rPr lang="en-GB" sz="1600" dirty="0"/>
              <a:t>Voltage change releases Mg2+ from NMDA receptors allowing the binding of glutamate, triggering the opening of NMDA</a:t>
            </a:r>
            <a:endParaRPr lang="cs-CZ" sz="1600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CF667B2D-0540-4001-910A-1072C2F8583C}"/>
              </a:ext>
            </a:extLst>
          </p:cNvPr>
          <p:cNvGrpSpPr/>
          <p:nvPr/>
        </p:nvGrpSpPr>
        <p:grpSpPr>
          <a:xfrm>
            <a:off x="270029" y="2693605"/>
            <a:ext cx="8044631" cy="4164395"/>
            <a:chOff x="270029" y="2456121"/>
            <a:chExt cx="8395507" cy="434603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96B0B604-D348-44EE-80A9-67845B204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29" y="2456121"/>
              <a:ext cx="8395507" cy="4346030"/>
            </a:xfrm>
            <a:prstGeom prst="rect">
              <a:avLst/>
            </a:prstGeom>
          </p:spPr>
        </p:pic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F522EFC7-FCA5-499B-98DF-A0C099DC009B}"/>
                </a:ext>
              </a:extLst>
            </p:cNvPr>
            <p:cNvSpPr/>
            <p:nvPr/>
          </p:nvSpPr>
          <p:spPr>
            <a:xfrm>
              <a:off x="3247838" y="4192790"/>
              <a:ext cx="2126512" cy="107388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0F435138-2D9B-467B-9602-F120B7A2FA76}"/>
                </a:ext>
              </a:extLst>
            </p:cNvPr>
            <p:cNvSpPr/>
            <p:nvPr/>
          </p:nvSpPr>
          <p:spPr>
            <a:xfrm>
              <a:off x="3247838" y="3118901"/>
              <a:ext cx="2126512" cy="10738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36D3EFC-16DB-4273-8013-BF17141FD9C7}"/>
              </a:ext>
            </a:extLst>
          </p:cNvPr>
          <p:cNvSpPr txBox="1"/>
          <p:nvPr/>
        </p:nvSpPr>
        <p:spPr>
          <a:xfrm>
            <a:off x="8162191" y="2693605"/>
            <a:ext cx="3884807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3. </a:t>
            </a:r>
            <a:r>
              <a:rPr lang="en-GB" sz="1600" dirty="0"/>
              <a:t>Ca2+ enters the cell and activates signalling cascades </a:t>
            </a:r>
            <a:r>
              <a:rPr lang="cs-CZ" sz="1600" dirty="0"/>
              <a:t>– Ca2+/kalmodulin-</a:t>
            </a:r>
            <a:r>
              <a:rPr lang="en-GB" sz="1600" dirty="0"/>
              <a:t>dependent kinase II</a:t>
            </a:r>
            <a:r>
              <a:rPr lang="cs-CZ" sz="1600" dirty="0"/>
              <a:t> (CamKII), PKC, MAPK</a:t>
            </a:r>
          </a:p>
          <a:p>
            <a:endParaRPr lang="cs-CZ" sz="1600" dirty="0"/>
          </a:p>
          <a:p>
            <a:r>
              <a:rPr lang="cs-CZ" sz="1600" dirty="0"/>
              <a:t>4. </a:t>
            </a:r>
            <a:r>
              <a:rPr lang="en-GB" sz="1600" dirty="0"/>
              <a:t>Phosphorylation of receptors</a:t>
            </a:r>
            <a:r>
              <a:rPr lang="cs-CZ" sz="1600" dirty="0"/>
              <a:t> (</a:t>
            </a:r>
            <a:r>
              <a:rPr lang="en-GB" sz="1600" dirty="0"/>
              <a:t>increased activity</a:t>
            </a:r>
            <a:r>
              <a:rPr lang="cs-CZ" sz="1600" dirty="0"/>
              <a:t>), </a:t>
            </a:r>
            <a:r>
              <a:rPr lang="en-GB" sz="1600" dirty="0"/>
              <a:t>increased presentation of AMPA receptors on the membrane, release of retrograde messenger (nitric oxide, NO)</a:t>
            </a:r>
            <a:r>
              <a:rPr lang="cs-CZ" sz="1600" dirty="0"/>
              <a:t>,</a:t>
            </a:r>
            <a:r>
              <a:rPr lang="en-GB" sz="1600" dirty="0"/>
              <a:t> increased secretion of neurotransmitter on presynaptic neuron</a:t>
            </a:r>
            <a:r>
              <a:rPr lang="cs-CZ" sz="1600" dirty="0"/>
              <a:t> </a:t>
            </a:r>
          </a:p>
          <a:p>
            <a:endParaRPr lang="cs-CZ" sz="1600" dirty="0"/>
          </a:p>
          <a:p>
            <a:endParaRPr lang="cs-CZ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2E7A8B6B-7F32-4206-A586-9F005DA7CF68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Long-term potentiation</a:t>
            </a:r>
          </a:p>
        </p:txBody>
      </p:sp>
    </p:spTree>
    <p:extLst>
      <p:ext uri="{BB962C8B-B14F-4D97-AF65-F5344CB8AC3E}">
        <p14:creationId xmlns:p14="http://schemas.microsoft.com/office/powerpoint/2010/main" val="525354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635EC9EE-8E92-48F5-B926-C353BDA7A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84"/>
          <a:stretch/>
        </p:blipFill>
        <p:spPr>
          <a:xfrm>
            <a:off x="850957" y="3143759"/>
            <a:ext cx="4916939" cy="2812448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9E608625-8F29-47F8-9FD9-EF5D5574CB8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Long-term potentiation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FBA0583B-EC7E-47B0-886A-EA5CAE6F4151}"/>
              </a:ext>
            </a:extLst>
          </p:cNvPr>
          <p:cNvGrpSpPr/>
          <p:nvPr/>
        </p:nvGrpSpPr>
        <p:grpSpPr>
          <a:xfrm>
            <a:off x="6291006" y="812141"/>
            <a:ext cx="5900994" cy="6045859"/>
            <a:chOff x="6344094" y="812141"/>
            <a:chExt cx="5900994" cy="6045859"/>
          </a:xfrm>
        </p:grpSpPr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5D80A1C0-CFD0-4BC5-AED4-172114D1B028}"/>
                </a:ext>
              </a:extLst>
            </p:cNvPr>
            <p:cNvGrpSpPr/>
            <p:nvPr/>
          </p:nvGrpSpPr>
          <p:grpSpPr>
            <a:xfrm>
              <a:off x="6344094" y="818707"/>
              <a:ext cx="5900994" cy="6039293"/>
              <a:chOff x="2878752" y="152400"/>
              <a:chExt cx="6403133" cy="6553200"/>
            </a:xfrm>
          </p:grpSpPr>
          <p:pic>
            <p:nvPicPr>
              <p:cNvPr id="9" name="Obrázek 8">
                <a:extLst>
                  <a:ext uri="{FF2B5EF4-FFF2-40B4-BE49-F238E27FC236}">
                    <a16:creationId xmlns:a16="http://schemas.microsoft.com/office/drawing/2014/main" id="{2CFC4147-E159-4E9C-889B-97CB75481A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88" b="23384"/>
              <a:stretch/>
            </p:blipFill>
            <p:spPr>
              <a:xfrm>
                <a:off x="2878752" y="3492521"/>
                <a:ext cx="6403133" cy="3213079"/>
              </a:xfrm>
              <a:prstGeom prst="rect">
                <a:avLst/>
              </a:prstGeom>
            </p:spPr>
          </p:pic>
          <p:pic>
            <p:nvPicPr>
              <p:cNvPr id="10" name="Obrázek 9">
                <a:extLst>
                  <a:ext uri="{FF2B5EF4-FFF2-40B4-BE49-F238E27FC236}">
                    <a16:creationId xmlns:a16="http://schemas.microsoft.com/office/drawing/2014/main" id="{27A921B9-8CC3-4E4A-AE11-4123AC792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11"/>
              <a:stretch/>
            </p:blipFill>
            <p:spPr>
              <a:xfrm>
                <a:off x="2878752" y="152400"/>
                <a:ext cx="6403132" cy="4903504"/>
              </a:xfrm>
              <a:prstGeom prst="rect">
                <a:avLst/>
              </a:prstGeom>
            </p:spPr>
          </p:pic>
        </p:grp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7BD68EA3-0700-4AA9-8DFB-2A39695881BB}"/>
                </a:ext>
              </a:extLst>
            </p:cNvPr>
            <p:cNvSpPr/>
            <p:nvPr/>
          </p:nvSpPr>
          <p:spPr>
            <a:xfrm>
              <a:off x="7028121" y="812141"/>
              <a:ext cx="1839432" cy="1314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955D88C1-9E9E-464D-9F83-05A7B24967C5}"/>
              </a:ext>
            </a:extLst>
          </p:cNvPr>
          <p:cNvSpPr txBox="1">
            <a:spLocks/>
          </p:cNvSpPr>
          <p:nvPr/>
        </p:nvSpPr>
        <p:spPr>
          <a:xfrm>
            <a:off x="270029" y="812141"/>
            <a:ext cx="6853785" cy="2335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Late LTP phase</a:t>
            </a:r>
            <a:r>
              <a:rPr lang="cs-CZ" sz="1600" b="1" dirty="0"/>
              <a:t> </a:t>
            </a:r>
            <a:r>
              <a:rPr lang="cs-CZ" sz="1600" dirty="0"/>
              <a:t>– </a:t>
            </a:r>
            <a:r>
              <a:rPr lang="en-GB" sz="1600" dirty="0" err="1"/>
              <a:t>proteosynthesis</a:t>
            </a:r>
            <a:r>
              <a:rPr lang="en-GB" sz="1600" dirty="0"/>
              <a:t>-dependent</a:t>
            </a:r>
            <a:r>
              <a:rPr lang="cs-CZ" sz="1600" dirty="0"/>
              <a:t>, </a:t>
            </a:r>
            <a:r>
              <a:rPr lang="en-GB" sz="1600" dirty="0"/>
              <a:t>synapse remodelling, creation of new synapses, long-term memory</a:t>
            </a:r>
            <a:endParaRPr lang="cs-CZ" sz="1600" dirty="0"/>
          </a:p>
          <a:p>
            <a:pPr>
              <a:buAutoNum type="arabicParenR"/>
            </a:pPr>
            <a:r>
              <a:rPr lang="en-GB" sz="1600" dirty="0"/>
              <a:t>Persistent </a:t>
            </a:r>
            <a:r>
              <a:rPr lang="cs-CZ" sz="1600" dirty="0"/>
              <a:t>MAPK</a:t>
            </a:r>
            <a:r>
              <a:rPr lang="en-GB" sz="1600" dirty="0"/>
              <a:t> activity</a:t>
            </a:r>
            <a:r>
              <a:rPr lang="cs-CZ" sz="1600" dirty="0"/>
              <a:t> </a:t>
            </a:r>
          </a:p>
          <a:p>
            <a:pPr>
              <a:buAutoNum type="arabicParenR"/>
            </a:pPr>
            <a:r>
              <a:rPr lang="en-GB" sz="1600" dirty="0"/>
              <a:t>Translation of</a:t>
            </a:r>
            <a:r>
              <a:rPr lang="cs-CZ" sz="1600" dirty="0"/>
              <a:t> mRNA </a:t>
            </a:r>
            <a:r>
              <a:rPr lang="en-GB" sz="1600" dirty="0"/>
              <a:t>for</a:t>
            </a:r>
            <a:r>
              <a:rPr lang="cs-CZ" sz="1600" dirty="0"/>
              <a:t> </a:t>
            </a:r>
            <a:r>
              <a:rPr lang="cs-CZ" sz="1600" b="1" dirty="0"/>
              <a:t>PKM</a:t>
            </a:r>
            <a:r>
              <a:rPr lang="el-GR" sz="1600" b="1" dirty="0"/>
              <a:t>ζ </a:t>
            </a:r>
            <a:r>
              <a:rPr lang="en-GB" sz="1600" dirty="0"/>
              <a:t>in dendritic </a:t>
            </a:r>
            <a:r>
              <a:rPr lang="cs-CZ" sz="1600" dirty="0" err="1"/>
              <a:t>spines</a:t>
            </a:r>
            <a:r>
              <a:rPr lang="cs-CZ" sz="1600" dirty="0"/>
              <a:t> – </a:t>
            </a:r>
            <a:r>
              <a:rPr lang="en-GB" sz="1600" dirty="0"/>
              <a:t>constitutively active protein kinase, permanent presentation of new </a:t>
            </a:r>
            <a:r>
              <a:rPr lang="en-GB" sz="1600" dirty="0" err="1"/>
              <a:t>AMPAr</a:t>
            </a:r>
            <a:r>
              <a:rPr lang="en-GB" sz="1600" dirty="0"/>
              <a:t>, synapse remodelling</a:t>
            </a:r>
            <a:endParaRPr lang="cs-CZ" sz="1600" dirty="0"/>
          </a:p>
          <a:p>
            <a:pPr>
              <a:buAutoNum type="arabicParenR"/>
            </a:pPr>
            <a:r>
              <a:rPr lang="cs-CZ" sz="1600" dirty="0"/>
              <a:t>MAPK </a:t>
            </a:r>
            <a:r>
              <a:rPr lang="en-GB" sz="1600" dirty="0"/>
              <a:t>enters the nucleus and activates specific gene expression via CREB</a:t>
            </a:r>
            <a:r>
              <a:rPr lang="cs-CZ" sz="1600" dirty="0"/>
              <a:t> – </a:t>
            </a:r>
            <a:r>
              <a:rPr lang="en-GB" sz="1600" dirty="0"/>
              <a:t>maintaining late LTP, promotes the formation of new synapses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>
              <a:buAutoNum type="arabicParenR"/>
            </a:pPr>
            <a:endParaRPr lang="cs-CZ" sz="16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45066C8-4F3D-4737-AB25-947BA935BE26}"/>
              </a:ext>
            </a:extLst>
          </p:cNvPr>
          <p:cNvSpPr txBox="1"/>
          <p:nvPr/>
        </p:nvSpPr>
        <p:spPr>
          <a:xfrm>
            <a:off x="648035" y="6303343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dirty="0"/>
              <a:t>…</a:t>
            </a:r>
            <a:r>
              <a:rPr lang="en-GB" dirty="0"/>
              <a:t>inactive synapses weaken with time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207006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8F0618-12B4-4A58-8AB7-EDC1C04FF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1611630"/>
            <a:ext cx="10462260" cy="363474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2250DC16-7C59-4CD2-AE36-A8E2AE8ECCB2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LTP vs. LTD</a:t>
            </a:r>
          </a:p>
        </p:txBody>
      </p:sp>
    </p:spTree>
    <p:extLst>
      <p:ext uri="{BB962C8B-B14F-4D97-AF65-F5344CB8AC3E}">
        <p14:creationId xmlns:p14="http://schemas.microsoft.com/office/powerpoint/2010/main" val="145255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A26727-2737-4053-BED9-8DE17A5F8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390" y="1041854"/>
            <a:ext cx="11959609" cy="3376690"/>
          </a:xfrm>
        </p:spPr>
        <p:txBody>
          <a:bodyPr>
            <a:normAutofit/>
          </a:bodyPr>
          <a:lstStyle/>
          <a:p>
            <a:r>
              <a:rPr lang="cs-CZ" sz="1900" dirty="0" err="1"/>
              <a:t>Coding</a:t>
            </a:r>
            <a:r>
              <a:rPr lang="cs-CZ" sz="1900" dirty="0"/>
              <a:t>…  </a:t>
            </a:r>
            <a:r>
              <a:rPr lang="cs-CZ" sz="1900" dirty="0" err="1"/>
              <a:t>Processing</a:t>
            </a:r>
            <a:r>
              <a:rPr lang="cs-CZ" sz="1900" dirty="0"/>
              <a:t> </a:t>
            </a:r>
            <a:r>
              <a:rPr lang="cs-CZ" sz="1900" dirty="0" err="1"/>
              <a:t>new</a:t>
            </a:r>
            <a:r>
              <a:rPr lang="cs-CZ" sz="1900" dirty="0"/>
              <a:t> </a:t>
            </a:r>
            <a:r>
              <a:rPr lang="cs-CZ" sz="1900" dirty="0" err="1"/>
              <a:t>information</a:t>
            </a:r>
            <a:r>
              <a:rPr lang="cs-CZ" sz="1900" dirty="0"/>
              <a:t>, </a:t>
            </a:r>
            <a:r>
              <a:rPr lang="cs-CZ" sz="1900" dirty="0" err="1"/>
              <a:t>form</a:t>
            </a:r>
            <a:r>
              <a:rPr lang="cs-CZ" sz="1900" dirty="0"/>
              <a:t> and </a:t>
            </a:r>
            <a:r>
              <a:rPr lang="cs-CZ" sz="1900" dirty="0" err="1"/>
              <a:t>range</a:t>
            </a:r>
            <a:r>
              <a:rPr lang="cs-CZ" sz="1900" dirty="0"/>
              <a:t> are </a:t>
            </a:r>
            <a:r>
              <a:rPr lang="cs-CZ" sz="1900" dirty="0" err="1"/>
              <a:t>critical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remembering</a:t>
            </a:r>
            <a:r>
              <a:rPr lang="cs-CZ" sz="1900" dirty="0"/>
              <a:t> and </a:t>
            </a:r>
            <a:r>
              <a:rPr lang="cs-CZ" sz="1900" dirty="0" err="1"/>
              <a:t>recall</a:t>
            </a:r>
            <a:r>
              <a:rPr lang="cs-CZ" sz="1900" dirty="0"/>
              <a:t> – </a:t>
            </a:r>
            <a:r>
              <a:rPr lang="cs-CZ" sz="1900" dirty="0" err="1"/>
              <a:t>emphasis</a:t>
            </a:r>
            <a:r>
              <a:rPr lang="cs-CZ" sz="1900" dirty="0"/>
              <a:t> in </a:t>
            </a:r>
            <a:r>
              <a:rPr lang="cs-CZ" sz="1900" dirty="0" err="1"/>
              <a:t>motivation</a:t>
            </a:r>
            <a:r>
              <a:rPr lang="cs-CZ" sz="1900" dirty="0"/>
              <a:t>, </a:t>
            </a:r>
            <a:r>
              <a:rPr lang="cs-CZ" sz="1900" dirty="0" err="1"/>
              <a:t>attention</a:t>
            </a:r>
            <a:r>
              <a:rPr lang="cs-CZ" sz="1900" dirty="0"/>
              <a:t> and </a:t>
            </a:r>
            <a:r>
              <a:rPr lang="cs-CZ" sz="1900" dirty="0" err="1"/>
              <a:t>integration</a:t>
            </a:r>
            <a:r>
              <a:rPr lang="cs-CZ" sz="1900" dirty="0"/>
              <a:t> </a:t>
            </a:r>
            <a:r>
              <a:rPr lang="cs-CZ" sz="1900" dirty="0" err="1"/>
              <a:t>into</a:t>
            </a:r>
            <a:r>
              <a:rPr lang="cs-CZ" sz="1900" dirty="0"/>
              <a:t> </a:t>
            </a:r>
            <a:r>
              <a:rPr lang="cs-CZ" sz="1900" dirty="0" err="1"/>
              <a:t>context</a:t>
            </a:r>
            <a:r>
              <a:rPr lang="cs-CZ" sz="1900" dirty="0"/>
              <a:t> </a:t>
            </a:r>
          </a:p>
          <a:p>
            <a:r>
              <a:rPr lang="cs-CZ" sz="1900" dirty="0" err="1"/>
              <a:t>Consolidation</a:t>
            </a:r>
            <a:r>
              <a:rPr lang="cs-CZ" sz="1900" dirty="0"/>
              <a:t>… </a:t>
            </a:r>
            <a:r>
              <a:rPr lang="cs-CZ" sz="1900" dirty="0" err="1"/>
              <a:t>Transformation</a:t>
            </a:r>
            <a:r>
              <a:rPr lang="cs-CZ" sz="1900" dirty="0"/>
              <a:t> </a:t>
            </a:r>
            <a:r>
              <a:rPr lang="cs-CZ" sz="1900" dirty="0" err="1"/>
              <a:t>from</a:t>
            </a:r>
            <a:r>
              <a:rPr lang="cs-CZ" sz="1900" dirty="0"/>
              <a:t> </a:t>
            </a:r>
            <a:r>
              <a:rPr lang="cs-CZ" sz="1900" dirty="0" err="1"/>
              <a:t>unstable</a:t>
            </a:r>
            <a:r>
              <a:rPr lang="cs-CZ" sz="1900" dirty="0"/>
              <a:t> </a:t>
            </a:r>
            <a:r>
              <a:rPr lang="cs-CZ" sz="1900" dirty="0" err="1"/>
              <a:t>new</a:t>
            </a:r>
            <a:r>
              <a:rPr lang="cs-CZ" sz="1900" dirty="0"/>
              <a:t> </a:t>
            </a:r>
            <a:r>
              <a:rPr lang="cs-CZ" sz="1900" dirty="0" err="1"/>
              <a:t>information</a:t>
            </a:r>
            <a:r>
              <a:rPr lang="cs-CZ" sz="1900" dirty="0"/>
              <a:t> </a:t>
            </a:r>
            <a:r>
              <a:rPr lang="cs-CZ" sz="1900" dirty="0" err="1"/>
              <a:t>into</a:t>
            </a:r>
            <a:r>
              <a:rPr lang="cs-CZ" sz="1900" dirty="0"/>
              <a:t> more </a:t>
            </a:r>
            <a:r>
              <a:rPr lang="cs-CZ" sz="1900" dirty="0" err="1"/>
              <a:t>lasting</a:t>
            </a:r>
            <a:r>
              <a:rPr lang="cs-CZ" sz="1900" dirty="0"/>
              <a:t> </a:t>
            </a:r>
            <a:r>
              <a:rPr lang="cs-CZ" sz="1900" dirty="0" err="1"/>
              <a:t>form</a:t>
            </a:r>
            <a:endParaRPr lang="cs-CZ" sz="1900" dirty="0"/>
          </a:p>
          <a:p>
            <a:r>
              <a:rPr lang="cs-CZ" sz="1900" dirty="0" err="1"/>
              <a:t>Saving</a:t>
            </a:r>
            <a:r>
              <a:rPr lang="cs-CZ" sz="1900" dirty="0"/>
              <a:t>… </a:t>
            </a:r>
            <a:r>
              <a:rPr lang="cs-CZ" sz="1900" dirty="0" err="1"/>
              <a:t>Mechanisms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permanent </a:t>
            </a:r>
            <a:r>
              <a:rPr lang="cs-CZ" sz="1900" dirty="0" err="1"/>
              <a:t>changes</a:t>
            </a:r>
            <a:r>
              <a:rPr lang="cs-CZ" sz="1900" dirty="0"/>
              <a:t> in </a:t>
            </a:r>
            <a:r>
              <a:rPr lang="cs-CZ" sz="1900" dirty="0" err="1"/>
              <a:t>relevant</a:t>
            </a:r>
            <a:r>
              <a:rPr lang="cs-CZ" sz="1900" dirty="0"/>
              <a:t> </a:t>
            </a:r>
            <a:r>
              <a:rPr lang="cs-CZ" sz="1900" dirty="0" err="1"/>
              <a:t>anatomical</a:t>
            </a:r>
            <a:r>
              <a:rPr lang="cs-CZ" sz="1900" dirty="0"/>
              <a:t> </a:t>
            </a:r>
            <a:r>
              <a:rPr lang="cs-CZ" sz="1900" dirty="0" err="1"/>
              <a:t>structures</a:t>
            </a:r>
            <a:endParaRPr lang="cs-CZ" sz="1900" dirty="0"/>
          </a:p>
          <a:p>
            <a:r>
              <a:rPr lang="cs-CZ" sz="1900" dirty="0" err="1"/>
              <a:t>Recall</a:t>
            </a:r>
            <a:r>
              <a:rPr lang="cs-CZ" sz="1900" dirty="0"/>
              <a:t>…  </a:t>
            </a:r>
            <a:r>
              <a:rPr lang="cs-CZ" sz="1900" dirty="0" err="1"/>
              <a:t>Reviving</a:t>
            </a:r>
            <a:r>
              <a:rPr lang="cs-CZ" sz="1900" dirty="0"/>
              <a:t> and </a:t>
            </a:r>
            <a:r>
              <a:rPr lang="cs-CZ" sz="1900" dirty="0" err="1"/>
              <a:t>using</a:t>
            </a:r>
            <a:r>
              <a:rPr lang="cs-CZ" sz="1900" dirty="0"/>
              <a:t> </a:t>
            </a:r>
            <a:r>
              <a:rPr lang="cs-CZ" sz="1900" dirty="0" err="1"/>
              <a:t>the</a:t>
            </a:r>
            <a:r>
              <a:rPr lang="cs-CZ" sz="1900" dirty="0"/>
              <a:t> </a:t>
            </a:r>
            <a:r>
              <a:rPr lang="cs-CZ" sz="1900" dirty="0" err="1"/>
              <a:t>saved</a:t>
            </a:r>
            <a:r>
              <a:rPr lang="cs-CZ" sz="1900" dirty="0"/>
              <a:t> </a:t>
            </a:r>
            <a:r>
              <a:rPr lang="cs-CZ" sz="1900" dirty="0" err="1"/>
              <a:t>information</a:t>
            </a:r>
            <a:r>
              <a:rPr lang="cs-CZ" sz="1900" dirty="0"/>
              <a:t>, </a:t>
            </a:r>
            <a:r>
              <a:rPr lang="cs-CZ" sz="1900" dirty="0" err="1"/>
              <a:t>which</a:t>
            </a:r>
            <a:r>
              <a:rPr lang="cs-CZ" sz="1900" dirty="0"/>
              <a:t> </a:t>
            </a:r>
            <a:r>
              <a:rPr lang="cs-CZ" sz="1900" dirty="0" err="1"/>
              <a:t>is</a:t>
            </a:r>
            <a:r>
              <a:rPr lang="cs-CZ" sz="1900" dirty="0"/>
              <a:t> most </a:t>
            </a:r>
            <a:r>
              <a:rPr lang="cs-CZ" sz="1900" dirty="0" err="1"/>
              <a:t>effective</a:t>
            </a:r>
            <a:r>
              <a:rPr lang="cs-CZ" sz="1900" dirty="0"/>
              <a:t> </a:t>
            </a:r>
            <a:r>
              <a:rPr lang="cs-CZ" sz="1900" dirty="0" err="1"/>
              <a:t>if</a:t>
            </a:r>
            <a:r>
              <a:rPr lang="cs-CZ" sz="1900" dirty="0"/>
              <a:t> done in </a:t>
            </a:r>
            <a:r>
              <a:rPr lang="cs-CZ" sz="1900" dirty="0" err="1"/>
              <a:t>the</a:t>
            </a:r>
            <a:r>
              <a:rPr lang="cs-CZ" sz="1900" dirty="0"/>
              <a:t> </a:t>
            </a:r>
            <a:r>
              <a:rPr lang="cs-CZ" sz="1900" dirty="0" err="1"/>
              <a:t>same</a:t>
            </a:r>
            <a:r>
              <a:rPr lang="cs-CZ" sz="1900" dirty="0"/>
              <a:t> </a:t>
            </a:r>
            <a:r>
              <a:rPr lang="cs-CZ" sz="1900" dirty="0" err="1"/>
              <a:t>context</a:t>
            </a:r>
            <a:r>
              <a:rPr lang="cs-CZ" sz="1900" dirty="0"/>
              <a:t> as </a:t>
            </a:r>
            <a:r>
              <a:rPr lang="cs-CZ" sz="1900" dirty="0" err="1"/>
              <a:t>acquiring</a:t>
            </a:r>
            <a:r>
              <a:rPr lang="cs-CZ" sz="1900" dirty="0"/>
              <a:t>  </a:t>
            </a:r>
            <a:r>
              <a:rPr lang="cs-CZ" sz="1900" dirty="0" err="1"/>
              <a:t>the</a:t>
            </a:r>
            <a:r>
              <a:rPr lang="cs-CZ" sz="1900" dirty="0"/>
              <a:t> </a:t>
            </a:r>
            <a:r>
              <a:rPr lang="cs-CZ" sz="1900" dirty="0" err="1"/>
              <a:t>information</a:t>
            </a:r>
            <a:endParaRPr lang="cs-CZ" sz="1900" dirty="0"/>
          </a:p>
          <a:p>
            <a:endParaRPr lang="cs-CZ" sz="1900" dirty="0"/>
          </a:p>
          <a:p>
            <a:r>
              <a:rPr lang="cs-CZ" sz="1900" dirty="0" err="1"/>
              <a:t>Forgetting</a:t>
            </a:r>
            <a:endParaRPr lang="cs-CZ" sz="1900" dirty="0"/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E1A7893-D5D9-45F0-8498-5AA4F1445486}"/>
              </a:ext>
            </a:extLst>
          </p:cNvPr>
          <p:cNvSpPr txBox="1">
            <a:spLocks/>
          </p:cNvSpPr>
          <p:nvPr/>
        </p:nvSpPr>
        <p:spPr>
          <a:xfrm>
            <a:off x="232391" y="5133701"/>
            <a:ext cx="3112363" cy="1626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err="1"/>
              <a:t>Short</a:t>
            </a:r>
            <a:r>
              <a:rPr lang="cs-CZ" sz="1800" dirty="0"/>
              <a:t>-term</a:t>
            </a:r>
          </a:p>
          <a:p>
            <a:r>
              <a:rPr lang="cs-CZ" sz="1800" dirty="0" err="1"/>
              <a:t>Middle</a:t>
            </a:r>
            <a:r>
              <a:rPr lang="cs-CZ" sz="1800" dirty="0"/>
              <a:t> - term</a:t>
            </a:r>
          </a:p>
          <a:p>
            <a:r>
              <a:rPr lang="cs-CZ" sz="1800" dirty="0"/>
              <a:t>Long-term</a:t>
            </a:r>
          </a:p>
          <a:p>
            <a:endParaRPr lang="cs-CZ" sz="1800" dirty="0"/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3CD8BA5-3D3D-4AB0-94B2-E005F9F6E0E1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MEMORY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  <p:pic>
        <p:nvPicPr>
          <p:cNvPr id="8" name="Obrázek 7" descr="Obsah obrázku muž, fotka, stojící, místnost&#10;&#10;Popis byl vytvořen automaticky">
            <a:extLst>
              <a:ext uri="{FF2B5EF4-FFF2-40B4-BE49-F238E27FC236}">
                <a16:creationId xmlns:a16="http://schemas.microsoft.com/office/drawing/2014/main" id="{58FE073A-19A4-4AFB-A965-72EF5E18A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66" y="2966471"/>
            <a:ext cx="4179142" cy="36193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FD89F49-9ABD-4BDA-956C-DF1A25546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9" y="3717721"/>
            <a:ext cx="2538004" cy="24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99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244E91-AF0D-4313-9D8D-F4EE5C704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91" y="2299835"/>
            <a:ext cx="9637617" cy="3026633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F61F53D-5A4A-469D-A4CB-A4DF71658B3C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Synaptic plasticity</a:t>
            </a:r>
            <a:r>
              <a:rPr lang="cs-CZ" sz="4000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706BDA-7DCC-40C3-9C7B-41F024578A42}"/>
              </a:ext>
            </a:extLst>
          </p:cNvPr>
          <p:cNvSpPr txBox="1"/>
          <p:nvPr/>
        </p:nvSpPr>
        <p:spPr>
          <a:xfrm>
            <a:off x="270029" y="828593"/>
            <a:ext cx="11553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Morphological changes of synapses based on (the lack of) stimulation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4366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0EC254-45F2-41D9-B7AE-98E10976A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38" y="720178"/>
            <a:ext cx="8040733" cy="59884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BCD559-CE11-4BD3-9D7F-B29D0699B38E}"/>
              </a:ext>
            </a:extLst>
          </p:cNvPr>
          <p:cNvSpPr txBox="1"/>
          <p:nvPr/>
        </p:nvSpPr>
        <p:spPr>
          <a:xfrm>
            <a:off x="316775" y="1363282"/>
            <a:ext cx="335388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Hippocampal orientation in space </a:t>
            </a:r>
            <a:r>
              <a:rPr lang="cs-CZ" sz="1800" dirty="0"/>
              <a:t>– Morris</a:t>
            </a:r>
            <a:r>
              <a:rPr lang="en-GB" dirty="0"/>
              <a:t> water maze</a:t>
            </a:r>
            <a:endParaRPr lang="cs-CZ" sz="1800" dirty="0"/>
          </a:p>
          <a:p>
            <a:endParaRPr lang="cs-CZ" dirty="0"/>
          </a:p>
          <a:p>
            <a:r>
              <a:rPr lang="en-GB" sz="1800" dirty="0"/>
              <a:t>Mutants lacking NMDA expression on CA1 neurons are unable to learn new information in the maze</a:t>
            </a:r>
            <a:endParaRPr lang="cs-CZ" sz="1800" dirty="0"/>
          </a:p>
          <a:p>
            <a:endParaRPr lang="cs-CZ" dirty="0"/>
          </a:p>
          <a:p>
            <a:r>
              <a:rPr lang="en-GB" dirty="0"/>
              <a:t>Pharmacologic</a:t>
            </a:r>
            <a:r>
              <a:rPr lang="cs-CZ" dirty="0"/>
              <a:t>al</a:t>
            </a:r>
            <a:r>
              <a:rPr lang="en-GB" dirty="0"/>
              <a:t> block of learning – infusion of TTX into hippocampus</a:t>
            </a:r>
            <a:endParaRPr lang="cs-CZ" sz="18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423E64D1-609E-474E-997C-86E8A256A681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PHYSIOLOGICAL LTP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113564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OPTOGENETIC ACTIVATION OF ENGRAM</a:t>
            </a:r>
            <a:endParaRPr lang="cs-CZ" sz="4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3AB3A70-52C2-4AEB-B218-B211CAEC7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46" y="1099794"/>
            <a:ext cx="7505700" cy="5067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995994-A16A-4717-AA88-C192E3F968D5}"/>
              </a:ext>
            </a:extLst>
          </p:cNvPr>
          <p:cNvSpPr/>
          <p:nvPr/>
        </p:nvSpPr>
        <p:spPr>
          <a:xfrm>
            <a:off x="2769833" y="985421"/>
            <a:ext cx="1438183" cy="58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5DA9E-5F2A-425B-935E-4D8968D86EF8}"/>
              </a:ext>
            </a:extLst>
          </p:cNvPr>
          <p:cNvSpPr txBox="1"/>
          <p:nvPr/>
        </p:nvSpPr>
        <p:spPr>
          <a:xfrm>
            <a:off x="2199442" y="1074533"/>
            <a:ext cx="257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Cyanobacterium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6884CB-9BD6-4C94-98F0-8DB11BCDE906}"/>
              </a:ext>
            </a:extLst>
          </p:cNvPr>
          <p:cNvSpPr/>
          <p:nvPr/>
        </p:nvSpPr>
        <p:spPr>
          <a:xfrm>
            <a:off x="5745793" y="1011826"/>
            <a:ext cx="3774953" cy="58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5C93D-BD5F-4CA6-96A4-6A0E4D46B84F}"/>
              </a:ext>
            </a:extLst>
          </p:cNvPr>
          <p:cNvSpPr txBox="1"/>
          <p:nvPr/>
        </p:nvSpPr>
        <p:spPr>
          <a:xfrm>
            <a:off x="6096000" y="1123881"/>
            <a:ext cx="336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Opsin gene construct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827DF4-ED90-4BA1-8C67-D5ABBD2E5C09}"/>
              </a:ext>
            </a:extLst>
          </p:cNvPr>
          <p:cNvSpPr/>
          <p:nvPr/>
        </p:nvSpPr>
        <p:spPr>
          <a:xfrm>
            <a:off x="6461185" y="1639601"/>
            <a:ext cx="1318613" cy="319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5E9BC-2B04-429F-BE68-D477C393175D}"/>
              </a:ext>
            </a:extLst>
          </p:cNvPr>
          <p:cNvSpPr txBox="1"/>
          <p:nvPr/>
        </p:nvSpPr>
        <p:spPr>
          <a:xfrm>
            <a:off x="6316183" y="1562892"/>
            <a:ext cx="1260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promoter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3736C0-8785-4873-ABB5-B814F0307058}"/>
              </a:ext>
            </a:extLst>
          </p:cNvPr>
          <p:cNvSpPr/>
          <p:nvPr/>
        </p:nvSpPr>
        <p:spPr>
          <a:xfrm>
            <a:off x="7633269" y="2708098"/>
            <a:ext cx="1830327" cy="319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D32323-6DAC-4859-8A2D-27DCCDBB9829}"/>
              </a:ext>
            </a:extLst>
          </p:cNvPr>
          <p:cNvSpPr txBox="1"/>
          <p:nvPr/>
        </p:nvSpPr>
        <p:spPr>
          <a:xfrm>
            <a:off x="7779798" y="2667955"/>
            <a:ext cx="1413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opsin gene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718EE1-4706-403A-B94C-263E0931BB54}"/>
              </a:ext>
            </a:extLst>
          </p:cNvPr>
          <p:cNvSpPr/>
          <p:nvPr/>
        </p:nvSpPr>
        <p:spPr>
          <a:xfrm>
            <a:off x="2006352" y="3429000"/>
            <a:ext cx="337351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8BDEE-2B6A-4E3D-B9EA-CBF5B7DB0CB8}"/>
              </a:ext>
            </a:extLst>
          </p:cNvPr>
          <p:cNvSpPr txBox="1"/>
          <p:nvPr/>
        </p:nvSpPr>
        <p:spPr>
          <a:xfrm>
            <a:off x="2199442" y="3516968"/>
            <a:ext cx="2578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Light activated ion channel (opsin)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932E38-AEAA-433A-8CC0-3E9974295E0E}"/>
              </a:ext>
            </a:extLst>
          </p:cNvPr>
          <p:cNvSpPr/>
          <p:nvPr/>
        </p:nvSpPr>
        <p:spPr>
          <a:xfrm>
            <a:off x="6145194" y="3171919"/>
            <a:ext cx="316341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9EF8CF-8687-48B6-9044-C2046E15EE99}"/>
              </a:ext>
            </a:extLst>
          </p:cNvPr>
          <p:cNvSpPr txBox="1"/>
          <p:nvPr/>
        </p:nvSpPr>
        <p:spPr>
          <a:xfrm>
            <a:off x="6046807" y="3298178"/>
            <a:ext cx="3367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Opsin expressing neuron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0A81621-1995-4833-8E5D-AEBB2C48F732}"/>
              </a:ext>
            </a:extLst>
          </p:cNvPr>
          <p:cNvSpPr/>
          <p:nvPr/>
        </p:nvSpPr>
        <p:spPr>
          <a:xfrm rot="20942565">
            <a:off x="5791357" y="5068434"/>
            <a:ext cx="1822881" cy="65425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F3B6C8-78C8-470F-BEB4-1EF7675D753B}"/>
              </a:ext>
            </a:extLst>
          </p:cNvPr>
          <p:cNvSpPr txBox="1"/>
          <p:nvPr/>
        </p:nvSpPr>
        <p:spPr>
          <a:xfrm rot="1012979">
            <a:off x="6178833" y="5085913"/>
            <a:ext cx="14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4"/>
                </a:solidFill>
              </a:rPr>
              <a:t>Light</a:t>
            </a:r>
          </a:p>
        </p:txBody>
      </p:sp>
    </p:spTree>
    <p:extLst>
      <p:ext uri="{BB962C8B-B14F-4D97-AF65-F5344CB8AC3E}">
        <p14:creationId xmlns:p14="http://schemas.microsoft.com/office/powerpoint/2010/main" val="1807756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OPTOGENETIC ACTIVATION OF ENGRAM</a:t>
            </a:r>
            <a:endParaRPr lang="cs-CZ" sz="4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F71DE6E-25D9-4DA5-894C-9A276860A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7"/>
          <a:stretch/>
        </p:blipFill>
        <p:spPr>
          <a:xfrm>
            <a:off x="2274570" y="1562469"/>
            <a:ext cx="7642860" cy="4806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921D38-68DB-4E6A-A153-9F7EEC229B96}"/>
              </a:ext>
            </a:extLst>
          </p:cNvPr>
          <p:cNvSpPr/>
          <p:nvPr/>
        </p:nvSpPr>
        <p:spPr>
          <a:xfrm>
            <a:off x="2583402" y="1677880"/>
            <a:ext cx="3178206" cy="781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A3FC49-4F80-4250-8DF6-64D2EDE87F79}"/>
              </a:ext>
            </a:extLst>
          </p:cNvPr>
          <p:cNvSpPr txBox="1"/>
          <p:nvPr/>
        </p:nvSpPr>
        <p:spPr>
          <a:xfrm>
            <a:off x="2583402" y="1562469"/>
            <a:ext cx="336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Activat</a:t>
            </a:r>
            <a:r>
              <a:rPr lang="cs-CZ" sz="2400" dirty="0" err="1"/>
              <a:t>ing</a:t>
            </a:r>
            <a:r>
              <a:rPr lang="en-GB" sz="2400" dirty="0"/>
              <a:t> ChR2 opsin expressing neuron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13959AC-B66E-4956-9FCF-006356301425}"/>
              </a:ext>
            </a:extLst>
          </p:cNvPr>
          <p:cNvSpPr/>
          <p:nvPr/>
        </p:nvSpPr>
        <p:spPr>
          <a:xfrm rot="21254944">
            <a:off x="319355" y="4066899"/>
            <a:ext cx="4172504" cy="1194090"/>
          </a:xfrm>
          <a:prstGeom prst="triangle">
            <a:avLst>
              <a:gd name="adj" fmla="val 467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AC8295-40AF-461D-8CA0-8FE02A0485D9}"/>
              </a:ext>
            </a:extLst>
          </p:cNvPr>
          <p:cNvSpPr txBox="1"/>
          <p:nvPr/>
        </p:nvSpPr>
        <p:spPr>
          <a:xfrm rot="1606746">
            <a:off x="1939539" y="4150216"/>
            <a:ext cx="191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/>
                </a:solidFill>
              </a:rPr>
              <a:t>Blue light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6D23CA-B89A-40D7-8498-29AD3B2F9726}"/>
              </a:ext>
            </a:extLst>
          </p:cNvPr>
          <p:cNvSpPr/>
          <p:nvPr/>
        </p:nvSpPr>
        <p:spPr>
          <a:xfrm>
            <a:off x="6720396" y="1562469"/>
            <a:ext cx="2388093" cy="58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32EAF-011B-4CC8-9EC3-E105B33F1427}"/>
              </a:ext>
            </a:extLst>
          </p:cNvPr>
          <p:cNvSpPr txBox="1"/>
          <p:nvPr/>
        </p:nvSpPr>
        <p:spPr>
          <a:xfrm>
            <a:off x="6352714" y="1686731"/>
            <a:ext cx="3367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Application of light</a:t>
            </a:r>
          </a:p>
        </p:txBody>
      </p:sp>
    </p:spTree>
    <p:extLst>
      <p:ext uri="{BB962C8B-B14F-4D97-AF65-F5344CB8AC3E}">
        <p14:creationId xmlns:p14="http://schemas.microsoft.com/office/powerpoint/2010/main" val="4245464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OPTOGENETIC ACTIVATION OF ENGRAM</a:t>
            </a:r>
            <a:endParaRPr lang="cs-CZ" sz="4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817393D-569F-4950-88A0-FEA2245C4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8"/>
          <a:stretch/>
        </p:blipFill>
        <p:spPr>
          <a:xfrm>
            <a:off x="2198370" y="1474924"/>
            <a:ext cx="7795260" cy="4826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E42812-47B4-41BD-A1A1-65D1C0D0832D}"/>
              </a:ext>
            </a:extLst>
          </p:cNvPr>
          <p:cNvSpPr/>
          <p:nvPr/>
        </p:nvSpPr>
        <p:spPr>
          <a:xfrm>
            <a:off x="2547891" y="1474924"/>
            <a:ext cx="2902998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D5D84-50C5-4A25-BE21-93A923B7A647}"/>
              </a:ext>
            </a:extLst>
          </p:cNvPr>
          <p:cNvSpPr txBox="1"/>
          <p:nvPr/>
        </p:nvSpPr>
        <p:spPr>
          <a:xfrm>
            <a:off x="2083294" y="1544713"/>
            <a:ext cx="336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Inhibitory </a:t>
            </a:r>
            <a:r>
              <a:rPr lang="en-GB" sz="2400" dirty="0" err="1"/>
              <a:t>NpHR</a:t>
            </a:r>
            <a:r>
              <a:rPr lang="en-GB" sz="2400" dirty="0"/>
              <a:t> opsin expressing neuron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B5D25-E4E7-4411-9E8E-7E38A5832D5D}"/>
              </a:ext>
            </a:extLst>
          </p:cNvPr>
          <p:cNvSpPr/>
          <p:nvPr/>
        </p:nvSpPr>
        <p:spPr>
          <a:xfrm>
            <a:off x="6720396" y="1562469"/>
            <a:ext cx="2388093" cy="58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2FFC9-EF13-475F-B4AE-A550958842FA}"/>
              </a:ext>
            </a:extLst>
          </p:cNvPr>
          <p:cNvSpPr txBox="1"/>
          <p:nvPr/>
        </p:nvSpPr>
        <p:spPr>
          <a:xfrm>
            <a:off x="6352714" y="1686731"/>
            <a:ext cx="3367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Application of light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BF9831F-CEF4-4187-B807-8A44751C0747}"/>
              </a:ext>
            </a:extLst>
          </p:cNvPr>
          <p:cNvSpPr/>
          <p:nvPr/>
        </p:nvSpPr>
        <p:spPr>
          <a:xfrm rot="21254944">
            <a:off x="319355" y="3986246"/>
            <a:ext cx="4172504" cy="1194090"/>
          </a:xfrm>
          <a:prstGeom prst="triangle">
            <a:avLst>
              <a:gd name="adj" fmla="val 467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6DC94-3EA8-4B56-B453-6D66CBAD83B3}"/>
              </a:ext>
            </a:extLst>
          </p:cNvPr>
          <p:cNvSpPr txBox="1"/>
          <p:nvPr/>
        </p:nvSpPr>
        <p:spPr>
          <a:xfrm rot="1362405">
            <a:off x="1912907" y="4239299"/>
            <a:ext cx="191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4"/>
                </a:solidFill>
              </a:rPr>
              <a:t>Yellow light</a:t>
            </a:r>
          </a:p>
        </p:txBody>
      </p:sp>
    </p:spTree>
    <p:extLst>
      <p:ext uri="{BB962C8B-B14F-4D97-AF65-F5344CB8AC3E}">
        <p14:creationId xmlns:p14="http://schemas.microsoft.com/office/powerpoint/2010/main" val="29617990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691C58F-D92F-42C4-96DF-B84D0E28E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0"/>
          <a:stretch/>
        </p:blipFill>
        <p:spPr>
          <a:xfrm>
            <a:off x="2753280" y="1097594"/>
            <a:ext cx="4013280" cy="5124450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8DE30D1F-761D-477C-8893-8F99686908FF}"/>
              </a:ext>
            </a:extLst>
          </p:cNvPr>
          <p:cNvSpPr/>
          <p:nvPr/>
        </p:nvSpPr>
        <p:spPr>
          <a:xfrm>
            <a:off x="3593652" y="5237825"/>
            <a:ext cx="1225119" cy="8332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A65B719-D8A6-4EE7-ADE1-734EFA8D576B}"/>
              </a:ext>
            </a:extLst>
          </p:cNvPr>
          <p:cNvSpPr/>
          <p:nvPr/>
        </p:nvSpPr>
        <p:spPr>
          <a:xfrm>
            <a:off x="4603117" y="5541146"/>
            <a:ext cx="1225119" cy="8332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OPTOGENETIC ACTIVATION OF ENGRAM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6261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9D3037BC-5A60-43C4-85A9-8FEA356A35EA}"/>
              </a:ext>
            </a:extLst>
          </p:cNvPr>
          <p:cNvGrpSpPr/>
          <p:nvPr/>
        </p:nvGrpSpPr>
        <p:grpSpPr>
          <a:xfrm>
            <a:off x="2753280" y="1097594"/>
            <a:ext cx="6029232" cy="5124450"/>
            <a:chOff x="2047875" y="1177493"/>
            <a:chExt cx="6029232" cy="512445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691C58F-D92F-42C4-96DF-B84D0E28E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33"/>
            <a:stretch/>
          </p:blipFill>
          <p:spPr>
            <a:xfrm>
              <a:off x="2047875" y="1177493"/>
              <a:ext cx="5826618" cy="5124450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4DB61C4-6CA0-4BA0-B7A8-5DA25289A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4" t="4885"/>
            <a:stretch/>
          </p:blipFill>
          <p:spPr>
            <a:xfrm>
              <a:off x="6178858" y="1427825"/>
              <a:ext cx="1898249" cy="4874118"/>
            </a:xfrm>
            <a:prstGeom prst="rect">
              <a:avLst/>
            </a:prstGeom>
          </p:spPr>
        </p:pic>
      </p:grpSp>
      <p:sp>
        <p:nvSpPr>
          <p:cNvPr id="9" name="Ovál 8">
            <a:extLst>
              <a:ext uri="{FF2B5EF4-FFF2-40B4-BE49-F238E27FC236}">
                <a16:creationId xmlns:a16="http://schemas.microsoft.com/office/drawing/2014/main" id="{8DE30D1F-761D-477C-8893-8F99686908FF}"/>
              </a:ext>
            </a:extLst>
          </p:cNvPr>
          <p:cNvSpPr/>
          <p:nvPr/>
        </p:nvSpPr>
        <p:spPr>
          <a:xfrm>
            <a:off x="3593652" y="5237825"/>
            <a:ext cx="1225119" cy="8332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A65B719-D8A6-4EE7-ADE1-734EFA8D576B}"/>
              </a:ext>
            </a:extLst>
          </p:cNvPr>
          <p:cNvSpPr/>
          <p:nvPr/>
        </p:nvSpPr>
        <p:spPr>
          <a:xfrm>
            <a:off x="4603117" y="5541146"/>
            <a:ext cx="1225119" cy="8332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OPTOGENETIC ACTIVATION OF ENGRAM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7180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82" y="1003300"/>
            <a:ext cx="5106017" cy="5644026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OPTOGENETIC ACTIVATION OF ENGRAM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620814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82" y="1003300"/>
            <a:ext cx="5106017" cy="564402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829" y="1196340"/>
            <a:ext cx="5872513" cy="496728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OPTOGENETIC ACTIVATION OF ENGRAM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587705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7847CD-01DE-47AA-8D7B-08DC26EFEF44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Input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774B0B-D87A-4C61-A248-042C3279931D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 err="1"/>
              <a:t>Processing</a:t>
            </a:r>
            <a:r>
              <a:rPr lang="cs-CZ" dirty="0"/>
              <a:t> in sensory </a:t>
            </a:r>
            <a:r>
              <a:rPr lang="cs-CZ" dirty="0" err="1"/>
              <a:t>cortex</a:t>
            </a: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5BA7BA6-E987-4CB3-9195-B215F9CF007A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1A14A2-2408-4CFB-B4B6-081BDA44B32E}"/>
              </a:ext>
            </a:extLst>
          </p:cNvPr>
          <p:cNvSpPr txBox="1"/>
          <p:nvPr/>
        </p:nvSpPr>
        <p:spPr>
          <a:xfrm>
            <a:off x="3410503" y="3845071"/>
            <a:ext cx="2138041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Short</a:t>
            </a:r>
            <a:r>
              <a:rPr lang="cs-CZ" dirty="0"/>
              <a:t>-term </a:t>
            </a:r>
            <a:r>
              <a:rPr lang="cs-CZ" dirty="0" err="1"/>
              <a:t>memory</a:t>
            </a:r>
            <a:r>
              <a:rPr lang="cs-CZ" dirty="0"/>
              <a:t> (</a:t>
            </a:r>
            <a:r>
              <a:rPr lang="cs-CZ" dirty="0" err="1"/>
              <a:t>temporary</a:t>
            </a:r>
            <a:r>
              <a:rPr lang="cs-CZ" dirty="0"/>
              <a:t> </a:t>
            </a:r>
            <a:r>
              <a:rPr lang="cs-CZ" dirty="0" err="1"/>
              <a:t>storage</a:t>
            </a:r>
            <a:r>
              <a:rPr lang="cs-CZ" dirty="0"/>
              <a:t>)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30B46E2D-69F8-4692-B0CA-CB5A91A40AAA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7847CD-01DE-47AA-8D7B-08DC26EFEF44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Input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774B0B-D87A-4C61-A248-042C3279931D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 err="1"/>
              <a:t>Processing</a:t>
            </a:r>
            <a:r>
              <a:rPr lang="cs-CZ" dirty="0"/>
              <a:t> in sensory </a:t>
            </a:r>
            <a:r>
              <a:rPr lang="cs-CZ" dirty="0" err="1"/>
              <a:t>cortex</a:t>
            </a: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5BA7BA6-E987-4CB3-9195-B215F9CF007A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1A14A2-2408-4CFB-B4B6-081BDA44B32E}"/>
              </a:ext>
            </a:extLst>
          </p:cNvPr>
          <p:cNvSpPr txBox="1"/>
          <p:nvPr/>
        </p:nvSpPr>
        <p:spPr>
          <a:xfrm>
            <a:off x="3410503" y="3845071"/>
            <a:ext cx="2138041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Short</a:t>
            </a:r>
            <a:r>
              <a:rPr lang="cs-CZ" dirty="0"/>
              <a:t>-term </a:t>
            </a:r>
            <a:r>
              <a:rPr lang="cs-CZ" dirty="0" err="1"/>
              <a:t>memory</a:t>
            </a:r>
            <a:r>
              <a:rPr lang="cs-CZ" dirty="0"/>
              <a:t> (</a:t>
            </a:r>
            <a:r>
              <a:rPr lang="cs-CZ" dirty="0" err="1"/>
              <a:t>temporary</a:t>
            </a:r>
            <a:r>
              <a:rPr lang="cs-CZ" dirty="0"/>
              <a:t> </a:t>
            </a:r>
            <a:r>
              <a:rPr lang="cs-CZ" dirty="0" err="1"/>
              <a:t>storage</a:t>
            </a:r>
            <a:r>
              <a:rPr lang="cs-CZ" dirty="0"/>
              <a:t>)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30B46E2D-69F8-4692-B0CA-CB5A91A40AAA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C0FBA22-DC1C-42FE-86A2-FF6ED56E4A5F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12C58134-3451-4DC6-9562-27D74CE2AE12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DEEF79D-A224-47FA-91D3-6EDF2A079610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Forgetting</a:t>
            </a:r>
            <a:r>
              <a:rPr lang="cs-CZ" dirty="0"/>
              <a:t> = 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FA285D14-42CD-42D0-B7F1-EF11B184C344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77B9DB5-85E6-4296-8EBA-DD49DE9AA884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Recall</a:t>
            </a:r>
            <a:endParaRPr lang="cs-CZ" dirty="0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606ADB8F-EC3A-44AC-9EFD-1D1A6D2D59AC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55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7847CD-01DE-47AA-8D7B-08DC26EFEF44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Input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774B0B-D87A-4C61-A248-042C3279931D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 err="1"/>
              <a:t>Processing</a:t>
            </a:r>
            <a:r>
              <a:rPr lang="cs-CZ" dirty="0"/>
              <a:t> in sensory </a:t>
            </a:r>
            <a:r>
              <a:rPr lang="cs-CZ" dirty="0" err="1"/>
              <a:t>cortex</a:t>
            </a: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5BA7BA6-E987-4CB3-9195-B215F9CF007A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1A14A2-2408-4CFB-B4B6-081BDA44B32E}"/>
              </a:ext>
            </a:extLst>
          </p:cNvPr>
          <p:cNvSpPr txBox="1"/>
          <p:nvPr/>
        </p:nvSpPr>
        <p:spPr>
          <a:xfrm>
            <a:off x="3410503" y="3845071"/>
            <a:ext cx="2138041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Short</a:t>
            </a:r>
            <a:r>
              <a:rPr lang="cs-CZ" dirty="0"/>
              <a:t>-term </a:t>
            </a:r>
            <a:r>
              <a:rPr lang="cs-CZ" dirty="0" err="1"/>
              <a:t>memory</a:t>
            </a:r>
            <a:r>
              <a:rPr lang="cs-CZ" dirty="0"/>
              <a:t> (</a:t>
            </a:r>
            <a:r>
              <a:rPr lang="cs-CZ" dirty="0" err="1"/>
              <a:t>temporary</a:t>
            </a:r>
            <a:r>
              <a:rPr lang="cs-CZ" dirty="0"/>
              <a:t> </a:t>
            </a:r>
            <a:r>
              <a:rPr lang="cs-CZ" dirty="0" err="1"/>
              <a:t>storage</a:t>
            </a:r>
            <a:r>
              <a:rPr lang="cs-CZ" dirty="0"/>
              <a:t>)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30B46E2D-69F8-4692-B0CA-CB5A91A40AAA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C0FBA22-DC1C-42FE-86A2-FF6ED56E4A5F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12C58134-3451-4DC6-9562-27D74CE2AE12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DEEF79D-A224-47FA-91D3-6EDF2A079610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Forgetting</a:t>
            </a:r>
            <a:r>
              <a:rPr lang="cs-CZ" dirty="0"/>
              <a:t> = 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FA285D14-42CD-42D0-B7F1-EF11B184C344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77B9DB5-85E6-4296-8EBA-DD49DE9AA884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Recall</a:t>
            </a:r>
            <a:endParaRPr lang="cs-CZ" dirty="0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606ADB8F-EC3A-44AC-9EFD-1D1A6D2D59AC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3BCAFFFC-9E6D-4F5B-A491-186C48F17B8A}"/>
              </a:ext>
            </a:extLst>
          </p:cNvPr>
          <p:cNvSpPr/>
          <p:nvPr/>
        </p:nvSpPr>
        <p:spPr>
          <a:xfrm>
            <a:off x="5746382" y="3893034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Consolidation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4684775-BDF4-45A5-BC8A-FDCBEFCAC41C}"/>
              </a:ext>
            </a:extLst>
          </p:cNvPr>
          <p:cNvSpPr txBox="1"/>
          <p:nvPr/>
        </p:nvSpPr>
        <p:spPr>
          <a:xfrm>
            <a:off x="7723816" y="1353878"/>
            <a:ext cx="1383437" cy="53553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Long-term </a:t>
            </a:r>
            <a:r>
              <a:rPr lang="cs-CZ" dirty="0" err="1"/>
              <a:t>memory</a:t>
            </a:r>
            <a:r>
              <a:rPr lang="cs-CZ" dirty="0"/>
              <a:t> (permanent </a:t>
            </a:r>
            <a:r>
              <a:rPr lang="cs-CZ" dirty="0" err="1"/>
              <a:t>storage</a:t>
            </a:r>
            <a:r>
              <a:rPr lang="cs-CZ" dirty="0"/>
              <a:t>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8072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7847CD-01DE-47AA-8D7B-08DC26EFEF44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Input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774B0B-D87A-4C61-A248-042C3279931D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 err="1"/>
              <a:t>Processing</a:t>
            </a:r>
            <a:r>
              <a:rPr lang="cs-CZ" dirty="0"/>
              <a:t> in sensory </a:t>
            </a:r>
            <a:r>
              <a:rPr lang="cs-CZ" dirty="0" err="1"/>
              <a:t>cortex</a:t>
            </a: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5BA7BA6-E987-4CB3-9195-B215F9CF007A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1A14A2-2408-4CFB-B4B6-081BDA44B32E}"/>
              </a:ext>
            </a:extLst>
          </p:cNvPr>
          <p:cNvSpPr txBox="1"/>
          <p:nvPr/>
        </p:nvSpPr>
        <p:spPr>
          <a:xfrm>
            <a:off x="3410503" y="3845071"/>
            <a:ext cx="2138041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Short</a:t>
            </a:r>
            <a:r>
              <a:rPr lang="cs-CZ" dirty="0"/>
              <a:t>-term </a:t>
            </a:r>
            <a:r>
              <a:rPr lang="cs-CZ" dirty="0" err="1"/>
              <a:t>memory</a:t>
            </a:r>
            <a:r>
              <a:rPr lang="cs-CZ" dirty="0"/>
              <a:t> (</a:t>
            </a:r>
            <a:r>
              <a:rPr lang="cs-CZ" dirty="0" err="1"/>
              <a:t>temporary</a:t>
            </a:r>
            <a:r>
              <a:rPr lang="cs-CZ" dirty="0"/>
              <a:t> </a:t>
            </a:r>
            <a:r>
              <a:rPr lang="cs-CZ" dirty="0" err="1"/>
              <a:t>storage</a:t>
            </a:r>
            <a:r>
              <a:rPr lang="cs-CZ" dirty="0"/>
              <a:t>)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30B46E2D-69F8-4692-B0CA-CB5A91A40AAA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C0FBA22-DC1C-42FE-86A2-FF6ED56E4A5F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12C58134-3451-4DC6-9562-27D74CE2AE12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DEEF79D-A224-47FA-91D3-6EDF2A079610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Forgetting</a:t>
            </a:r>
            <a:r>
              <a:rPr lang="cs-CZ" dirty="0"/>
              <a:t> = 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FA285D14-42CD-42D0-B7F1-EF11B184C344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77B9DB5-85E6-4296-8EBA-DD49DE9AA884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Recall</a:t>
            </a:r>
            <a:endParaRPr lang="cs-CZ" dirty="0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606ADB8F-EC3A-44AC-9EFD-1D1A6D2D59AC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3BCAFFFC-9E6D-4F5B-A491-186C48F17B8A}"/>
              </a:ext>
            </a:extLst>
          </p:cNvPr>
          <p:cNvSpPr/>
          <p:nvPr/>
        </p:nvSpPr>
        <p:spPr>
          <a:xfrm>
            <a:off x="5746382" y="3893034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Consolidation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4684775-BDF4-45A5-BC8A-FDCBEFCAC41C}"/>
              </a:ext>
            </a:extLst>
          </p:cNvPr>
          <p:cNvSpPr txBox="1"/>
          <p:nvPr/>
        </p:nvSpPr>
        <p:spPr>
          <a:xfrm>
            <a:off x="7723816" y="1353878"/>
            <a:ext cx="1383437" cy="53553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Long-term </a:t>
            </a:r>
            <a:r>
              <a:rPr lang="cs-CZ" dirty="0" err="1"/>
              <a:t>memory</a:t>
            </a:r>
            <a:r>
              <a:rPr lang="cs-CZ" dirty="0"/>
              <a:t> (permanent </a:t>
            </a:r>
            <a:r>
              <a:rPr lang="cs-CZ" dirty="0" err="1"/>
              <a:t>storage</a:t>
            </a:r>
            <a:r>
              <a:rPr lang="cs-CZ" dirty="0"/>
              <a:t>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EE8860E-1343-4609-984E-1364941993A0}"/>
              </a:ext>
            </a:extLst>
          </p:cNvPr>
          <p:cNvSpPr txBox="1"/>
          <p:nvPr/>
        </p:nvSpPr>
        <p:spPr>
          <a:xfrm>
            <a:off x="7723816" y="346186"/>
            <a:ext cx="138343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CC1A2B77-0FAB-4F28-B873-489F4B83EA7C}"/>
              </a:ext>
            </a:extLst>
          </p:cNvPr>
          <p:cNvSpPr/>
          <p:nvPr/>
        </p:nvSpPr>
        <p:spPr>
          <a:xfrm>
            <a:off x="5604952" y="346186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2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7847CD-01DE-47AA-8D7B-08DC26EFEF44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Input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774B0B-D87A-4C61-A248-042C3279931D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 err="1"/>
              <a:t>Processing</a:t>
            </a:r>
            <a:r>
              <a:rPr lang="cs-CZ" dirty="0"/>
              <a:t> in sensory </a:t>
            </a:r>
            <a:r>
              <a:rPr lang="cs-CZ" dirty="0" err="1"/>
              <a:t>cortex</a:t>
            </a: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5BA7BA6-E987-4CB3-9195-B215F9CF007A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1A14A2-2408-4CFB-B4B6-081BDA44B32E}"/>
              </a:ext>
            </a:extLst>
          </p:cNvPr>
          <p:cNvSpPr txBox="1"/>
          <p:nvPr/>
        </p:nvSpPr>
        <p:spPr>
          <a:xfrm>
            <a:off x="3410503" y="3845071"/>
            <a:ext cx="2138041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Short</a:t>
            </a:r>
            <a:r>
              <a:rPr lang="cs-CZ" dirty="0"/>
              <a:t>-term </a:t>
            </a:r>
            <a:r>
              <a:rPr lang="cs-CZ" dirty="0" err="1"/>
              <a:t>memory</a:t>
            </a:r>
            <a:r>
              <a:rPr lang="cs-CZ" dirty="0"/>
              <a:t> (</a:t>
            </a:r>
            <a:r>
              <a:rPr lang="cs-CZ" dirty="0" err="1"/>
              <a:t>temporary</a:t>
            </a:r>
            <a:r>
              <a:rPr lang="cs-CZ" dirty="0"/>
              <a:t> </a:t>
            </a:r>
            <a:r>
              <a:rPr lang="cs-CZ" dirty="0" err="1"/>
              <a:t>storage</a:t>
            </a:r>
            <a:r>
              <a:rPr lang="cs-CZ" dirty="0"/>
              <a:t>)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30B46E2D-69F8-4692-B0CA-CB5A91A40AAA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C0FBA22-DC1C-42FE-86A2-FF6ED56E4A5F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12C58134-3451-4DC6-9562-27D74CE2AE12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DEEF79D-A224-47FA-91D3-6EDF2A079610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Forgetting</a:t>
            </a:r>
            <a:r>
              <a:rPr lang="cs-CZ" dirty="0"/>
              <a:t> = 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FA285D14-42CD-42D0-B7F1-EF11B184C344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77B9DB5-85E6-4296-8EBA-DD49DE9AA884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Recall</a:t>
            </a:r>
            <a:endParaRPr lang="cs-CZ" dirty="0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606ADB8F-EC3A-44AC-9EFD-1D1A6D2D59AC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3BCAFFFC-9E6D-4F5B-A491-186C48F17B8A}"/>
              </a:ext>
            </a:extLst>
          </p:cNvPr>
          <p:cNvSpPr/>
          <p:nvPr/>
        </p:nvSpPr>
        <p:spPr>
          <a:xfrm>
            <a:off x="5746382" y="3893034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Consolidation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4684775-BDF4-45A5-BC8A-FDCBEFCAC41C}"/>
              </a:ext>
            </a:extLst>
          </p:cNvPr>
          <p:cNvSpPr txBox="1"/>
          <p:nvPr/>
        </p:nvSpPr>
        <p:spPr>
          <a:xfrm>
            <a:off x="7723816" y="1353878"/>
            <a:ext cx="1383437" cy="53553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Long-term </a:t>
            </a:r>
            <a:r>
              <a:rPr lang="cs-CZ" dirty="0" err="1"/>
              <a:t>memory</a:t>
            </a:r>
            <a:r>
              <a:rPr lang="cs-CZ" dirty="0"/>
              <a:t> (permanent </a:t>
            </a:r>
            <a:r>
              <a:rPr lang="cs-CZ" dirty="0" err="1"/>
              <a:t>storage</a:t>
            </a:r>
            <a:r>
              <a:rPr lang="cs-CZ" dirty="0"/>
              <a:t>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EE8860E-1343-4609-984E-1364941993A0}"/>
              </a:ext>
            </a:extLst>
          </p:cNvPr>
          <p:cNvSpPr txBox="1"/>
          <p:nvPr/>
        </p:nvSpPr>
        <p:spPr>
          <a:xfrm>
            <a:off x="7723816" y="346186"/>
            <a:ext cx="138343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CC1A2B77-0FAB-4F28-B873-489F4B83EA7C}"/>
              </a:ext>
            </a:extLst>
          </p:cNvPr>
          <p:cNvSpPr/>
          <p:nvPr/>
        </p:nvSpPr>
        <p:spPr>
          <a:xfrm>
            <a:off x="5604952" y="346186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0386B52B-7846-4783-B693-7A9B902865E5}"/>
              </a:ext>
            </a:extLst>
          </p:cNvPr>
          <p:cNvSpPr/>
          <p:nvPr/>
        </p:nvSpPr>
        <p:spPr>
          <a:xfrm flipH="1">
            <a:off x="5604953" y="5734822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311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1309866A077224AB7779D37EDC7B285" ma:contentTypeVersion="16" ma:contentTypeDescription="Vytvoří nový dokument" ma:contentTypeScope="" ma:versionID="bce7cc878c95465f86c51002dc147e19">
  <xsd:schema xmlns:xsd="http://www.w3.org/2001/XMLSchema" xmlns:xs="http://www.w3.org/2001/XMLSchema" xmlns:p="http://schemas.microsoft.com/office/2006/metadata/properties" xmlns:ns2="f23228ab-8a50-4ba6-8453-c49e1f95cdb0" xmlns:ns3="3be69866-efac-4f6a-97d5-aca44d5793c6" targetNamespace="http://schemas.microsoft.com/office/2006/metadata/properties" ma:root="true" ma:fieldsID="823c9baac9d3a5053d15e9bcd49bac7b" ns2:_="" ns3:_="">
    <xsd:import namespace="f23228ab-8a50-4ba6-8453-c49e1f95cdb0"/>
    <xsd:import namespace="3be69866-efac-4f6a-97d5-aca44d579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228ab-8a50-4ba6-8453-c49e1f95cd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ede2c221-80ea-42f2-a6ce-7f19966b5d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e69866-efac-4f6a-97d5-aca44d5793c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968ea1c-e4d9-4bf7-a133-936e3d4fad36}" ma:internalName="TaxCatchAll" ma:showField="CatchAllData" ma:web="3be69866-efac-4f6a-97d5-aca44d5793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e69866-efac-4f6a-97d5-aca44d5793c6" xsi:nil="true"/>
    <lcf76f155ced4ddcb4097134ff3c332f xmlns="f23228ab-8a50-4ba6-8453-c49e1f95cd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422DB56-3634-4D96-A501-9E1A17BC788F}"/>
</file>

<file path=customXml/itemProps2.xml><?xml version="1.0" encoding="utf-8"?>
<ds:datastoreItem xmlns:ds="http://schemas.openxmlformats.org/officeDocument/2006/customXml" ds:itemID="{F79763BF-27F7-486F-9BB7-EA13903767A1}"/>
</file>

<file path=customXml/itemProps3.xml><?xml version="1.0" encoding="utf-8"?>
<ds:datastoreItem xmlns:ds="http://schemas.openxmlformats.org/officeDocument/2006/customXml" ds:itemID="{F3B28B84-93CA-4FA3-9853-622939D362B8}"/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2108</Words>
  <Application>Microsoft Office PowerPoint</Application>
  <PresentationFormat>Širokoúhlá obrazovka</PresentationFormat>
  <Paragraphs>493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Wingdings</vt:lpstr>
      <vt:lpstr>Motiv Office</vt:lpstr>
      <vt:lpstr>LEARNING AND MEMORY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IMPLICIT (NON-DECLARATIVE) MEMORY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HENRY MOLAISON</vt:lpstr>
      <vt:lpstr>Prezentace aplikace PowerPoint</vt:lpstr>
      <vt:lpstr>Prezentace aplikace PowerPoint</vt:lpstr>
      <vt:lpstr>EXPLICIT (DECLARATIVE) MEMORY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MECHANISMS OF LEARNING AND MEMORY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UČENÍ A PAMĚŤ</dc:title>
  <dc:creator>Natálie</dc:creator>
  <cp:lastModifiedBy>Ondrej Novak</cp:lastModifiedBy>
  <cp:revision>151</cp:revision>
  <dcterms:created xsi:type="dcterms:W3CDTF">2020-10-19T08:55:39Z</dcterms:created>
  <dcterms:modified xsi:type="dcterms:W3CDTF">2024-04-11T14:52:14Z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0x010100E1309866A077224AB7779D37EDC7B285</vt:lpwstr>
  </property>
</Properties>
</file>