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STUPŇOVÁNÍ ADJEKTIV V ČJ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dirty="0" smtClean="0"/>
              <a:t>S POMOCÍ MVL?		</a:t>
            </a:r>
            <a:endParaRPr lang="cs-CZ" sz="3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81194" y="5664000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cap="none" dirty="0" smtClean="0"/>
              <a:t>Denisa Lachmanová, Žofie Nedbalová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238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TVOŘENÍ komparativu, superlativu v </a:t>
            </a:r>
            <a:r>
              <a:rPr lang="cs-CZ" dirty="0" err="1" smtClean="0"/>
              <a:t>čj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1842448"/>
            <a:ext cx="11029615" cy="4735773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b="1" dirty="0"/>
              <a:t>K</a:t>
            </a:r>
            <a:r>
              <a:rPr lang="cs-CZ" b="1" dirty="0" smtClean="0"/>
              <a:t>OMPARATIV</a:t>
            </a:r>
          </a:p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cs-CZ" b="1" dirty="0" smtClean="0"/>
              <a:t>sufix </a:t>
            </a:r>
            <a:r>
              <a:rPr lang="cs-CZ" b="1" i="1" dirty="0"/>
              <a:t>-í</a:t>
            </a:r>
            <a:r>
              <a:rPr lang="cs-CZ" i="1" dirty="0"/>
              <a:t> </a:t>
            </a:r>
            <a:r>
              <a:rPr lang="cs-CZ" dirty="0" smtClean="0"/>
              <a:t>k </a:t>
            </a:r>
            <a:r>
              <a:rPr lang="cs-CZ" dirty="0" err="1" smtClean="0"/>
              <a:t>adj</a:t>
            </a:r>
            <a:r>
              <a:rPr lang="cs-CZ" dirty="0" smtClean="0"/>
              <a:t>. </a:t>
            </a:r>
            <a:r>
              <a:rPr lang="cs-CZ" i="1" dirty="0" smtClean="0"/>
              <a:t>z</a:t>
            </a:r>
            <a:r>
              <a:rPr lang="cs-CZ" dirty="0" smtClean="0"/>
              <a:t>akončeným </a:t>
            </a:r>
            <a:r>
              <a:rPr lang="cs-CZ" dirty="0"/>
              <a:t>na </a:t>
            </a:r>
            <a:r>
              <a:rPr lang="cs-CZ" b="1" dirty="0"/>
              <a:t>-</a:t>
            </a:r>
            <a:r>
              <a:rPr lang="cs-CZ" i="1" dirty="0" err="1" smtClean="0"/>
              <a:t>ký</a:t>
            </a:r>
            <a:r>
              <a:rPr lang="cs-CZ" dirty="0" smtClean="0"/>
              <a:t>; </a:t>
            </a:r>
            <a:r>
              <a:rPr lang="cs-CZ" i="1" dirty="0" smtClean="0"/>
              <a:t>k</a:t>
            </a:r>
            <a:r>
              <a:rPr lang="cs-CZ" i="1" dirty="0"/>
              <a:t> </a:t>
            </a:r>
            <a:r>
              <a:rPr lang="cs-CZ" dirty="0"/>
              <a:t>měkčí na </a:t>
            </a:r>
            <a:r>
              <a:rPr lang="cs-CZ" i="1" dirty="0"/>
              <a:t>č </a:t>
            </a:r>
            <a:r>
              <a:rPr lang="cs-CZ" dirty="0"/>
              <a:t>(</a:t>
            </a:r>
            <a:r>
              <a:rPr lang="cs-CZ" i="1" dirty="0" smtClean="0"/>
              <a:t>tenčí</a:t>
            </a:r>
            <a:r>
              <a:rPr lang="cs-CZ" dirty="0" smtClean="0"/>
              <a:t>)</a:t>
            </a:r>
            <a:endParaRPr lang="cs-CZ" dirty="0"/>
          </a:p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cs-CZ" dirty="0"/>
              <a:t>u</a:t>
            </a:r>
            <a:r>
              <a:rPr lang="cs-CZ" dirty="0" smtClean="0"/>
              <a:t> některých </a:t>
            </a:r>
            <a:r>
              <a:rPr lang="cs-CZ" dirty="0" err="1" smtClean="0"/>
              <a:t>adj</a:t>
            </a:r>
            <a:r>
              <a:rPr lang="cs-CZ" dirty="0" smtClean="0"/>
              <a:t>. </a:t>
            </a:r>
            <a:r>
              <a:rPr lang="cs-CZ" dirty="0"/>
              <a:t>zakončených na </a:t>
            </a:r>
            <a:r>
              <a:rPr lang="cs-CZ" b="1" dirty="0" smtClean="0"/>
              <a:t>–</a:t>
            </a:r>
            <a:r>
              <a:rPr lang="cs-CZ" i="1" dirty="0" err="1" smtClean="0"/>
              <a:t>ký</a:t>
            </a:r>
            <a:r>
              <a:rPr lang="cs-CZ" i="1" dirty="0" smtClean="0"/>
              <a:t> </a:t>
            </a:r>
            <a:r>
              <a:rPr lang="cs-CZ" dirty="0" smtClean="0"/>
              <a:t>a u </a:t>
            </a:r>
            <a:r>
              <a:rPr lang="cs-CZ" dirty="0" err="1" smtClean="0"/>
              <a:t>adj</a:t>
            </a:r>
            <a:r>
              <a:rPr lang="cs-CZ" dirty="0" smtClean="0"/>
              <a:t>. zakončených </a:t>
            </a:r>
            <a:r>
              <a:rPr lang="cs-CZ" dirty="0"/>
              <a:t>na </a:t>
            </a:r>
            <a:r>
              <a:rPr lang="cs-CZ" b="1" dirty="0"/>
              <a:t>-</a:t>
            </a:r>
            <a:r>
              <a:rPr lang="cs-CZ" i="1" dirty="0" err="1"/>
              <a:t>oký</a:t>
            </a:r>
            <a:r>
              <a:rPr lang="cs-CZ" i="1" dirty="0"/>
              <a:t>, -ný, -</a:t>
            </a:r>
            <a:r>
              <a:rPr lang="cs-CZ" i="1" dirty="0" smtClean="0"/>
              <a:t>ní</a:t>
            </a:r>
            <a:r>
              <a:rPr lang="cs-CZ" dirty="0" smtClean="0"/>
              <a:t> </a:t>
            </a:r>
            <a:r>
              <a:rPr lang="cs-CZ" dirty="0"/>
              <a:t>se tato přípona odsune a nahradí </a:t>
            </a:r>
            <a:r>
              <a:rPr lang="cs-CZ" b="1" dirty="0"/>
              <a:t>sufixem </a:t>
            </a:r>
            <a:r>
              <a:rPr lang="cs-CZ" b="1" i="1" dirty="0" smtClean="0"/>
              <a:t>–</a:t>
            </a:r>
            <a:r>
              <a:rPr lang="cs-CZ" b="1" i="1" dirty="0" err="1" smtClean="0"/>
              <a:t>ší</a:t>
            </a:r>
            <a:r>
              <a:rPr lang="cs-CZ" b="1" dirty="0" smtClean="0"/>
              <a:t> </a:t>
            </a:r>
            <a:r>
              <a:rPr lang="cs-CZ" dirty="0" smtClean="0"/>
              <a:t>připojeným </a:t>
            </a:r>
            <a:r>
              <a:rPr lang="cs-CZ" dirty="0"/>
              <a:t>přímo ke kořeni (</a:t>
            </a:r>
            <a:r>
              <a:rPr lang="cs-CZ" i="1" dirty="0" smtClean="0"/>
              <a:t>těžší</a:t>
            </a:r>
            <a:r>
              <a:rPr lang="cs-CZ" dirty="0" smtClean="0"/>
              <a:t>); měkčení </a:t>
            </a:r>
            <a:r>
              <a:rPr lang="cs-CZ" dirty="0"/>
              <a:t>nebo </a:t>
            </a:r>
            <a:r>
              <a:rPr lang="cs-CZ" dirty="0" smtClean="0"/>
              <a:t>změny </a:t>
            </a:r>
            <a:r>
              <a:rPr lang="cs-CZ" dirty="0"/>
              <a:t>některých souhlásek v kořeni (</a:t>
            </a:r>
            <a:r>
              <a:rPr lang="cs-CZ" i="1" dirty="0"/>
              <a:t>ch – š, h – ž, z – ž, s – š, </a:t>
            </a:r>
            <a:r>
              <a:rPr lang="cs-CZ" dirty="0"/>
              <a:t>někdy </a:t>
            </a:r>
            <a:r>
              <a:rPr lang="cs-CZ" i="1" dirty="0"/>
              <a:t>d – v</a:t>
            </a:r>
            <a:r>
              <a:rPr lang="cs-CZ" dirty="0" smtClean="0"/>
              <a:t>); </a:t>
            </a:r>
            <a:r>
              <a:rPr lang="cs-CZ" dirty="0"/>
              <a:t>a obsahuje-li kořen dlouhou samohlásku, pak se tato samohláska krátí (</a:t>
            </a:r>
            <a:r>
              <a:rPr lang="cs-CZ" i="1" dirty="0"/>
              <a:t>krátký – kratší</a:t>
            </a:r>
            <a:r>
              <a:rPr lang="cs-CZ" dirty="0"/>
              <a:t>).</a:t>
            </a:r>
          </a:p>
          <a:p>
            <a:pPr lvl="0">
              <a:spcBef>
                <a:spcPts val="200"/>
              </a:spcBef>
              <a:spcAft>
                <a:spcPts val="200"/>
              </a:spcAft>
            </a:pPr>
            <a:r>
              <a:rPr lang="cs-CZ" dirty="0" smtClean="0"/>
              <a:t>někdy </a:t>
            </a:r>
            <a:r>
              <a:rPr lang="cs-CZ" b="1" dirty="0" smtClean="0"/>
              <a:t>sufix </a:t>
            </a:r>
            <a:r>
              <a:rPr lang="cs-CZ" b="1" dirty="0"/>
              <a:t>-</a:t>
            </a:r>
            <a:r>
              <a:rPr lang="cs-CZ" b="1" i="1" dirty="0" err="1"/>
              <a:t>ejší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b="1" dirty="0" smtClean="0"/>
              <a:t>–</a:t>
            </a:r>
            <a:r>
              <a:rPr lang="cs-CZ" b="1" i="1" dirty="0" err="1" smtClean="0"/>
              <a:t>ější</a:t>
            </a:r>
            <a:r>
              <a:rPr lang="cs-CZ" i="1" dirty="0" smtClean="0"/>
              <a:t>; </a:t>
            </a:r>
            <a:r>
              <a:rPr lang="cs-CZ" dirty="0" smtClean="0"/>
              <a:t>změny </a:t>
            </a:r>
            <a:r>
              <a:rPr lang="cs-CZ" dirty="0"/>
              <a:t>některých souhlásek nebo </a:t>
            </a:r>
            <a:r>
              <a:rPr lang="cs-CZ" dirty="0" err="1" smtClean="0"/>
              <a:t>souhlásk</a:t>
            </a:r>
            <a:r>
              <a:rPr lang="cs-CZ" dirty="0" smtClean="0"/>
              <a:t>. </a:t>
            </a:r>
            <a:r>
              <a:rPr lang="cs-CZ" dirty="0"/>
              <a:t>skupin: </a:t>
            </a:r>
            <a:r>
              <a:rPr lang="cs-CZ" i="1" dirty="0" err="1"/>
              <a:t>sk</a:t>
            </a:r>
            <a:r>
              <a:rPr lang="cs-CZ" i="1" dirty="0"/>
              <a:t> – </a:t>
            </a:r>
            <a:r>
              <a:rPr lang="cs-CZ" i="1" dirty="0" err="1"/>
              <a:t>šť</a:t>
            </a:r>
            <a:r>
              <a:rPr lang="cs-CZ" i="1" dirty="0"/>
              <a:t>, </a:t>
            </a:r>
            <a:r>
              <a:rPr lang="cs-CZ" i="1" dirty="0" err="1"/>
              <a:t>ck</a:t>
            </a:r>
            <a:r>
              <a:rPr lang="cs-CZ" i="1" dirty="0"/>
              <a:t> – </a:t>
            </a:r>
            <a:r>
              <a:rPr lang="cs-CZ" i="1" dirty="0" err="1"/>
              <a:t>čť</a:t>
            </a:r>
            <a:r>
              <a:rPr lang="cs-CZ" i="1" dirty="0"/>
              <a:t>, r – ř, k – č, h – ž. </a:t>
            </a:r>
            <a:endParaRPr lang="cs-CZ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dirty="0" smtClean="0"/>
              <a:t>některá adjektiva mají </a:t>
            </a:r>
            <a:r>
              <a:rPr lang="cs-CZ" b="1" dirty="0" smtClean="0"/>
              <a:t>nepravidelné stupňování </a:t>
            </a:r>
            <a:r>
              <a:rPr lang="cs-CZ" dirty="0" smtClean="0"/>
              <a:t>(</a:t>
            </a:r>
            <a:r>
              <a:rPr lang="cs-CZ" i="1" dirty="0" smtClean="0"/>
              <a:t>dobrý – lepší</a:t>
            </a:r>
            <a:r>
              <a:rPr lang="cs-CZ" dirty="0" smtClean="0"/>
              <a:t>)</a:t>
            </a:r>
            <a:endParaRPr lang="cs-CZ" b="1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dirty="0" smtClean="0"/>
              <a:t>některá mají </a:t>
            </a:r>
            <a:r>
              <a:rPr lang="cs-CZ" b="1" dirty="0" smtClean="0"/>
              <a:t>dvojí tvar komparativu </a:t>
            </a:r>
            <a:r>
              <a:rPr lang="cs-CZ" dirty="0" smtClean="0"/>
              <a:t>(</a:t>
            </a:r>
            <a:r>
              <a:rPr lang="cs-CZ" i="1" dirty="0" smtClean="0"/>
              <a:t>hustší </a:t>
            </a:r>
            <a:r>
              <a:rPr lang="cs-CZ" dirty="0" smtClean="0"/>
              <a:t>i </a:t>
            </a:r>
            <a:r>
              <a:rPr lang="cs-CZ" i="1" dirty="0" smtClean="0"/>
              <a:t>hustější</a:t>
            </a:r>
            <a:r>
              <a:rPr lang="cs-CZ" dirty="0" smtClean="0"/>
              <a:t>)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endParaRPr lang="cs-CZ" dirty="0" smtClean="0"/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b="1" dirty="0" smtClean="0"/>
              <a:t>SUPERLATIV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b="1" dirty="0" smtClean="0"/>
              <a:t>prefix </a:t>
            </a:r>
            <a:r>
              <a:rPr lang="cs-CZ" b="1" i="1" dirty="0" err="1" smtClean="0"/>
              <a:t>nej</a:t>
            </a:r>
            <a:r>
              <a:rPr lang="cs-CZ" b="1" i="1" dirty="0" smtClean="0"/>
              <a:t>- </a:t>
            </a:r>
            <a:r>
              <a:rPr lang="cs-CZ" dirty="0" smtClean="0"/>
              <a:t>k tvaru komparativu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cs-CZ" dirty="0"/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dirty="0" smtClean="0"/>
              <a:t>Některá adjektiva SE NESTUPŇUJÍ! (</a:t>
            </a:r>
            <a:r>
              <a:rPr lang="cs-CZ" i="1" dirty="0" smtClean="0"/>
              <a:t>domácí, dvorní)</a:t>
            </a:r>
            <a:endParaRPr lang="cs-CZ" dirty="0" smtClean="0"/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dirty="0" smtClean="0"/>
              <a:t>Některá se stupňují pomocí ADVERBIÍ! (</a:t>
            </a:r>
            <a:r>
              <a:rPr lang="cs-CZ" i="1" dirty="0" smtClean="0"/>
              <a:t>více žádoucí</a:t>
            </a:r>
            <a:r>
              <a:rPr lang="cs-CZ" dirty="0" smtClean="0"/>
              <a:t>)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dirty="0" smtClean="0"/>
              <a:t>Míru vlastnosti lze zesilovat/zeslabovat opisně pomocí některých adverbií (</a:t>
            </a:r>
            <a:r>
              <a:rPr lang="cs-CZ" i="1" dirty="0" smtClean="0"/>
              <a:t>mnohem, daleko, spíše, méně…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49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(nejčastější) užití komparativu a superlativu  v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komparativ + </a:t>
            </a:r>
            <a:r>
              <a:rPr lang="cs-CZ" i="1" dirty="0" smtClean="0"/>
              <a:t>než </a:t>
            </a:r>
            <a:r>
              <a:rPr lang="cs-CZ" dirty="0" smtClean="0"/>
              <a:t>+ prvek/soubor prvků, se kterými se vlastnost porovnává</a:t>
            </a:r>
          </a:p>
          <a:p>
            <a:endParaRPr lang="cs-CZ" dirty="0" smtClean="0"/>
          </a:p>
          <a:p>
            <a:r>
              <a:rPr lang="cs-CZ" dirty="0" smtClean="0"/>
              <a:t>superlativ + </a:t>
            </a:r>
            <a:r>
              <a:rPr lang="cs-CZ" i="1" dirty="0" smtClean="0"/>
              <a:t>z(e) + </a:t>
            </a:r>
            <a:r>
              <a:rPr lang="cs-CZ" dirty="0"/>
              <a:t>prvek/soubor prvků, se kterými se vlastnost porovnává</a:t>
            </a:r>
          </a:p>
        </p:txBody>
      </p:sp>
    </p:spTree>
    <p:extLst>
      <p:ext uri="{BB962C8B-B14F-4D97-AF65-F5344CB8AC3E}">
        <p14:creationId xmlns:p14="http://schemas.microsoft.com/office/powerpoint/2010/main" val="260544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a limity využití </a:t>
            </a:r>
            <a:r>
              <a:rPr lang="cs-CZ" dirty="0" err="1" smtClean="0"/>
              <a:t>mvl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voření tvarů komparativu a superlativu =&gt; MVL jen pro analytické stupňování</a:t>
            </a:r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yntax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grpSp>
        <p:nvGrpSpPr>
          <p:cNvPr id="13" name="Skupina 224"/>
          <p:cNvGrpSpPr>
            <a:grpSpLocks/>
          </p:cNvGrpSpPr>
          <p:nvPr/>
        </p:nvGrpSpPr>
        <p:grpSpPr bwMode="auto">
          <a:xfrm>
            <a:off x="8547503" y="2799353"/>
            <a:ext cx="1834599" cy="787510"/>
            <a:chOff x="0" y="0"/>
            <a:chExt cx="10696" cy="4500"/>
          </a:xfrm>
        </p:grpSpPr>
        <p:sp>
          <p:nvSpPr>
            <p:cNvPr id="15" name="Přímá spojnice 4"/>
            <p:cNvSpPr>
              <a:spLocks noChangeShapeType="1"/>
            </p:cNvSpPr>
            <p:nvPr/>
          </p:nvSpPr>
          <p:spPr bwMode="auto">
            <a:xfrm>
              <a:off x="0" y="2126"/>
              <a:ext cx="1069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Rovnoramenný trojúhelník 3"/>
            <p:cNvSpPr>
              <a:spLocks noChangeArrowheads="1"/>
            </p:cNvSpPr>
            <p:nvPr/>
          </p:nvSpPr>
          <p:spPr bwMode="auto">
            <a:xfrm>
              <a:off x="5528" y="0"/>
              <a:ext cx="4500" cy="4500"/>
            </a:xfrm>
            <a:prstGeom prst="triangle">
              <a:avLst>
                <a:gd name="adj" fmla="val 50000"/>
              </a:avLst>
            </a:prstGeom>
            <a:solidFill>
              <a:srgbClr val="002060"/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7" name="Skupina 223"/>
            <p:cNvGrpSpPr>
              <a:grpSpLocks/>
            </p:cNvGrpSpPr>
            <p:nvPr/>
          </p:nvGrpSpPr>
          <p:grpSpPr bwMode="auto">
            <a:xfrm>
              <a:off x="1382" y="531"/>
              <a:ext cx="3600" cy="3600"/>
              <a:chOff x="0" y="0"/>
              <a:chExt cx="336431" cy="327804"/>
            </a:xfrm>
          </p:grpSpPr>
          <p:sp>
            <p:nvSpPr>
              <p:cNvPr id="18" name="Ovál 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431" cy="327804"/>
              </a:xfrm>
              <a:prstGeom prst="ellipse">
                <a:avLst/>
              </a:prstGeom>
              <a:solidFill>
                <a:srgbClr val="ED7D3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" name="Volný tvar 7"/>
              <p:cNvSpPr>
                <a:spLocks/>
              </p:cNvSpPr>
              <p:nvPr/>
            </p:nvSpPr>
            <p:spPr bwMode="auto">
              <a:xfrm>
                <a:off x="74428" y="106326"/>
                <a:ext cx="135012" cy="140177"/>
              </a:xfrm>
              <a:custGeom>
                <a:avLst/>
                <a:gdLst>
                  <a:gd name="T0" fmla="*/ 961 w 311705"/>
                  <a:gd name="T1" fmla="*/ 61497 h 373600"/>
                  <a:gd name="T2" fmla="*/ 15479 w 311705"/>
                  <a:gd name="T3" fmla="*/ 29130 h 373600"/>
                  <a:gd name="T4" fmla="*/ 33299 w 311705"/>
                  <a:gd name="T5" fmla="*/ 57215 h 373600"/>
                  <a:gd name="T6" fmla="*/ 56580 w 311705"/>
                  <a:gd name="T7" fmla="*/ 0 h 373600"/>
                  <a:gd name="T8" fmla="*/ 88520 w 311705"/>
                  <a:gd name="T9" fmla="*/ 140177 h 373600"/>
                  <a:gd name="T10" fmla="*/ 116363 w 311705"/>
                  <a:gd name="T11" fmla="*/ 25893 h 373600"/>
                  <a:gd name="T12" fmla="*/ 135012 w 311705"/>
                  <a:gd name="T13" fmla="*/ 61497 h 373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1705" h="373600">
                    <a:moveTo>
                      <a:pt x="2218" y="163902"/>
                    </a:moveTo>
                    <a:cubicBezTo>
                      <a:pt x="-1633" y="167974"/>
                      <a:pt x="-5302" y="161510"/>
                      <a:pt x="35737" y="77637"/>
                    </a:cubicBezTo>
                    <a:cubicBezTo>
                      <a:pt x="74870" y="146253"/>
                      <a:pt x="68252" y="155365"/>
                      <a:pt x="76878" y="152490"/>
                    </a:cubicBezTo>
                    <a:cubicBezTo>
                      <a:pt x="92693" y="139550"/>
                      <a:pt x="120231" y="21093"/>
                      <a:pt x="130627" y="0"/>
                    </a:cubicBezTo>
                    <a:cubicBezTo>
                      <a:pt x="151558" y="135970"/>
                      <a:pt x="137472" y="9465"/>
                      <a:pt x="204369" y="373600"/>
                    </a:cubicBezTo>
                    <a:cubicBezTo>
                      <a:pt x="265540" y="68395"/>
                      <a:pt x="246626" y="159182"/>
                      <a:pt x="268650" y="69011"/>
                    </a:cubicBezTo>
                    <a:cubicBezTo>
                      <a:pt x="285499" y="119558"/>
                      <a:pt x="265408" y="73193"/>
                      <a:pt x="311705" y="163902"/>
                    </a:cubicBezTo>
                  </a:path>
                </a:pathLst>
              </a:custGeom>
              <a:noFill/>
              <a:ln w="12700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23" name="Skupina 16"/>
          <p:cNvGrpSpPr>
            <a:grpSpLocks/>
          </p:cNvGrpSpPr>
          <p:nvPr/>
        </p:nvGrpSpPr>
        <p:grpSpPr bwMode="auto">
          <a:xfrm>
            <a:off x="3275420" y="4162897"/>
            <a:ext cx="774324" cy="873487"/>
            <a:chOff x="-10450" y="0"/>
            <a:chExt cx="448310" cy="518262"/>
          </a:xfrm>
        </p:grpSpPr>
        <p:sp>
          <p:nvSpPr>
            <p:cNvPr id="31" name="Rovnoramenný trojúhelník 12"/>
            <p:cNvSpPr>
              <a:spLocks noChangeArrowheads="1"/>
            </p:cNvSpPr>
            <p:nvPr/>
          </p:nvSpPr>
          <p:spPr bwMode="auto">
            <a:xfrm>
              <a:off x="-10450" y="78842"/>
              <a:ext cx="448310" cy="439420"/>
            </a:xfrm>
            <a:prstGeom prst="triangle">
              <a:avLst>
                <a:gd name="adj" fmla="val 50000"/>
              </a:avLst>
            </a:prstGeom>
            <a:solidFill>
              <a:srgbClr val="002060"/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Rovnoramenný trojúhelník 14"/>
            <p:cNvSpPr>
              <a:spLocks noChangeArrowheads="1"/>
            </p:cNvSpPr>
            <p:nvPr/>
          </p:nvSpPr>
          <p:spPr bwMode="auto">
            <a:xfrm>
              <a:off x="125676" y="0"/>
              <a:ext cx="181155" cy="154748"/>
            </a:xfrm>
            <a:prstGeom prst="triangle">
              <a:avLst>
                <a:gd name="adj" fmla="val 50000"/>
              </a:avLst>
            </a:prstGeom>
            <a:solidFill>
              <a:srgbClr val="002060"/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24" name="Skupina 23"/>
          <p:cNvGrpSpPr>
            <a:grpSpLocks/>
          </p:cNvGrpSpPr>
          <p:nvPr/>
        </p:nvGrpSpPr>
        <p:grpSpPr bwMode="auto">
          <a:xfrm>
            <a:off x="4441127" y="4060591"/>
            <a:ext cx="774324" cy="994322"/>
            <a:chOff x="0" y="0"/>
            <a:chExt cx="4483" cy="5900"/>
          </a:xfrm>
        </p:grpSpPr>
        <p:sp>
          <p:nvSpPr>
            <p:cNvPr id="27" name="Rovnoramenný trojúhelník 15"/>
            <p:cNvSpPr>
              <a:spLocks noChangeArrowheads="1"/>
            </p:cNvSpPr>
            <p:nvPr/>
          </p:nvSpPr>
          <p:spPr bwMode="auto">
            <a:xfrm>
              <a:off x="1222" y="0"/>
              <a:ext cx="1811" cy="1547"/>
            </a:xfrm>
            <a:prstGeom prst="triangle">
              <a:avLst>
                <a:gd name="adj" fmla="val 50000"/>
              </a:avLst>
            </a:prstGeom>
            <a:solidFill>
              <a:srgbClr val="002060"/>
            </a:solidFill>
            <a:ln w="12700">
              <a:solidFill>
                <a:srgbClr val="0020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28" name="Skupina 20"/>
            <p:cNvGrpSpPr>
              <a:grpSpLocks/>
            </p:cNvGrpSpPr>
            <p:nvPr/>
          </p:nvGrpSpPr>
          <p:grpSpPr bwMode="auto">
            <a:xfrm>
              <a:off x="0" y="769"/>
              <a:ext cx="4483" cy="5131"/>
              <a:chOff x="0" y="0"/>
              <a:chExt cx="448310" cy="513092"/>
            </a:xfrm>
          </p:grpSpPr>
          <p:sp>
            <p:nvSpPr>
              <p:cNvPr id="29" name="Rovnoramenný trojúhelník 21"/>
              <p:cNvSpPr>
                <a:spLocks noChangeArrowheads="1"/>
              </p:cNvSpPr>
              <p:nvPr/>
            </p:nvSpPr>
            <p:spPr bwMode="auto">
              <a:xfrm>
                <a:off x="0" y="73672"/>
                <a:ext cx="448310" cy="439420"/>
              </a:xfrm>
              <a:prstGeom prst="triangle">
                <a:avLst>
                  <a:gd name="adj" fmla="val 50000"/>
                </a:avLst>
              </a:prstGeom>
              <a:solidFill>
                <a:srgbClr val="002060"/>
              </a:solidFill>
              <a:ln w="12700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30" name="Rovnoramenný trojúhelník 22"/>
              <p:cNvSpPr>
                <a:spLocks noChangeArrowheads="1"/>
              </p:cNvSpPr>
              <p:nvPr/>
            </p:nvSpPr>
            <p:spPr bwMode="auto">
              <a:xfrm>
                <a:off x="125676" y="0"/>
                <a:ext cx="181155" cy="154748"/>
              </a:xfrm>
              <a:prstGeom prst="triangle">
                <a:avLst>
                  <a:gd name="adj" fmla="val 50000"/>
                </a:avLst>
              </a:prstGeom>
              <a:solidFill>
                <a:srgbClr val="002060"/>
              </a:solidFill>
              <a:ln w="12700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sp>
        <p:nvSpPr>
          <p:cNvPr id="25" name="Rovnoramenný trojúhelník 11"/>
          <p:cNvSpPr>
            <a:spLocks noChangeArrowheads="1"/>
          </p:cNvSpPr>
          <p:nvPr/>
        </p:nvSpPr>
        <p:spPr bwMode="auto">
          <a:xfrm>
            <a:off x="2218203" y="4288283"/>
            <a:ext cx="774843" cy="741529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Textové pole 2"/>
          <p:cNvSpPr txBox="1">
            <a:spLocks noChangeArrowheads="1"/>
          </p:cNvSpPr>
          <p:nvPr/>
        </p:nvSpPr>
        <p:spPr bwMode="auto">
          <a:xfrm>
            <a:off x="2089696" y="5130592"/>
            <a:ext cx="5798710" cy="5468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pozitiv	</a:t>
            </a:r>
            <a:r>
              <a:rPr kumimoji="0" lang="cs-CZ" altLang="cs-CZ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      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komparativ	                superlativ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3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a limity využití </a:t>
            </a:r>
            <a:r>
              <a:rPr lang="cs-CZ" dirty="0" err="1"/>
              <a:t>mvl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anchor="t"/>
          <a:lstStyle/>
          <a:p>
            <a:r>
              <a:rPr lang="cs-CZ" dirty="0" smtClean="0"/>
              <a:t>pozitiv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sz="1000" dirty="0" smtClean="0"/>
          </a:p>
          <a:p>
            <a:r>
              <a:rPr lang="cs-CZ" dirty="0" smtClean="0"/>
              <a:t>komparativ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superlativ</a:t>
            </a:r>
            <a:endParaRPr lang="cs-CZ" dirty="0"/>
          </a:p>
          <a:p>
            <a:endParaRPr lang="cs-CZ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072818" y="2516100"/>
            <a:ext cx="4751388" cy="925512"/>
            <a:chOff x="2797" y="8190"/>
            <a:chExt cx="7484" cy="1457"/>
          </a:xfrm>
        </p:grpSpPr>
        <p:sp>
          <p:nvSpPr>
            <p:cNvPr id="9" name="Textové pole 2"/>
            <p:cNvSpPr txBox="1">
              <a:spLocks noChangeArrowheads="1"/>
            </p:cNvSpPr>
            <p:nvPr/>
          </p:nvSpPr>
          <p:spPr bwMode="auto">
            <a:xfrm>
              <a:off x="7301" y="8357"/>
              <a:ext cx="2712" cy="1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A5A5A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Např.: Žirafy jsou vysoké.</a:t>
              </a:r>
              <a:endParaRPr kumimoji="0" lang="cs-CZ" altLang="cs-CZ" sz="1100" b="0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     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Obdélník 231"/>
            <p:cNvSpPr>
              <a:spLocks noChangeArrowheads="1"/>
            </p:cNvSpPr>
            <p:nvPr/>
          </p:nvSpPr>
          <p:spPr bwMode="auto">
            <a:xfrm>
              <a:off x="2797" y="8190"/>
              <a:ext cx="7484" cy="145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grpSp>
          <p:nvGrpSpPr>
            <p:cNvPr id="10" name="Skupina 228"/>
            <p:cNvGrpSpPr>
              <a:grpSpLocks/>
            </p:cNvGrpSpPr>
            <p:nvPr/>
          </p:nvGrpSpPr>
          <p:grpSpPr bwMode="auto">
            <a:xfrm>
              <a:off x="3082" y="8457"/>
              <a:ext cx="3692" cy="877"/>
              <a:chOff x="0" y="0"/>
              <a:chExt cx="23816" cy="5563"/>
            </a:xfrm>
          </p:grpSpPr>
          <p:sp>
            <p:nvSpPr>
              <p:cNvPr id="11" name="Přímá spojnice 207"/>
              <p:cNvSpPr>
                <a:spLocks noChangeShapeType="1"/>
              </p:cNvSpPr>
              <p:nvPr/>
            </p:nvSpPr>
            <p:spPr bwMode="auto">
              <a:xfrm>
                <a:off x="0" y="2977"/>
                <a:ext cx="2381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2" name="Rovnoramenný trojúhelník 194"/>
              <p:cNvSpPr>
                <a:spLocks noChangeArrowheads="1"/>
              </p:cNvSpPr>
              <p:nvPr/>
            </p:nvSpPr>
            <p:spPr bwMode="auto">
              <a:xfrm>
                <a:off x="17650" y="1063"/>
                <a:ext cx="4485" cy="4500"/>
              </a:xfrm>
              <a:prstGeom prst="triangle">
                <a:avLst>
                  <a:gd name="adj" fmla="val 50000"/>
                </a:avLst>
              </a:prstGeom>
              <a:solidFill>
                <a:srgbClr val="002060"/>
              </a:solidFill>
              <a:ln w="12700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3" name="Rovnoramenný trojúhelník 196"/>
              <p:cNvSpPr>
                <a:spLocks noChangeArrowheads="1"/>
              </p:cNvSpPr>
              <p:nvPr/>
            </p:nvSpPr>
            <p:spPr bwMode="auto">
              <a:xfrm>
                <a:off x="1594" y="0"/>
                <a:ext cx="5723" cy="5457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4" name="Ovál 197"/>
              <p:cNvSpPr>
                <a:spLocks noChangeArrowheads="1"/>
              </p:cNvSpPr>
              <p:nvPr/>
            </p:nvSpPr>
            <p:spPr bwMode="auto">
              <a:xfrm>
                <a:off x="9675" y="0"/>
                <a:ext cx="5316" cy="5451"/>
              </a:xfrm>
              <a:prstGeom prst="ellipse">
                <a:avLst/>
              </a:prstGeom>
              <a:solidFill>
                <a:srgbClr val="C00000"/>
              </a:solidFill>
              <a:ln w="127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pic>
        <p:nvPicPr>
          <p:cNvPr id="15" name="Obrázek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222" y="2851191"/>
            <a:ext cx="894080" cy="251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Obrázek 1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730" y="4024806"/>
            <a:ext cx="4790476" cy="2628571"/>
          </a:xfrm>
          <a:prstGeom prst="rect">
            <a:avLst/>
          </a:prstGeom>
        </p:spPr>
      </p:pic>
      <p:pic>
        <p:nvPicPr>
          <p:cNvPr id="128" name="Obrázek 1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174" y="2516100"/>
            <a:ext cx="4780952" cy="3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7959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41</TotalTime>
  <Words>100</Words>
  <Application>Microsoft Office PowerPoint</Application>
  <PresentationFormat>Širokoúhlá obrazovka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Wingdings 2</vt:lpstr>
      <vt:lpstr>Dividenda</vt:lpstr>
      <vt:lpstr>STUPŇOVÁNÍ ADJEKTIV V ČJ</vt:lpstr>
      <vt:lpstr>PRAVIDLA TVOŘENÍ komparativu, superlativu v čj</vt:lpstr>
      <vt:lpstr>(nejčastější) užití komparativu a superlativu  v textu</vt:lpstr>
      <vt:lpstr>možnosti a limity využití mvl</vt:lpstr>
      <vt:lpstr>možnosti a limity využití mvl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ADJEKTIV V ČJ</dc:title>
  <dc:creator>Zofie</dc:creator>
  <cp:lastModifiedBy>Andrea Hudáková</cp:lastModifiedBy>
  <cp:revision>7</cp:revision>
  <dcterms:created xsi:type="dcterms:W3CDTF">2016-05-23T21:13:07Z</dcterms:created>
  <dcterms:modified xsi:type="dcterms:W3CDTF">2016-05-25T09:33:10Z</dcterms:modified>
</cp:coreProperties>
</file>