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0" r:id="rId10"/>
    <p:sldId id="265" r:id="rId11"/>
  </p:sldIdLst>
  <p:sldSz cx="12192000" cy="6858000"/>
  <p:notesSz cx="6858000" cy="9144000"/>
  <p:defaultTextStyle>
    <a:defPPr>
      <a:defRPr lang="ru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57AB67-8ABE-4DC7-9C03-E7018A41DCEF}" v="828" dt="2024-03-17T20:39:09.3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4"/>
  </p:normalViewPr>
  <p:slideViewPr>
    <p:cSldViewPr snapToGrid="0">
      <p:cViewPr varScale="1">
        <p:scale>
          <a:sx n="104" d="100"/>
          <a:sy n="104" d="100"/>
        </p:scale>
        <p:origin x="8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7157B5-E556-91EA-CC20-5351AE7EB4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C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8FB22AE-92FC-471A-B1F5-7DC017A6B5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C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EAA0ED-C2D9-5A2B-1E71-F1A5ADBA0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90189-47A1-7D48-A0CA-80B29A76F4DE}" type="datetimeFigureOut">
              <a:rPr lang="ru-CZ" smtClean="0"/>
              <a:t>3/19/24</a:t>
            </a:fld>
            <a:endParaRPr lang="ru-C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0DDAD3-3778-8848-DF2E-2B532AE21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C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F685E2-4A94-0D7E-2F65-BC9544D83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E1FE0-1D5D-2344-A806-7B811BCAC01D}" type="slidenum">
              <a:rPr lang="ru-CZ" smtClean="0"/>
              <a:t>‹#›</a:t>
            </a:fld>
            <a:endParaRPr lang="ru-CZ"/>
          </a:p>
        </p:txBody>
      </p:sp>
    </p:spTree>
    <p:extLst>
      <p:ext uri="{BB962C8B-B14F-4D97-AF65-F5344CB8AC3E}">
        <p14:creationId xmlns:p14="http://schemas.microsoft.com/office/powerpoint/2010/main" val="1658757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02BE61-9160-E60C-24CA-1AE7436EC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C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0ECA444-E6F8-A71E-5A20-1B1CF11CD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C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0F7C61-2231-CFEC-306E-DED16BDE8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90189-47A1-7D48-A0CA-80B29A76F4DE}" type="datetimeFigureOut">
              <a:rPr lang="ru-CZ" smtClean="0"/>
              <a:t>3/19/24</a:t>
            </a:fld>
            <a:endParaRPr lang="ru-C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048714-9625-C26F-0BE8-31440693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C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47A9F6-D68C-03B1-5E84-98BBA4011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E1FE0-1D5D-2344-A806-7B811BCAC01D}" type="slidenum">
              <a:rPr lang="ru-CZ" smtClean="0"/>
              <a:t>‹#›</a:t>
            </a:fld>
            <a:endParaRPr lang="ru-CZ"/>
          </a:p>
        </p:txBody>
      </p:sp>
    </p:spTree>
    <p:extLst>
      <p:ext uri="{BB962C8B-B14F-4D97-AF65-F5344CB8AC3E}">
        <p14:creationId xmlns:p14="http://schemas.microsoft.com/office/powerpoint/2010/main" val="2918930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3F5D822-DD58-3BB3-EDE2-981EC92D82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C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89ED5F-4F93-7358-8514-4C71C06626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C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EB42F7-6402-C5ED-EB6E-B8A890E74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90189-47A1-7D48-A0CA-80B29A76F4DE}" type="datetimeFigureOut">
              <a:rPr lang="ru-CZ" smtClean="0"/>
              <a:t>3/19/24</a:t>
            </a:fld>
            <a:endParaRPr lang="ru-C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B58236-047A-8A81-8CA5-56944C486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C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34A737-7CD7-3AE6-2878-3D18E915C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E1FE0-1D5D-2344-A806-7B811BCAC01D}" type="slidenum">
              <a:rPr lang="ru-CZ" smtClean="0"/>
              <a:t>‹#›</a:t>
            </a:fld>
            <a:endParaRPr lang="ru-CZ"/>
          </a:p>
        </p:txBody>
      </p:sp>
    </p:spTree>
    <p:extLst>
      <p:ext uri="{BB962C8B-B14F-4D97-AF65-F5344CB8AC3E}">
        <p14:creationId xmlns:p14="http://schemas.microsoft.com/office/powerpoint/2010/main" val="1435572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1F9CD0-F919-52D9-891F-829F02488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C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6C5CA3-96DC-DDAB-0898-5E3345308F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C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A233C0-36D7-E94E-2318-6FBE53FFD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90189-47A1-7D48-A0CA-80B29A76F4DE}" type="datetimeFigureOut">
              <a:rPr lang="ru-CZ" smtClean="0"/>
              <a:t>3/19/24</a:t>
            </a:fld>
            <a:endParaRPr lang="ru-C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32533-2E7F-32BA-12CC-66CDD5F12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C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A62C50-912A-EB7D-50A9-DB6B52510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E1FE0-1D5D-2344-A806-7B811BCAC01D}" type="slidenum">
              <a:rPr lang="ru-CZ" smtClean="0"/>
              <a:t>‹#›</a:t>
            </a:fld>
            <a:endParaRPr lang="ru-CZ"/>
          </a:p>
        </p:txBody>
      </p:sp>
    </p:spTree>
    <p:extLst>
      <p:ext uri="{BB962C8B-B14F-4D97-AF65-F5344CB8AC3E}">
        <p14:creationId xmlns:p14="http://schemas.microsoft.com/office/powerpoint/2010/main" val="3283046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F6859F-117C-1D6C-4E5A-123978362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C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BBE3AD-0AFF-AD84-C5B9-7BD8BC443C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C98B7D-894F-C6A8-B8E6-39D9FCEFE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90189-47A1-7D48-A0CA-80B29A76F4DE}" type="datetimeFigureOut">
              <a:rPr lang="ru-CZ" smtClean="0"/>
              <a:t>3/19/24</a:t>
            </a:fld>
            <a:endParaRPr lang="ru-C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3AEF48-EA3B-31CD-9D41-5A3046813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C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94DE77-5CCD-ECA2-04A1-69364F6C9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E1FE0-1D5D-2344-A806-7B811BCAC01D}" type="slidenum">
              <a:rPr lang="ru-CZ" smtClean="0"/>
              <a:t>‹#›</a:t>
            </a:fld>
            <a:endParaRPr lang="ru-CZ"/>
          </a:p>
        </p:txBody>
      </p:sp>
    </p:spTree>
    <p:extLst>
      <p:ext uri="{BB962C8B-B14F-4D97-AF65-F5344CB8AC3E}">
        <p14:creationId xmlns:p14="http://schemas.microsoft.com/office/powerpoint/2010/main" val="289546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5AC23C-1BD9-1855-8C8D-15480CEE1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C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E77636-0BD0-BF62-E6E8-5A65EF97A7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C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9E50354-1F98-9405-0AFF-28A701A3F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C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A2FB959-E51B-A82E-967D-BCBBF9878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90189-47A1-7D48-A0CA-80B29A76F4DE}" type="datetimeFigureOut">
              <a:rPr lang="ru-CZ" smtClean="0"/>
              <a:t>3/19/24</a:t>
            </a:fld>
            <a:endParaRPr lang="ru-C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BF2899C-E762-BE63-66FD-5B389A6C1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C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162EE47-E569-BE84-6B3B-73566FBEF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E1FE0-1D5D-2344-A806-7B811BCAC01D}" type="slidenum">
              <a:rPr lang="ru-CZ" smtClean="0"/>
              <a:t>‹#›</a:t>
            </a:fld>
            <a:endParaRPr lang="ru-CZ"/>
          </a:p>
        </p:txBody>
      </p:sp>
    </p:spTree>
    <p:extLst>
      <p:ext uri="{BB962C8B-B14F-4D97-AF65-F5344CB8AC3E}">
        <p14:creationId xmlns:p14="http://schemas.microsoft.com/office/powerpoint/2010/main" val="3698905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D3D1A3-4A93-BFE3-2CF6-3B8A4FF5F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C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13295E-4852-F85D-6970-242E56DF83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F2AEDF3-72BE-A630-2466-5C64589191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C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69A207A-1D06-28F4-66F7-9243D5298E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181E415-165A-B2D6-5F32-31F37AB155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C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412C88-5ED3-7D64-F3B7-C55ED96E7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90189-47A1-7D48-A0CA-80B29A76F4DE}" type="datetimeFigureOut">
              <a:rPr lang="ru-CZ" smtClean="0"/>
              <a:t>3/19/24</a:t>
            </a:fld>
            <a:endParaRPr lang="ru-C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52A475B-F553-459F-431F-4B6316F62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C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D0CD83-F456-6A7A-22BD-EE0C1FB56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E1FE0-1D5D-2344-A806-7B811BCAC01D}" type="slidenum">
              <a:rPr lang="ru-CZ" smtClean="0"/>
              <a:t>‹#›</a:t>
            </a:fld>
            <a:endParaRPr lang="ru-CZ"/>
          </a:p>
        </p:txBody>
      </p:sp>
    </p:spTree>
    <p:extLst>
      <p:ext uri="{BB962C8B-B14F-4D97-AF65-F5344CB8AC3E}">
        <p14:creationId xmlns:p14="http://schemas.microsoft.com/office/powerpoint/2010/main" val="1211947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D6EF72-9F94-F1CC-2F8D-9D75D4E7F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C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6339E38-1A1D-FD43-60C8-F8570E119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90189-47A1-7D48-A0CA-80B29A76F4DE}" type="datetimeFigureOut">
              <a:rPr lang="ru-CZ" smtClean="0"/>
              <a:t>3/19/24</a:t>
            </a:fld>
            <a:endParaRPr lang="ru-C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151EA88-630F-D09D-47A9-55BBCB0FC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C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F1D813F-7407-0AB1-83AA-90E231B0E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E1FE0-1D5D-2344-A806-7B811BCAC01D}" type="slidenum">
              <a:rPr lang="ru-CZ" smtClean="0"/>
              <a:t>‹#›</a:t>
            </a:fld>
            <a:endParaRPr lang="ru-CZ"/>
          </a:p>
        </p:txBody>
      </p:sp>
    </p:spTree>
    <p:extLst>
      <p:ext uri="{BB962C8B-B14F-4D97-AF65-F5344CB8AC3E}">
        <p14:creationId xmlns:p14="http://schemas.microsoft.com/office/powerpoint/2010/main" val="3558393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E6D8727-D639-E4A0-BBDC-77F7C607E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90189-47A1-7D48-A0CA-80B29A76F4DE}" type="datetimeFigureOut">
              <a:rPr lang="ru-CZ" smtClean="0"/>
              <a:t>3/19/24</a:t>
            </a:fld>
            <a:endParaRPr lang="ru-C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CDE178E-4DB3-DAF5-4C1D-1B064BBEB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C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E297B97-58FF-CC16-F7CE-1E0A2AE25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E1FE0-1D5D-2344-A806-7B811BCAC01D}" type="slidenum">
              <a:rPr lang="ru-CZ" smtClean="0"/>
              <a:t>‹#›</a:t>
            </a:fld>
            <a:endParaRPr lang="ru-CZ"/>
          </a:p>
        </p:txBody>
      </p:sp>
    </p:spTree>
    <p:extLst>
      <p:ext uri="{BB962C8B-B14F-4D97-AF65-F5344CB8AC3E}">
        <p14:creationId xmlns:p14="http://schemas.microsoft.com/office/powerpoint/2010/main" val="2910552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876D51-EB78-34FC-C0F5-7BC76D153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C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1A3DBF-7AE6-CD91-9360-0FEE60C24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C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330516B-CEAE-6842-4F49-F7FB51D367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F49E5B-6DFC-33AE-4563-674A7434C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90189-47A1-7D48-A0CA-80B29A76F4DE}" type="datetimeFigureOut">
              <a:rPr lang="ru-CZ" smtClean="0"/>
              <a:t>3/19/24</a:t>
            </a:fld>
            <a:endParaRPr lang="ru-C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48756EF-CA32-38C0-3581-91E3AC92B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C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B6315C-0A4C-DFE4-E6A4-5E66F818D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E1FE0-1D5D-2344-A806-7B811BCAC01D}" type="slidenum">
              <a:rPr lang="ru-CZ" smtClean="0"/>
              <a:t>‹#›</a:t>
            </a:fld>
            <a:endParaRPr lang="ru-CZ"/>
          </a:p>
        </p:txBody>
      </p:sp>
    </p:spTree>
    <p:extLst>
      <p:ext uri="{BB962C8B-B14F-4D97-AF65-F5344CB8AC3E}">
        <p14:creationId xmlns:p14="http://schemas.microsoft.com/office/powerpoint/2010/main" val="2489480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52C20-E065-AB25-F1B4-0B020BDE9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C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1BF39B1-2682-9394-71E5-B949403BF0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C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DDD67A1-D246-3C61-03C5-901C70DF33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57802B-A86D-EB7E-99CC-C55CA1FF5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90189-47A1-7D48-A0CA-80B29A76F4DE}" type="datetimeFigureOut">
              <a:rPr lang="ru-CZ" smtClean="0"/>
              <a:t>3/19/24</a:t>
            </a:fld>
            <a:endParaRPr lang="ru-C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2F405C5-A644-2369-4097-BC20BED20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C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B8EB1AF-CC04-5A19-96EC-A3AF8A435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E1FE0-1D5D-2344-A806-7B811BCAC01D}" type="slidenum">
              <a:rPr lang="ru-CZ" smtClean="0"/>
              <a:t>‹#›</a:t>
            </a:fld>
            <a:endParaRPr lang="ru-CZ"/>
          </a:p>
        </p:txBody>
      </p:sp>
    </p:spTree>
    <p:extLst>
      <p:ext uri="{BB962C8B-B14F-4D97-AF65-F5344CB8AC3E}">
        <p14:creationId xmlns:p14="http://schemas.microsoft.com/office/powerpoint/2010/main" val="2154733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06885F-12B8-1997-24B4-F3DFA3B65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C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19BACF1-E3F6-803E-DBF4-D379886BB2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C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B0BEA-A524-F6AE-F4D6-59F3E08CD9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D90189-47A1-7D48-A0CA-80B29A76F4DE}" type="datetimeFigureOut">
              <a:rPr lang="ru-CZ" smtClean="0"/>
              <a:t>3/19/24</a:t>
            </a:fld>
            <a:endParaRPr lang="ru-C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1FBC1D-1AEB-7B82-F59A-83E0FF10BA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C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144970-3425-1F60-33A4-9F6A80B742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1E1FE0-1D5D-2344-A806-7B811BCAC01D}" type="slidenum">
              <a:rPr lang="ru-CZ" smtClean="0"/>
              <a:t>‹#›</a:t>
            </a:fld>
            <a:endParaRPr lang="ru-CZ"/>
          </a:p>
        </p:txBody>
      </p:sp>
    </p:spTree>
    <p:extLst>
      <p:ext uri="{BB962C8B-B14F-4D97-AF65-F5344CB8AC3E}">
        <p14:creationId xmlns:p14="http://schemas.microsoft.com/office/powerpoint/2010/main" val="891402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journals.sagepub.com/doi/10.1177/01445987231215445#:~:text=The%20Serbian%20national%20company%20responsible,et%20al.%2C%202023" TargetMode="External"/><Relationship Id="rId3" Type="http://schemas.openxmlformats.org/officeDocument/2006/relationships/hyperlink" Target="https://carnegieendowment.org/politika/88828" TargetMode="External"/><Relationship Id="rId7" Type="http://schemas.openxmlformats.org/officeDocument/2006/relationships/hyperlink" Target="https://www.reuters.com/world/europe/west-gains-advantage-it-vies-with-russia-influence-serbia-2023-03-01/" TargetMode="External"/><Relationship Id="rId2" Type="http://schemas.openxmlformats.org/officeDocument/2006/relationships/hyperlink" Target="https://www.cfr.org/backgrounder/russias-influence-balkans#:~:text=By%20blocking%20UN%20recognition%20of,maintain%20friendly%20relations%20with%20Moscow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upport4partnership.org/en/news/russian-influence-in-serbia-from-fostering-cultural-ties-to-open-propaganda" TargetMode="External"/><Relationship Id="rId5" Type="http://schemas.openxmlformats.org/officeDocument/2006/relationships/hyperlink" Target="https://www.osw.waw.pl/en/publikacje/osw-commentary/2023-02-27/closer-to-west-serbias-foreign-policy-after-russian-invasion" TargetMode="External"/><Relationship Id="rId4" Type="http://schemas.openxmlformats.org/officeDocument/2006/relationships/hyperlink" Target="https://www.europarl.europa.eu/RegData/etudes/BRIE/2023/747096/EPRS_BRI(2023)747096_EN.pdf" TargetMode="External"/><Relationship Id="rId9" Type="http://schemas.openxmlformats.org/officeDocument/2006/relationships/hyperlink" Target="https://static.rusi.org/rusi_pub_228_op_russiachina_serbia_final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2F8301-29AC-FD29-8256-63059AD45E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" b="12500"/>
          <a:stretch/>
        </p:blipFill>
        <p:spPr>
          <a:xfrm>
            <a:off x="0" y="1"/>
            <a:ext cx="1219198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26A355-BF2A-1532-E272-C57B18CDA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0" y="766159"/>
            <a:ext cx="9144000" cy="2900518"/>
          </a:xfrm>
        </p:spPr>
        <p:txBody>
          <a:bodyPr>
            <a:normAutofit/>
          </a:bodyPr>
          <a:lstStyle/>
          <a:p>
            <a:r>
              <a:rPr lang="en-GB" b="0" i="0" u="none" strike="noStrike">
                <a:solidFill>
                  <a:srgbClr val="FFFFFF"/>
                </a:solidFill>
                <a:effectLst/>
                <a:latin typeface="+mn-lt"/>
              </a:rPr>
              <a:t>In what ways is Russia trying to expand its influence in Serbia?</a:t>
            </a:r>
            <a:endParaRPr lang="ru-CZ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B5FB51C-7691-C262-5BE6-D4B31EEC57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4587" y="4641582"/>
            <a:ext cx="9144000" cy="1098395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Vladislav Vladimirovi</a:t>
            </a:r>
            <a:r>
              <a:rPr lang="en-GB">
                <a:solidFill>
                  <a:srgbClr val="FFFFFF"/>
                </a:solidFill>
              </a:rPr>
              <a:t>ch</a:t>
            </a:r>
            <a:r>
              <a:rPr lang="cs-CZ">
                <a:solidFill>
                  <a:srgbClr val="FFFFFF"/>
                </a:solidFill>
              </a:rPr>
              <a:t> </a:t>
            </a:r>
            <a:r>
              <a:rPr lang="en-GB">
                <a:solidFill>
                  <a:srgbClr val="FFFFFF"/>
                </a:solidFill>
              </a:rPr>
              <a:t>Sh</a:t>
            </a:r>
            <a:r>
              <a:rPr lang="cs-CZ">
                <a:solidFill>
                  <a:srgbClr val="FFFFFF"/>
                </a:solidFill>
              </a:rPr>
              <a:t>atalov </a:t>
            </a:r>
            <a:endParaRPr lang="ru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8757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A40442-BBF9-1BBE-5F87-FD60635D2F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Thank you for your attention! </a:t>
            </a:r>
            <a:endParaRPr lang="ru-CZ" dirty="0"/>
          </a:p>
        </p:txBody>
      </p:sp>
    </p:spTree>
    <p:extLst>
      <p:ext uri="{BB962C8B-B14F-4D97-AF65-F5344CB8AC3E}">
        <p14:creationId xmlns:p14="http://schemas.microsoft.com/office/powerpoint/2010/main" val="383829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CCBEEA-F7AA-1243-0A2B-0A0AACD40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7905" y="0"/>
            <a:ext cx="10515600" cy="1325563"/>
          </a:xfrm>
        </p:spPr>
        <p:txBody>
          <a:bodyPr/>
          <a:lstStyle/>
          <a:p>
            <a:r>
              <a:rPr lang="cs-CZ" b="1" dirty="0" err="1"/>
              <a:t>Contents</a:t>
            </a:r>
            <a:r>
              <a:rPr lang="cs-CZ" dirty="0"/>
              <a:t> </a:t>
            </a:r>
            <a:endParaRPr lang="ru-CZ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D457E6-496B-639D-9E7B-91E94BF1C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3822" y="1850060"/>
            <a:ext cx="10515600" cy="5007940"/>
          </a:xfrm>
        </p:spPr>
        <p:txBody>
          <a:bodyPr>
            <a:normAutofit/>
          </a:bodyPr>
          <a:lstStyle/>
          <a:p>
            <a:r>
              <a:rPr lang="en-GB" sz="3000" dirty="0"/>
              <a:t>In the perception of history </a:t>
            </a:r>
          </a:p>
          <a:p>
            <a:r>
              <a:rPr lang="en-GB" sz="3000" dirty="0"/>
              <a:t>In the educational sphere </a:t>
            </a:r>
          </a:p>
          <a:p>
            <a:r>
              <a:rPr lang="en-GB" sz="3000" dirty="0"/>
              <a:t>In the religious sphere </a:t>
            </a:r>
          </a:p>
          <a:p>
            <a:r>
              <a:rPr lang="en-GB" sz="3000" dirty="0"/>
              <a:t>In the Defense industry sphere </a:t>
            </a:r>
          </a:p>
          <a:p>
            <a:r>
              <a:rPr lang="en-GB" sz="3000" dirty="0"/>
              <a:t>In the energy sector</a:t>
            </a:r>
          </a:p>
          <a:p>
            <a:r>
              <a:rPr lang="en-GB" sz="3000" dirty="0"/>
              <a:t>Through foreign relations  </a:t>
            </a:r>
          </a:p>
          <a:p>
            <a:r>
              <a:rPr lang="en-GB" sz="3000" dirty="0"/>
              <a:t>Sources </a:t>
            </a:r>
            <a:endParaRPr lang="ru-CZ" sz="3000" dirty="0"/>
          </a:p>
        </p:txBody>
      </p:sp>
    </p:spTree>
    <p:extLst>
      <p:ext uri="{BB962C8B-B14F-4D97-AF65-F5344CB8AC3E}">
        <p14:creationId xmlns:p14="http://schemas.microsoft.com/office/powerpoint/2010/main" val="1458341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536A95-556B-A85A-53F3-A2D380BF9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lang="en-GB" dirty="0"/>
              <a:t>In the perception of history</a:t>
            </a:r>
            <a:endParaRPr lang="ru-CZ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A11A106-A31F-5A5C-BE42-600143982F1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546" y="18255"/>
            <a:ext cx="4901454" cy="2990103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1637E8-FBD6-7BD9-6935-433FCE29C1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" t="6556" r="2069" b="6896"/>
          <a:stretch/>
        </p:blipFill>
        <p:spPr>
          <a:xfrm>
            <a:off x="7290546" y="3491485"/>
            <a:ext cx="4901454" cy="29356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396176-1FAB-E39C-388C-4679BAF1581D}"/>
              </a:ext>
            </a:extLst>
          </p:cNvPr>
          <p:cNvSpPr txBox="1"/>
          <p:nvPr/>
        </p:nvSpPr>
        <p:spPr>
          <a:xfrm>
            <a:off x="7061324" y="6488668"/>
            <a:ext cx="6274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/>
              <a:t>Mural to a DNR militia commander Michail </a:t>
            </a:r>
            <a:r>
              <a:rPr lang="en-GB" dirty="0" err="1"/>
              <a:t>Tolstich</a:t>
            </a:r>
            <a:r>
              <a:rPr lang="en-GB" dirty="0"/>
              <a:t> </a:t>
            </a:r>
            <a:endParaRPr lang="ru-CZ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765D85-E943-BF7F-9841-BFE02A218B17}"/>
              </a:ext>
            </a:extLst>
          </p:cNvPr>
          <p:cNvSpPr txBox="1"/>
          <p:nvPr/>
        </p:nvSpPr>
        <p:spPr>
          <a:xfrm>
            <a:off x="7172512" y="3048670"/>
            <a:ext cx="6274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/>
              <a:t>“Russians and Serbians brothers forever” In Belgrade </a:t>
            </a:r>
            <a:endParaRPr lang="ru-CZ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1C1046-892B-36C5-E113-19E001A91CC9}"/>
              </a:ext>
            </a:extLst>
          </p:cNvPr>
          <p:cNvSpPr txBox="1"/>
          <p:nvPr/>
        </p:nvSpPr>
        <p:spPr>
          <a:xfrm>
            <a:off x="0" y="1513306"/>
            <a:ext cx="688907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Attempt at manipulation of history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Yugoslav wars = War in Ukraine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Brotherly war to protect the Serbian minority = Brotherly war to protect the Russian minority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NATO supporting enemies of Serbia = NATO supporting Ukraine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Sanctions = Sanctions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Tito, as a Croat, who was anti-Serbian  and anti-Russian (USSR)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Seems to be at least partially effective –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 In 2022 80 percent of Serbians were against putting sanctions on Russia (Reuters)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 the same year 68 percent of Serbs held the belief that NATO started the conflict in Ukraine ( Euro parliament)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https://www.youtube.com/watch?v=bHy0QuHV0mE&amp;t=17s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258018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25B916-CAE0-C226-3E51-BA01E2B4E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GB" dirty="0"/>
              <a:t>In the educational sphere </a:t>
            </a:r>
            <a:endParaRPr lang="ru-CZ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EE16D6E-AE86-EA57-0F5B-CD3862282AE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384" y="0"/>
            <a:ext cx="4884615" cy="324826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631285-AE27-525E-31CB-E37CE41CA07E}"/>
              </a:ext>
            </a:extLst>
          </p:cNvPr>
          <p:cNvSpPr txBox="1"/>
          <p:nvPr/>
        </p:nvSpPr>
        <p:spPr>
          <a:xfrm>
            <a:off x="7760197" y="3200304"/>
            <a:ext cx="4431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/>
              <a:t>E.N.O.T corp PMC taught led a patriotic youth camp in Serbia</a:t>
            </a:r>
            <a:endParaRPr lang="ru-CZ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9E6986B-9AF1-8EBF-D7FA-959440B32F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999" y="3846635"/>
            <a:ext cx="5185020" cy="29931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20D2D9-873E-1438-4499-B1D3EB8568B7}"/>
              </a:ext>
            </a:extLst>
          </p:cNvPr>
          <p:cNvSpPr txBox="1"/>
          <p:nvPr/>
        </p:nvSpPr>
        <p:spPr>
          <a:xfrm>
            <a:off x="276967" y="1325563"/>
            <a:ext cx="5562591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Russian support of military youth camps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Use of humanitarian and cultural center to continue to spread Russian influence </a:t>
            </a:r>
            <a:r>
              <a:rPr lang="en-GB" sz="2200" dirty="0"/>
              <a:t>and culture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Russia ha employed over 100 organisations to improve relations with Serbia </a:t>
            </a: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Popularization of Russian language in Serbian schools</a:t>
            </a:r>
            <a:endParaRPr lang="en-GB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2 Russian schools already built </a:t>
            </a:r>
            <a:r>
              <a:rPr lang="en-US" sz="2200" dirty="0"/>
              <a:t> </a:t>
            </a:r>
            <a:r>
              <a:rPr lang="en-GB" sz="2200" dirty="0"/>
              <a:t>in Serbia with plans for more </a:t>
            </a: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Use of both Serbian state media, as well as Russian Sputnik </a:t>
            </a:r>
            <a:r>
              <a:rPr lang="en-US" sz="2200" dirty="0" err="1"/>
              <a:t>Srbija</a:t>
            </a:r>
            <a:r>
              <a:rPr lang="en-US" sz="2200" dirty="0"/>
              <a:t> and RT Balkan</a:t>
            </a:r>
            <a:endParaRPr lang="en-GB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7563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C71171-0E1F-45F5-1167-3193AB923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lang="en-GB" dirty="0"/>
              <a:t>In the religious sphere </a:t>
            </a:r>
            <a:endParaRPr lang="ru-CZ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05A0C02-F3BA-17DC-3C24-C918FFE935F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854" y="18255"/>
            <a:ext cx="4903146" cy="326059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18D8AF-6690-0AA0-8BBE-24421B1D7BBD}"/>
              </a:ext>
            </a:extLst>
          </p:cNvPr>
          <p:cNvSpPr txBox="1"/>
          <p:nvPr/>
        </p:nvSpPr>
        <p:spPr>
          <a:xfrm>
            <a:off x="7454768" y="3278847"/>
            <a:ext cx="5901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/>
              <a:t>New Orthodox Church of st. </a:t>
            </a:r>
            <a:r>
              <a:rPr lang="en-GB" dirty="0" err="1"/>
              <a:t>Sava</a:t>
            </a:r>
            <a:r>
              <a:rPr lang="en-GB" dirty="0"/>
              <a:t> in Belgrade </a:t>
            </a:r>
            <a:endParaRPr lang="ru-CZ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F2E1E04-EC36-6C19-1980-3AE9E884B9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854" y="3579154"/>
            <a:ext cx="4903146" cy="27272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E2827A-9061-6F6A-6951-99BFA9A86A35}"/>
              </a:ext>
            </a:extLst>
          </p:cNvPr>
          <p:cNvSpPr txBox="1"/>
          <p:nvPr/>
        </p:nvSpPr>
        <p:spPr>
          <a:xfrm>
            <a:off x="7288854" y="6282380"/>
            <a:ext cx="5127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/>
              <a:t>03.03.2024 – Meeting of Metropolitan Anthony of </a:t>
            </a:r>
            <a:r>
              <a:rPr lang="en-GB" dirty="0" err="1"/>
              <a:t>Volokolamsk</a:t>
            </a:r>
            <a:r>
              <a:rPr lang="en-GB" dirty="0"/>
              <a:t> and Patriarch </a:t>
            </a:r>
            <a:r>
              <a:rPr lang="en-GB" dirty="0" err="1"/>
              <a:t>Porfirije</a:t>
            </a:r>
            <a:endParaRPr lang="ru-CZ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899574-3ECF-2335-E3CE-4229D7B18FB9}"/>
              </a:ext>
            </a:extLst>
          </p:cNvPr>
          <p:cNvSpPr txBox="1"/>
          <p:nvPr/>
        </p:nvSpPr>
        <p:spPr>
          <a:xfrm>
            <a:off x="598365" y="1840216"/>
            <a:ext cx="512782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Financing the construction of churches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Gradual attempts to bring the churches closer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Support of counter-LGBT parades of movements  by Russia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Support of Russian oligarchs through charities that help fund the Serbian church 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Use of Serbian church to help limit those of Montenegro and Macedonia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Support of Serbian christians in Kosovo by the Russian Orthodox Church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77659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30768D-DDAB-16E9-65B8-D9AC311D5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289"/>
            <a:ext cx="7258922" cy="1325563"/>
          </a:xfrm>
        </p:spPr>
        <p:txBody>
          <a:bodyPr/>
          <a:lstStyle/>
          <a:p>
            <a:r>
              <a:rPr lang="en-GB" dirty="0"/>
              <a:t>In the Defense industry sphere </a:t>
            </a:r>
            <a:endParaRPr lang="ru-CZ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74FD6E2-29AF-5CFC-0CCD-6951630C49F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140" y="22289"/>
            <a:ext cx="4741860" cy="299200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6C1AF2-287A-085D-9803-F38E429DAE72}"/>
              </a:ext>
            </a:extLst>
          </p:cNvPr>
          <p:cNvSpPr txBox="1"/>
          <p:nvPr/>
        </p:nvSpPr>
        <p:spPr>
          <a:xfrm>
            <a:off x="7450140" y="3026819"/>
            <a:ext cx="5182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/>
              <a:t>Pantsir S1 self-propelled anti-aircraft weapon delivered in  2020</a:t>
            </a:r>
            <a:endParaRPr lang="ru-CZ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F901FDA-E31F-8E97-B1A3-4216228970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140" y="3622649"/>
            <a:ext cx="4741860" cy="26401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9ED81D4-E81A-47E1-916E-43AEE1FDBD9F}"/>
              </a:ext>
            </a:extLst>
          </p:cNvPr>
          <p:cNvSpPr txBox="1"/>
          <p:nvPr/>
        </p:nvSpPr>
        <p:spPr>
          <a:xfrm>
            <a:off x="7258922" y="6336963"/>
            <a:ext cx="5182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/>
              <a:t>Repellent C anti-drone system delivered in 2024</a:t>
            </a:r>
            <a:endParaRPr lang="ru-CZ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9717F0-0F85-F0D1-63A2-7CC9D6847063}"/>
              </a:ext>
            </a:extLst>
          </p:cNvPr>
          <p:cNvSpPr txBox="1"/>
          <p:nvPr/>
        </p:nvSpPr>
        <p:spPr>
          <a:xfrm>
            <a:off x="421822" y="1518289"/>
            <a:ext cx="4853180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/>
              <a:t>Heavy reliance on Russian  armaments</a:t>
            </a:r>
            <a:r>
              <a:rPr lang="en-GB" sz="2100" dirty="0"/>
              <a:t>  - strong monopoly of Russian arms in certain areas of military </a:t>
            </a:r>
            <a:endParaRPr lang="en-US" sz="2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/>
              <a:t>Chinese influence x Russian influence </a:t>
            </a:r>
            <a:r>
              <a:rPr lang="cs-CZ" sz="2100" dirty="0"/>
              <a:t>in Defense </a:t>
            </a:r>
            <a:r>
              <a:rPr lang="cs-CZ" sz="2100" dirty="0" err="1"/>
              <a:t>sphere</a:t>
            </a:r>
            <a:r>
              <a:rPr lang="cs-CZ" sz="2100" dirty="0"/>
              <a:t> </a:t>
            </a:r>
            <a:endParaRPr lang="en-US" sz="2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/>
              <a:t> Purchase of </a:t>
            </a:r>
            <a:r>
              <a:rPr lang="en-GB" sz="2100" dirty="0"/>
              <a:t>Russian </a:t>
            </a:r>
            <a:r>
              <a:rPr lang="en-US" sz="2100" dirty="0"/>
              <a:t>weapons even during Ukraine war – going against European sanctions</a:t>
            </a:r>
            <a:endParaRPr lang="en-GB" sz="2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100" dirty="0"/>
              <a:t>Russian military exercises (Joint response 2021) x NATO joint military exercise (Platinum wolf 2023)</a:t>
            </a:r>
            <a:r>
              <a:rPr lang="en-US" sz="2100" dirty="0"/>
              <a:t> </a:t>
            </a:r>
            <a:endParaRPr lang="en-GB" sz="2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100" dirty="0"/>
              <a:t>Alleged Russian intelligence Center in NIŠ humanitarian Center </a:t>
            </a:r>
            <a:endParaRPr lang="en-US" sz="2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Serbia has denied entry to several prominent Russian anti-war citizens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525099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7A9985-823E-EC33-C739-485C57BE6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6876"/>
            <a:ext cx="10515600" cy="1325563"/>
          </a:xfrm>
        </p:spPr>
        <p:txBody>
          <a:bodyPr/>
          <a:lstStyle/>
          <a:p>
            <a:r>
              <a:rPr lang="en-GB" dirty="0"/>
              <a:t>In the energy sector</a:t>
            </a:r>
            <a:endParaRPr lang="ru-CZ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F51DAC2-340C-D55A-DE6C-B2FA2FE94E5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430" y="18255"/>
            <a:ext cx="4808569" cy="3606427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A5DEDE-8A4C-3939-D11F-11703A7E0A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1" y="3624682"/>
            <a:ext cx="5181600" cy="32333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41E13C-07AB-07BC-5F62-B479B96C5870}"/>
              </a:ext>
            </a:extLst>
          </p:cNvPr>
          <p:cNvSpPr txBox="1"/>
          <p:nvPr/>
        </p:nvSpPr>
        <p:spPr>
          <a:xfrm>
            <a:off x="0" y="983180"/>
            <a:ext cx="5057313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Russia produces </a:t>
            </a:r>
            <a:r>
              <a:rPr lang="en-GB" sz="2000" dirty="0"/>
              <a:t>approximately </a:t>
            </a:r>
            <a:r>
              <a:rPr lang="en-US" sz="2000" dirty="0"/>
              <a:t>8</a:t>
            </a:r>
            <a:r>
              <a:rPr lang="en-GB" sz="2000" dirty="0"/>
              <a:t>9</a:t>
            </a:r>
            <a:r>
              <a:rPr lang="en-US" sz="2000" dirty="0"/>
              <a:t> % of </a:t>
            </a:r>
            <a:r>
              <a:rPr lang="en-GB" sz="2000" dirty="0"/>
              <a:t>Serbian </a:t>
            </a:r>
            <a:r>
              <a:rPr lang="en-US" sz="2000" dirty="0"/>
              <a:t>gas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Also o</a:t>
            </a:r>
            <a:r>
              <a:rPr lang="en-US" sz="2000" dirty="0" err="1"/>
              <a:t>wns</a:t>
            </a:r>
            <a:r>
              <a:rPr lang="en-US" sz="2000" dirty="0"/>
              <a:t> most</a:t>
            </a:r>
            <a:r>
              <a:rPr lang="en-GB" sz="2000" dirty="0"/>
              <a:t> of the </a:t>
            </a:r>
            <a:r>
              <a:rPr lang="en-US" sz="2000" dirty="0"/>
              <a:t>gas infrastructure and 50% of the only gas terminal in Serbia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Serbian petrol company </a:t>
            </a:r>
            <a:r>
              <a:rPr lang="en-US" sz="2000" dirty="0" err="1"/>
              <a:t>Naftna</a:t>
            </a:r>
            <a:r>
              <a:rPr lang="en-US" sz="2000" dirty="0"/>
              <a:t> </a:t>
            </a:r>
            <a:r>
              <a:rPr lang="en-US" sz="2000" dirty="0" err="1"/>
              <a:t>Industrija</a:t>
            </a:r>
            <a:r>
              <a:rPr lang="en-US" sz="2000" dirty="0"/>
              <a:t> </a:t>
            </a:r>
            <a:r>
              <a:rPr lang="en-US" sz="2000" dirty="0" err="1"/>
              <a:t>Srbije</a:t>
            </a:r>
            <a:r>
              <a:rPr lang="en-US" sz="2000" dirty="0"/>
              <a:t> was bought out by Gazprom in 2008 </a:t>
            </a:r>
            <a:r>
              <a:rPr lang="en-GB" sz="2000" dirty="0"/>
              <a:t>- Russia controls all Serbian refineries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Yet Serbia receives one of the cheapest prices for gas – up to 10 times compared to EU prices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 sizeable portion of oil and fuel is controlled by Russian giants such as Gazprom and LUKOIL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Due to sanctions attempts at prolonging </a:t>
            </a:r>
            <a:r>
              <a:rPr lang="en-GB" sz="2000" dirty="0" err="1"/>
              <a:t>Družba</a:t>
            </a:r>
            <a:r>
              <a:rPr lang="en-GB" sz="2000" dirty="0"/>
              <a:t> oil pipeline through Hungary to Serbia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Construction of Centre for Nuclear Science and Technology (CNST) by Rosatom 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7595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81383-DDDA-0311-A5DE-AF7A408D1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lang="en-GB" dirty="0"/>
              <a:t>In foreign relations </a:t>
            </a:r>
            <a:endParaRPr lang="ru-CZ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89D4E99-B6A0-4CEA-739A-019DDDB6680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764" y="0"/>
            <a:ext cx="5528236" cy="2764118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BDD00F5-5D8C-CD1E-A97B-BB82A1AD9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373" y="2993678"/>
            <a:ext cx="4920627" cy="32765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C210D8-D810-900E-893C-18A5097F6E92}"/>
              </a:ext>
            </a:extLst>
          </p:cNvPr>
          <p:cNvSpPr txBox="1"/>
          <p:nvPr/>
        </p:nvSpPr>
        <p:spPr>
          <a:xfrm>
            <a:off x="6745444" y="6470413"/>
            <a:ext cx="5446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/>
              <a:t>Immortal regiment parade in Bosnia and Hercegovina  </a:t>
            </a:r>
            <a:endParaRPr lang="ru-CZ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3ECF3E-865E-2793-8C3B-C010C8DBBDC5}"/>
              </a:ext>
            </a:extLst>
          </p:cNvPr>
          <p:cNvSpPr txBox="1"/>
          <p:nvPr/>
        </p:nvSpPr>
        <p:spPr>
          <a:xfrm>
            <a:off x="97653" y="1776886"/>
            <a:ext cx="5430584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Russia blocking UN recognition of Kosovo</a:t>
            </a:r>
            <a:endParaRPr lang="en-GB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Russia vetoed UN in regards to Yugoslav wars </a:t>
            </a:r>
            <a:r>
              <a:rPr lang="en-US" sz="2200" dirty="0"/>
              <a:t> </a:t>
            </a:r>
            <a:r>
              <a:rPr lang="en-GB" sz="2200" dirty="0"/>
              <a:t>- In 2015 against Srebrenica massacre to be called genocide </a:t>
            </a: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Political</a:t>
            </a:r>
            <a:r>
              <a:rPr lang="en-GB" sz="2200" dirty="0"/>
              <a:t> and material</a:t>
            </a:r>
            <a:r>
              <a:rPr lang="en-US" sz="2200" dirty="0"/>
              <a:t> support to Srpska republic in Bosnia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Russian vaccine diplomacy towards Serbia during the COVID 19 pandemic</a:t>
            </a:r>
            <a:endParaRPr lang="en-GB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 </a:t>
            </a:r>
            <a:r>
              <a:rPr lang="en-GB" sz="2200" dirty="0"/>
              <a:t>Russo-Serbian friendship group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National Council for Coordination with Russia and Chin</a:t>
            </a:r>
            <a:r>
              <a:rPr lang="en-GB" sz="2200" dirty="0"/>
              <a:t>a was established in 2017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847317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0D6F1C-FB1D-0927-9900-4583FAC9D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56442"/>
            <a:ext cx="10515600" cy="1325563"/>
          </a:xfrm>
        </p:spPr>
        <p:txBody>
          <a:bodyPr/>
          <a:lstStyle/>
          <a:p>
            <a:r>
              <a:rPr lang="en-GB" dirty="0"/>
              <a:t>Sources </a:t>
            </a:r>
            <a:endParaRPr lang="ru-CZ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EBB648-E347-9E95-014B-FC72BA6FC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71635"/>
            <a:ext cx="12065000" cy="6186365"/>
          </a:xfrm>
        </p:spPr>
        <p:txBody>
          <a:bodyPr>
            <a:normAutofit fontScale="92500" lnSpcReduction="10000"/>
          </a:bodyPr>
          <a:lstStyle/>
          <a:p>
            <a:r>
              <a:rPr lang="en-GB" dirty="0">
                <a:hlinkClick r:id="rId2"/>
              </a:rPr>
              <a:t>https://</a:t>
            </a:r>
            <a:r>
              <a:rPr lang="en-GB" dirty="0" err="1">
                <a:hlinkClick r:id="rId2"/>
              </a:rPr>
              <a:t>www.cfr.org</a:t>
            </a:r>
            <a:r>
              <a:rPr lang="en-GB" dirty="0">
                <a:hlinkClick r:id="rId2"/>
              </a:rPr>
              <a:t>/backgrounder/</a:t>
            </a:r>
            <a:r>
              <a:rPr lang="en-GB" dirty="0" err="1">
                <a:hlinkClick r:id="rId2"/>
              </a:rPr>
              <a:t>russias-influence</a:t>
            </a:r>
            <a:r>
              <a:rPr lang="en-GB" dirty="0">
                <a:hlinkClick r:id="rId2"/>
              </a:rPr>
              <a:t>-balkans#:~:text=By%20blocking%20UN%20recognition%</a:t>
            </a:r>
            <a:r>
              <a:rPr lang="en-GB" dirty="0" err="1">
                <a:hlinkClick r:id="rId2"/>
              </a:rPr>
              <a:t>20of,maintain</a:t>
            </a:r>
            <a:r>
              <a:rPr lang="en-GB" dirty="0">
                <a:hlinkClick r:id="rId2"/>
              </a:rPr>
              <a:t>%20friendly%20relations%20with%20Moscow</a:t>
            </a:r>
            <a:r>
              <a:rPr lang="en-GB" dirty="0"/>
              <a:t>.</a:t>
            </a:r>
          </a:p>
          <a:p>
            <a:r>
              <a:rPr lang="en-GB" dirty="0">
                <a:hlinkClick r:id="rId3"/>
              </a:rPr>
              <a:t>https://</a:t>
            </a:r>
            <a:r>
              <a:rPr lang="en-GB" dirty="0" err="1">
                <a:hlinkClick r:id="rId3"/>
              </a:rPr>
              <a:t>carnegieendowment.org</a:t>
            </a:r>
            <a:r>
              <a:rPr lang="en-GB" dirty="0">
                <a:hlinkClick r:id="rId3"/>
              </a:rPr>
              <a:t>/</a:t>
            </a:r>
            <a:r>
              <a:rPr lang="en-GB" dirty="0" err="1">
                <a:hlinkClick r:id="rId3"/>
              </a:rPr>
              <a:t>politika</a:t>
            </a:r>
            <a:r>
              <a:rPr lang="en-GB" dirty="0">
                <a:hlinkClick r:id="rId3"/>
              </a:rPr>
              <a:t>/88828</a:t>
            </a:r>
            <a:endParaRPr lang="en-GB" dirty="0"/>
          </a:p>
          <a:p>
            <a:r>
              <a:rPr lang="en-GB" dirty="0">
                <a:hlinkClick r:id="rId4"/>
              </a:rPr>
              <a:t>https://</a:t>
            </a:r>
            <a:r>
              <a:rPr lang="en-GB" dirty="0" err="1">
                <a:hlinkClick r:id="rId4"/>
              </a:rPr>
              <a:t>www.europarl.europa.eu</a:t>
            </a:r>
            <a:r>
              <a:rPr lang="en-GB" dirty="0">
                <a:hlinkClick r:id="rId4"/>
              </a:rPr>
              <a:t>/RegData/etudes/BRIE/2023/747096/EPRS_BRI(2023)747096_EN.pdf</a:t>
            </a:r>
            <a:endParaRPr lang="en-GB" dirty="0"/>
          </a:p>
          <a:p>
            <a:r>
              <a:rPr lang="en-GB" dirty="0">
                <a:hlinkClick r:id="rId5"/>
              </a:rPr>
              <a:t>https://</a:t>
            </a:r>
            <a:r>
              <a:rPr lang="en-GB" dirty="0" err="1">
                <a:hlinkClick r:id="rId5"/>
              </a:rPr>
              <a:t>www.osw.waw.pl</a:t>
            </a:r>
            <a:r>
              <a:rPr lang="en-GB" dirty="0">
                <a:hlinkClick r:id="rId5"/>
              </a:rPr>
              <a:t>/en/</a:t>
            </a:r>
            <a:r>
              <a:rPr lang="en-GB" dirty="0" err="1">
                <a:hlinkClick r:id="rId5"/>
              </a:rPr>
              <a:t>publikacje</a:t>
            </a:r>
            <a:r>
              <a:rPr lang="en-GB" dirty="0">
                <a:hlinkClick r:id="rId5"/>
              </a:rPr>
              <a:t>/</a:t>
            </a:r>
            <a:r>
              <a:rPr lang="en-GB" dirty="0" err="1">
                <a:hlinkClick r:id="rId5"/>
              </a:rPr>
              <a:t>osw-commentary</a:t>
            </a:r>
            <a:r>
              <a:rPr lang="en-GB" dirty="0">
                <a:hlinkClick r:id="rId5"/>
              </a:rPr>
              <a:t>/2023-02-27/</a:t>
            </a:r>
            <a:r>
              <a:rPr lang="en-GB" dirty="0" err="1">
                <a:hlinkClick r:id="rId5"/>
              </a:rPr>
              <a:t>closer-to-west-serbias</a:t>
            </a:r>
            <a:r>
              <a:rPr lang="en-GB" dirty="0">
                <a:hlinkClick r:id="rId5"/>
              </a:rPr>
              <a:t>-foreign-policy-after-russian-invasion</a:t>
            </a:r>
            <a:endParaRPr lang="en-GB" dirty="0"/>
          </a:p>
          <a:p>
            <a:r>
              <a:rPr lang="en-GB" dirty="0">
                <a:hlinkClick r:id="rId6"/>
              </a:rPr>
              <a:t>https://support4partnership.org/en/news/russian-influence-in-serbia-from-fostering-cultural-ties-to-open-propaganda</a:t>
            </a:r>
            <a:endParaRPr lang="en-GB" dirty="0"/>
          </a:p>
          <a:p>
            <a:r>
              <a:rPr lang="en-GB" dirty="0">
                <a:hlinkClick r:id="rId7"/>
              </a:rPr>
              <a:t>https://www.reuters.com/world/europe/west-gains-advantage-it-vies-with-russia-influence-serbia-2023-03-01/</a:t>
            </a:r>
            <a:endParaRPr lang="en-GB" dirty="0"/>
          </a:p>
          <a:p>
            <a:r>
              <a:rPr lang="en-GB" dirty="0">
                <a:hlinkClick r:id="rId8"/>
              </a:rPr>
              <a:t>https://</a:t>
            </a:r>
            <a:r>
              <a:rPr lang="en-GB" dirty="0" err="1">
                <a:hlinkClick r:id="rId8"/>
              </a:rPr>
              <a:t>journals.sagepub.com</a:t>
            </a:r>
            <a:r>
              <a:rPr lang="en-GB" dirty="0">
                <a:hlinkClick r:id="rId8"/>
              </a:rPr>
              <a:t>/</a:t>
            </a:r>
            <a:r>
              <a:rPr lang="en-GB" dirty="0" err="1">
                <a:hlinkClick r:id="rId8"/>
              </a:rPr>
              <a:t>doi</a:t>
            </a:r>
            <a:r>
              <a:rPr lang="en-GB" dirty="0">
                <a:hlinkClick r:id="rId8"/>
              </a:rPr>
              <a:t>/10.1177/01445987231215445#:~:text=The%20Serbian%20national%20company%</a:t>
            </a:r>
            <a:r>
              <a:rPr lang="en-GB" dirty="0" err="1">
                <a:hlinkClick r:id="rId8"/>
              </a:rPr>
              <a:t>20responsible,et</a:t>
            </a:r>
            <a:r>
              <a:rPr lang="en-GB" dirty="0">
                <a:hlinkClick r:id="rId8"/>
              </a:rPr>
              <a:t>%20al.%2C%202023</a:t>
            </a:r>
            <a:r>
              <a:rPr lang="en-GB" dirty="0"/>
              <a:t>).</a:t>
            </a:r>
          </a:p>
          <a:p>
            <a:r>
              <a:rPr lang="en-GB" dirty="0">
                <a:hlinkClick r:id="rId9"/>
              </a:rPr>
              <a:t>https://</a:t>
            </a:r>
            <a:r>
              <a:rPr lang="en-GB" dirty="0" err="1">
                <a:hlinkClick r:id="rId9"/>
              </a:rPr>
              <a:t>static.rusi.org</a:t>
            </a:r>
            <a:r>
              <a:rPr lang="en-GB" dirty="0">
                <a:hlinkClick r:id="rId9"/>
              </a:rPr>
              <a:t>/rusi_pub_228_op_russiachina_serbia_final.pdf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ru-CZ" dirty="0"/>
          </a:p>
        </p:txBody>
      </p:sp>
    </p:spTree>
    <p:extLst>
      <p:ext uri="{BB962C8B-B14F-4D97-AF65-F5344CB8AC3E}">
        <p14:creationId xmlns:p14="http://schemas.microsoft.com/office/powerpoint/2010/main" val="12062013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800</Words>
  <Application>Microsoft Macintosh PowerPoint</Application>
  <PresentationFormat>Widescreen</PresentationFormat>
  <Paragraphs>77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Aptos</vt:lpstr>
      <vt:lpstr>Aptos Display</vt:lpstr>
      <vt:lpstr>Arial</vt:lpstr>
      <vt:lpstr>Тема Office</vt:lpstr>
      <vt:lpstr>In what ways is Russia trying to expand its influence in Serbia?</vt:lpstr>
      <vt:lpstr>Contents </vt:lpstr>
      <vt:lpstr>In the perception of history</vt:lpstr>
      <vt:lpstr>In the educational sphere </vt:lpstr>
      <vt:lpstr>In the religious sphere </vt:lpstr>
      <vt:lpstr>In the Defense industry sphere </vt:lpstr>
      <vt:lpstr>In the energy sector</vt:lpstr>
      <vt:lpstr>In foreign relations </vt:lpstr>
      <vt:lpstr>Sources </vt:lpstr>
      <vt:lpstr>Thank you for your attention!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what ways is Russia trying to expand its influence in Serbia?</dc:title>
  <dc:creator>Vladislav Šatalov</dc:creator>
  <cp:lastModifiedBy>Adrian Brisku</cp:lastModifiedBy>
  <cp:revision>5</cp:revision>
  <dcterms:created xsi:type="dcterms:W3CDTF">2024-03-04T14:53:10Z</dcterms:created>
  <dcterms:modified xsi:type="dcterms:W3CDTF">2024-03-19T13:33:07Z</dcterms:modified>
</cp:coreProperties>
</file>