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256" r:id="rId2"/>
    <p:sldId id="272" r:id="rId3"/>
    <p:sldId id="267" r:id="rId4"/>
    <p:sldId id="278" r:id="rId5"/>
    <p:sldId id="260" r:id="rId6"/>
    <p:sldId id="279" r:id="rId7"/>
    <p:sldId id="270" r:id="rId8"/>
    <p:sldId id="280" r:id="rId9"/>
    <p:sldId id="261" r:id="rId10"/>
    <p:sldId id="298" r:id="rId11"/>
    <p:sldId id="269" r:id="rId12"/>
    <p:sldId id="282" r:id="rId13"/>
    <p:sldId id="300" r:id="rId14"/>
    <p:sldId id="288" r:id="rId15"/>
    <p:sldId id="276" r:id="rId16"/>
    <p:sldId id="283" r:id="rId17"/>
    <p:sldId id="271" r:id="rId18"/>
    <p:sldId id="284" r:id="rId19"/>
    <p:sldId id="274" r:id="rId20"/>
    <p:sldId id="285" r:id="rId21"/>
    <p:sldId id="287" r:id="rId22"/>
    <p:sldId id="259" r:id="rId23"/>
    <p:sldId id="262" r:id="rId24"/>
    <p:sldId id="264" r:id="rId25"/>
    <p:sldId id="265" r:id="rId26"/>
    <p:sldId id="266" r:id="rId27"/>
    <p:sldId id="268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77" r:id="rId36"/>
    <p:sldId id="286" r:id="rId37"/>
    <p:sldId id="289" r:id="rId38"/>
    <p:sldId id="273" r:id="rId39"/>
    <p:sldId id="263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4660"/>
  </p:normalViewPr>
  <p:slideViewPr>
    <p:cSldViewPr>
      <p:cViewPr>
        <p:scale>
          <a:sx n="76" d="100"/>
          <a:sy n="76" d="100"/>
        </p:scale>
        <p:origin x="-1044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45C0A-B036-4A33-8F48-36A36F2991DD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F7C62-36EA-4B44-AA90-2BA21658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82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F7C62-36EA-4B44-AA90-2BA21658D14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29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7309-EB4C-4586-A729-54864C5D9D52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AE4-4234-463E-8B53-296BC13CA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63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7309-EB4C-4586-A729-54864C5D9D52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AE4-4234-463E-8B53-296BC13CA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00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7309-EB4C-4586-A729-54864C5D9D52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AE4-4234-463E-8B53-296BC13CA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90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7309-EB4C-4586-A729-54864C5D9D52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AE4-4234-463E-8B53-296BC13CA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26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7309-EB4C-4586-A729-54864C5D9D52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AE4-4234-463E-8B53-296BC13CA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08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7309-EB4C-4586-A729-54864C5D9D52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AE4-4234-463E-8B53-296BC13CA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60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7309-EB4C-4586-A729-54864C5D9D52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AE4-4234-463E-8B53-296BC13CA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39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7309-EB4C-4586-A729-54864C5D9D52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AE4-4234-463E-8B53-296BC13CA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406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7309-EB4C-4586-A729-54864C5D9D52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AE4-4234-463E-8B53-296BC13CA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79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7309-EB4C-4586-A729-54864C5D9D52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AE4-4234-463E-8B53-296BC13CA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32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7309-EB4C-4586-A729-54864C5D9D52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1AE4-4234-463E-8B53-296BC13CA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54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E7309-EB4C-4586-A729-54864C5D9D52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41AE4-4234-463E-8B53-296BC13CA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23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ČESKÝ JAZYK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Přípravný kurz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8772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smtClean="0"/>
              <a:t>Převedení slovesa na rozkazovací/podmiňovací způsob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/>
              <a:t>Vyberte správný tvar imperativu (rozkazovacího způsobu</a:t>
            </a:r>
            <a:r>
              <a:rPr lang="cs-CZ" sz="2800" dirty="0" smtClean="0"/>
              <a:t>), 2. osoba, jednotné číslo, </a:t>
            </a:r>
            <a:r>
              <a:rPr lang="cs-CZ" sz="2800" dirty="0"/>
              <a:t>pro sloveso </a:t>
            </a:r>
            <a:r>
              <a:rPr lang="cs-CZ" sz="2800" u="sng" dirty="0"/>
              <a:t>spát</a:t>
            </a:r>
            <a:r>
              <a:rPr lang="cs-CZ" sz="2800" dirty="0" smtClean="0"/>
              <a:t>:</a:t>
            </a:r>
            <a:endParaRPr lang="cs-CZ" sz="2800" u="sng" dirty="0"/>
          </a:p>
          <a:p>
            <a:pPr marL="514350" lvl="0" indent="-514350">
              <a:buFont typeface="+mj-lt"/>
              <a:buAutoNum type="alphaLcParenR"/>
            </a:pPr>
            <a:r>
              <a:rPr lang="cs-CZ" sz="2100" dirty="0" smtClean="0"/>
              <a:t>Spí</a:t>
            </a:r>
            <a:endParaRPr lang="cs-CZ" sz="2100" dirty="0"/>
          </a:p>
          <a:p>
            <a:pPr marL="514350" lvl="0" indent="-514350">
              <a:buFont typeface="+mj-lt"/>
              <a:buAutoNum type="alphaLcParenR"/>
            </a:pPr>
            <a:r>
              <a:rPr lang="cs-CZ" sz="2100" dirty="0" smtClean="0">
                <a:solidFill>
                  <a:srgbClr val="FF0000"/>
                </a:solidFill>
              </a:rPr>
              <a:t>Spi</a:t>
            </a:r>
            <a:endParaRPr lang="cs-CZ" sz="2100" dirty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cs-CZ" sz="2100" dirty="0" smtClean="0"/>
              <a:t>Spíš</a:t>
            </a:r>
            <a:endParaRPr lang="cs-CZ" sz="2100" dirty="0"/>
          </a:p>
          <a:p>
            <a:pPr marL="514350" lvl="0" indent="-514350">
              <a:buFont typeface="+mj-lt"/>
              <a:buAutoNum type="alphaLcParenR"/>
            </a:pPr>
            <a:r>
              <a:rPr lang="cs-CZ" sz="2100" dirty="0" smtClean="0"/>
              <a:t>Spal</a:t>
            </a:r>
          </a:p>
          <a:p>
            <a:pPr marL="514350" lvl="0" indent="-514350">
              <a:buAutoNum type="arabicPeriod" startAt="2"/>
            </a:pPr>
            <a:r>
              <a:rPr lang="cs-CZ" sz="2800" dirty="0" smtClean="0"/>
              <a:t>Vyberte správný tvar podmiňovacího způsobu 1. osoba, množné číslo, pro sloveso </a:t>
            </a:r>
            <a:r>
              <a:rPr lang="cs-CZ" sz="2800" u="sng" dirty="0" smtClean="0"/>
              <a:t>mít</a:t>
            </a:r>
            <a:r>
              <a:rPr lang="cs-CZ" sz="2800" dirty="0" smtClean="0"/>
              <a:t>.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sz="2100" dirty="0">
                <a:solidFill>
                  <a:srgbClr val="FF0000"/>
                </a:solidFill>
              </a:rPr>
              <a:t>Měli bychom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sz="2100" dirty="0"/>
              <a:t>Máme </a:t>
            </a:r>
            <a:r>
              <a:rPr lang="cs-CZ" sz="2100" dirty="0" smtClean="0"/>
              <a:t>byste</a:t>
            </a:r>
            <a:endParaRPr lang="cs-CZ" sz="2100" dirty="0"/>
          </a:p>
          <a:p>
            <a:pPr marL="457200" lvl="0" indent="-457200">
              <a:buFont typeface="+mj-lt"/>
              <a:buAutoNum type="alphaLcParenR"/>
            </a:pPr>
            <a:r>
              <a:rPr lang="cs-CZ" sz="2100" dirty="0"/>
              <a:t>Měli bych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sz="2100" dirty="0"/>
              <a:t>Měli bys</a:t>
            </a:r>
          </a:p>
          <a:p>
            <a:pPr marL="0" lvl="0" indent="0">
              <a:buNone/>
            </a:pPr>
            <a:endParaRPr lang="cs-CZ" sz="2800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5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textem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b="1" u="sng" dirty="0" smtClean="0"/>
              <a:t>Doplňte do textu správné předložky nebo spojky z nabídky</a:t>
            </a:r>
          </a:p>
          <a:p>
            <a:pPr marL="0" indent="0">
              <a:buNone/>
            </a:pPr>
            <a:endParaRPr lang="cs-CZ" sz="3000" b="1" u="sng" dirty="0" smtClean="0"/>
          </a:p>
          <a:p>
            <a:pPr marL="0" indent="0">
              <a:buNone/>
            </a:pPr>
            <a:r>
              <a:rPr lang="cs-CZ" sz="2600" dirty="0" smtClean="0"/>
              <a:t>Petr si šel zahrát tenis, _____ </a:t>
            </a:r>
            <a:r>
              <a:rPr lang="cs-CZ" sz="2600" b="1" dirty="0" smtClean="0"/>
              <a:t>(1) </a:t>
            </a:r>
            <a:r>
              <a:rPr lang="cs-CZ" sz="2600" dirty="0" smtClean="0"/>
              <a:t>zapomněl si raketu. </a:t>
            </a:r>
            <a:endParaRPr lang="cs-CZ" sz="2600" dirty="0"/>
          </a:p>
          <a:p>
            <a:pPr marL="0" indent="0">
              <a:buNone/>
            </a:pPr>
            <a:r>
              <a:rPr lang="cs-CZ" sz="2600" dirty="0" smtClean="0"/>
              <a:t>Když je v létě horko, schovává se náš pes _____ </a:t>
            </a:r>
            <a:r>
              <a:rPr lang="cs-CZ" sz="2600" b="1" dirty="0" smtClean="0"/>
              <a:t>(2) </a:t>
            </a:r>
            <a:r>
              <a:rPr lang="cs-CZ" sz="2600" dirty="0" smtClean="0"/>
              <a:t>postel.</a:t>
            </a:r>
            <a:endParaRPr lang="cs-CZ" sz="2600" b="1" dirty="0" smtClean="0"/>
          </a:p>
          <a:p>
            <a:pPr marL="0" indent="0">
              <a:buNone/>
            </a:pPr>
            <a:endParaRPr lang="cs-CZ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600" dirty="0" smtClean="0"/>
              <a:t>a) protože b) ale c) nebo d) 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600" dirty="0" smtClean="0"/>
              <a:t>a) pod b) vedle d) u d) skrz</a:t>
            </a:r>
          </a:p>
          <a:p>
            <a:pPr marL="0" indent="0">
              <a:buNone/>
            </a:pPr>
            <a:endParaRPr lang="cs-CZ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textem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b="1" u="sng" dirty="0" smtClean="0"/>
              <a:t>Doplňte do textu správné předložky nebo spojky z nabídky</a:t>
            </a:r>
          </a:p>
          <a:p>
            <a:pPr marL="0" indent="0">
              <a:buNone/>
            </a:pPr>
            <a:endParaRPr lang="cs-CZ" sz="3000" b="1" u="sng" dirty="0" smtClean="0"/>
          </a:p>
          <a:p>
            <a:pPr marL="0" indent="0">
              <a:buNone/>
            </a:pPr>
            <a:r>
              <a:rPr lang="cs-CZ" sz="2600" dirty="0" smtClean="0"/>
              <a:t>Petr si šel zahrát tenis, </a:t>
            </a:r>
            <a:r>
              <a:rPr lang="cs-CZ" sz="2600" dirty="0" smtClean="0">
                <a:solidFill>
                  <a:srgbClr val="FF0000"/>
                </a:solidFill>
              </a:rPr>
              <a:t>ale</a:t>
            </a:r>
            <a:r>
              <a:rPr lang="cs-CZ" sz="2600" dirty="0" smtClean="0"/>
              <a:t> </a:t>
            </a:r>
            <a:r>
              <a:rPr lang="cs-CZ" sz="2600" b="1" dirty="0" smtClean="0"/>
              <a:t>(1) </a:t>
            </a:r>
            <a:r>
              <a:rPr lang="cs-CZ" sz="2600" dirty="0" smtClean="0"/>
              <a:t>zapomněl si raketu. </a:t>
            </a:r>
            <a:endParaRPr lang="cs-CZ" sz="2600" dirty="0"/>
          </a:p>
          <a:p>
            <a:pPr marL="0" indent="0">
              <a:buNone/>
            </a:pPr>
            <a:r>
              <a:rPr lang="cs-CZ" sz="2600" dirty="0" smtClean="0"/>
              <a:t>Když je v létě horko, schovává se náš pes </a:t>
            </a:r>
            <a:r>
              <a:rPr lang="cs-CZ" sz="2600" dirty="0" smtClean="0">
                <a:solidFill>
                  <a:srgbClr val="FF0000"/>
                </a:solidFill>
              </a:rPr>
              <a:t>pod</a:t>
            </a:r>
            <a:r>
              <a:rPr lang="cs-CZ" sz="2600" dirty="0" smtClean="0"/>
              <a:t> </a:t>
            </a:r>
            <a:r>
              <a:rPr lang="cs-CZ" sz="2600" b="1" dirty="0" smtClean="0"/>
              <a:t>(2) </a:t>
            </a:r>
            <a:r>
              <a:rPr lang="cs-CZ" sz="2600" dirty="0" smtClean="0"/>
              <a:t>postel.</a:t>
            </a:r>
            <a:endParaRPr lang="cs-CZ" sz="2600" b="1" dirty="0" smtClean="0"/>
          </a:p>
          <a:p>
            <a:pPr marL="0" indent="0">
              <a:buNone/>
            </a:pPr>
            <a:endParaRPr lang="cs-CZ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600" dirty="0" smtClean="0"/>
              <a:t>a) protože </a:t>
            </a:r>
            <a:r>
              <a:rPr lang="cs-CZ" sz="2600" dirty="0" smtClean="0">
                <a:solidFill>
                  <a:srgbClr val="FF0000"/>
                </a:solidFill>
              </a:rPr>
              <a:t>b) ale </a:t>
            </a:r>
            <a:r>
              <a:rPr lang="cs-CZ" sz="2600" dirty="0" smtClean="0"/>
              <a:t>c) nebo d) 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600" dirty="0" smtClean="0">
                <a:solidFill>
                  <a:srgbClr val="FF0000"/>
                </a:solidFill>
              </a:rPr>
              <a:t>a) pod </a:t>
            </a:r>
            <a:r>
              <a:rPr lang="cs-CZ" sz="2600" dirty="0" smtClean="0"/>
              <a:t>b) vedle d) </a:t>
            </a:r>
            <a:r>
              <a:rPr lang="cs-CZ" sz="2600" dirty="0"/>
              <a:t>u</a:t>
            </a:r>
            <a:r>
              <a:rPr lang="cs-CZ" sz="2600" dirty="0" smtClean="0"/>
              <a:t> d) skrz</a:t>
            </a:r>
          </a:p>
          <a:p>
            <a:pPr marL="0" indent="0">
              <a:buNone/>
            </a:pPr>
            <a:endParaRPr lang="cs-CZ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Práce s textem – ostatní předložky/spojky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/>
              <a:t>Petr si šel zahrát tenis, </a:t>
            </a:r>
            <a:r>
              <a:rPr lang="cs-CZ" sz="2600" dirty="0" smtClean="0">
                <a:solidFill>
                  <a:srgbClr val="FF0000"/>
                </a:solidFill>
              </a:rPr>
              <a:t>protože </a:t>
            </a:r>
            <a:r>
              <a:rPr lang="cs-CZ" sz="2600" dirty="0" smtClean="0"/>
              <a:t>měl pocit, že tloustne.</a:t>
            </a:r>
          </a:p>
          <a:p>
            <a:pPr marL="0" indent="0">
              <a:buNone/>
            </a:pPr>
            <a:r>
              <a:rPr lang="cs-CZ" sz="2600" dirty="0"/>
              <a:t>Petr si šel zahrát tenis, </a:t>
            </a:r>
            <a:r>
              <a:rPr lang="cs-CZ" sz="2600" dirty="0" smtClean="0">
                <a:solidFill>
                  <a:srgbClr val="FF0000"/>
                </a:solidFill>
              </a:rPr>
              <a:t>nebo </a:t>
            </a:r>
            <a:r>
              <a:rPr lang="cs-CZ" sz="2600" dirty="0" smtClean="0"/>
              <a:t>si šel zaběhat.</a:t>
            </a:r>
          </a:p>
          <a:p>
            <a:pPr marL="0" indent="0">
              <a:buNone/>
            </a:pPr>
            <a:r>
              <a:rPr lang="cs-CZ" sz="2600" dirty="0"/>
              <a:t>Petr si šel zahrát </a:t>
            </a:r>
            <a:r>
              <a:rPr lang="cs-CZ" sz="2600" dirty="0" smtClean="0"/>
              <a:t>tenis </a:t>
            </a:r>
            <a:r>
              <a:rPr lang="cs-CZ" sz="2600" dirty="0" smtClean="0">
                <a:solidFill>
                  <a:srgbClr val="FF0000"/>
                </a:solidFill>
              </a:rPr>
              <a:t>a </a:t>
            </a:r>
            <a:r>
              <a:rPr lang="cs-CZ" sz="2600" dirty="0" smtClean="0"/>
              <a:t>popovídat si s kamarády.</a:t>
            </a:r>
            <a:endParaRPr lang="cs-CZ" sz="2600" dirty="0"/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dirty="0" smtClean="0"/>
              <a:t>Když je v létě horko, povaluje se náš pes </a:t>
            </a:r>
            <a:r>
              <a:rPr lang="cs-CZ" sz="2600" dirty="0" smtClean="0">
                <a:solidFill>
                  <a:srgbClr val="FF0000"/>
                </a:solidFill>
              </a:rPr>
              <a:t>vedle </a:t>
            </a:r>
            <a:r>
              <a:rPr lang="cs-CZ" sz="2600" dirty="0" smtClean="0"/>
              <a:t>větráku.</a:t>
            </a:r>
          </a:p>
          <a:p>
            <a:pPr marL="0" indent="0">
              <a:buNone/>
            </a:pPr>
            <a:r>
              <a:rPr lang="cs-CZ" sz="2600" dirty="0"/>
              <a:t>Když je v létě horko, </a:t>
            </a:r>
            <a:r>
              <a:rPr lang="cs-CZ" sz="2600" dirty="0" smtClean="0"/>
              <a:t>chladí </a:t>
            </a:r>
            <a:r>
              <a:rPr lang="cs-CZ" sz="2600" dirty="0"/>
              <a:t>se náš pes </a:t>
            </a:r>
            <a:r>
              <a:rPr lang="cs-CZ" sz="2600" dirty="0" smtClean="0">
                <a:solidFill>
                  <a:srgbClr val="FF0000"/>
                </a:solidFill>
              </a:rPr>
              <a:t>u </a:t>
            </a:r>
            <a:r>
              <a:rPr lang="cs-CZ" sz="2600" dirty="0" smtClean="0"/>
              <a:t>ledničky.</a:t>
            </a:r>
          </a:p>
          <a:p>
            <a:pPr marL="0" indent="0">
              <a:buNone/>
            </a:pPr>
            <a:r>
              <a:rPr lang="cs-CZ" sz="2600" dirty="0"/>
              <a:t>Když je v létě horko, </a:t>
            </a:r>
            <a:r>
              <a:rPr lang="cs-CZ" sz="2600" dirty="0" smtClean="0"/>
              <a:t>prolézá </a:t>
            </a:r>
            <a:r>
              <a:rPr lang="cs-CZ" sz="2600" dirty="0"/>
              <a:t>náš pes </a:t>
            </a:r>
            <a:r>
              <a:rPr lang="cs-CZ" sz="2600" dirty="0" smtClean="0">
                <a:solidFill>
                  <a:srgbClr val="FF0000"/>
                </a:solidFill>
              </a:rPr>
              <a:t>skrz </a:t>
            </a:r>
            <a:r>
              <a:rPr lang="cs-CZ" sz="2600" dirty="0" smtClean="0"/>
              <a:t>plot k sousedům, kteří mají klimatizaci.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6304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– SPRÁVNÉ ŘEŠENÍ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MUSÍM UMÝT </a:t>
            </a:r>
            <a:r>
              <a:rPr lang="cs-CZ" b="1" dirty="0" smtClean="0"/>
              <a:t>NÁDOBÍ, </a:t>
            </a:r>
            <a:r>
              <a:rPr lang="cs-CZ" b="1" dirty="0" smtClean="0">
                <a:solidFill>
                  <a:srgbClr val="FF0000"/>
                </a:solidFill>
              </a:rPr>
              <a:t>ABYCHOM </a:t>
            </a:r>
            <a:r>
              <a:rPr lang="cs-CZ" b="1" dirty="0" smtClean="0"/>
              <a:t>MOHLI </a:t>
            </a:r>
            <a:r>
              <a:rPr lang="cs-CZ" b="1" dirty="0"/>
              <a:t>JÍT DO PARKU.</a:t>
            </a:r>
            <a:endParaRPr lang="en-US" dirty="0"/>
          </a:p>
          <a:p>
            <a:r>
              <a:rPr lang="cs-CZ" b="1" dirty="0"/>
              <a:t>MUSÍTE JÍT </a:t>
            </a:r>
            <a:r>
              <a:rPr lang="cs-CZ" b="1" dirty="0" smtClean="0"/>
              <a:t>PRYČ,</a:t>
            </a:r>
            <a:r>
              <a:rPr lang="cs-CZ" b="1" dirty="0" smtClean="0">
                <a:solidFill>
                  <a:srgbClr val="FF0000"/>
                </a:solidFill>
              </a:rPr>
              <a:t>PROTOŽE</a:t>
            </a:r>
            <a:r>
              <a:rPr lang="cs-CZ" b="1" dirty="0" smtClean="0"/>
              <a:t> NEMÁTE </a:t>
            </a:r>
            <a:r>
              <a:rPr lang="cs-CZ" b="1" dirty="0"/>
              <a:t>PLATNOU PRŮKAZKU.</a:t>
            </a:r>
            <a:endParaRPr lang="en-US" dirty="0"/>
          </a:p>
          <a:p>
            <a:r>
              <a:rPr lang="cs-CZ" b="1" dirty="0" smtClean="0">
                <a:solidFill>
                  <a:srgbClr val="FF0000"/>
                </a:solidFill>
              </a:rPr>
              <a:t>KVŮLI </a:t>
            </a:r>
            <a:r>
              <a:rPr lang="cs-CZ" b="1" dirty="0" smtClean="0"/>
              <a:t>ŠPATNÉMU </a:t>
            </a:r>
            <a:r>
              <a:rPr lang="cs-CZ" b="1" dirty="0"/>
              <a:t>POČASÍ NEMOHU JÍT NA KONZERT.</a:t>
            </a:r>
            <a:endParaRPr lang="en-US" dirty="0"/>
          </a:p>
          <a:p>
            <a:r>
              <a:rPr lang="cs-CZ" b="1" dirty="0"/>
              <a:t>MUSÍ TU ZŮSTAT </a:t>
            </a:r>
            <a:r>
              <a:rPr lang="cs-CZ" b="1" dirty="0" smtClean="0"/>
              <a:t>VŠICHNI </a:t>
            </a:r>
            <a:r>
              <a:rPr lang="cs-CZ" b="1" dirty="0" smtClean="0">
                <a:solidFill>
                  <a:srgbClr val="FF0000"/>
                </a:solidFill>
              </a:rPr>
              <a:t>KROMĚ </a:t>
            </a:r>
            <a:r>
              <a:rPr lang="cs-CZ" b="1" dirty="0" smtClean="0"/>
              <a:t>PETRA</a:t>
            </a:r>
            <a:r>
              <a:rPr lang="cs-CZ" b="1" dirty="0"/>
              <a:t>.</a:t>
            </a:r>
            <a:endParaRPr lang="en-US" dirty="0"/>
          </a:p>
          <a:p>
            <a:r>
              <a:rPr lang="cs-CZ" b="1" dirty="0"/>
              <a:t>CHCI MU </a:t>
            </a:r>
            <a:r>
              <a:rPr lang="cs-CZ" b="1" dirty="0" smtClean="0"/>
              <a:t>KOUPIT KYTKU,</a:t>
            </a:r>
            <a:r>
              <a:rPr lang="cs-CZ" b="1" dirty="0" smtClean="0">
                <a:solidFill>
                  <a:srgbClr val="FF0000"/>
                </a:solidFill>
              </a:rPr>
              <a:t>ABY</a:t>
            </a:r>
            <a:r>
              <a:rPr lang="cs-CZ" b="1" dirty="0" smtClean="0"/>
              <a:t> BYL </a:t>
            </a:r>
            <a:r>
              <a:rPr lang="cs-CZ" b="1" dirty="0"/>
              <a:t>SPOKOJENÝ.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Výrazy nadřazené/podřazené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Vyberte, které  podřazené výrazy nejlépe odpovídají nadřazenému výrazu </a:t>
            </a:r>
            <a:r>
              <a:rPr lang="cs-CZ" b="1" dirty="0" smtClean="0"/>
              <a:t>vesmírná tělesa.</a:t>
            </a:r>
          </a:p>
          <a:p>
            <a:pPr marL="0" indent="0">
              <a:buNone/>
            </a:pPr>
            <a:endParaRPr lang="cs-CZ" b="1" dirty="0"/>
          </a:p>
          <a:p>
            <a:pPr marL="514350" indent="-514350">
              <a:buAutoNum type="alphaLcParenR"/>
            </a:pPr>
            <a:r>
              <a:rPr lang="cs-CZ" dirty="0" smtClean="0"/>
              <a:t>Velký třesk, raketa, hvězda, meteorit</a:t>
            </a:r>
          </a:p>
          <a:p>
            <a:pPr marL="514350" indent="-514350">
              <a:buAutoNum type="alphaLcParenR"/>
            </a:pPr>
            <a:r>
              <a:rPr lang="cs-CZ" dirty="0"/>
              <a:t>m</a:t>
            </a:r>
            <a:r>
              <a:rPr lang="cs-CZ" dirty="0" smtClean="0"/>
              <a:t>eteorit, Merkur, hvězda, planeta</a:t>
            </a:r>
          </a:p>
          <a:p>
            <a:pPr marL="514350" indent="-514350">
              <a:buAutoNum type="alphaLcParenR"/>
            </a:pPr>
            <a:r>
              <a:rPr lang="cs-CZ" dirty="0"/>
              <a:t>k</a:t>
            </a:r>
            <a:r>
              <a:rPr lang="cs-CZ" dirty="0" smtClean="0"/>
              <a:t>ometa, mléčná dráha, hvězda, marťan</a:t>
            </a:r>
          </a:p>
          <a:p>
            <a:pPr marL="514350" indent="-514350">
              <a:buAutoNum type="alphaLcParenR"/>
            </a:pPr>
            <a:r>
              <a:rPr lang="cs-CZ" dirty="0"/>
              <a:t>m</a:t>
            </a:r>
            <a:r>
              <a:rPr lang="cs-CZ" dirty="0" smtClean="0"/>
              <a:t>eteorit, marťan, Merkur, černá díra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99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Výrazy nadřazené/podřazené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Vyberte, které  podřazené výrazy nejlépe odpovídají nadřazenému výrazu </a:t>
            </a:r>
            <a:r>
              <a:rPr lang="cs-CZ" b="1" dirty="0" smtClean="0"/>
              <a:t>vesmírná tělesa.</a:t>
            </a:r>
          </a:p>
          <a:p>
            <a:pPr marL="0" indent="0">
              <a:buNone/>
            </a:pPr>
            <a:endParaRPr lang="cs-CZ" b="1" dirty="0"/>
          </a:p>
          <a:p>
            <a:pPr marL="514350" indent="-514350">
              <a:buAutoNum type="alphaLcParenR"/>
            </a:pPr>
            <a:r>
              <a:rPr lang="cs-CZ" dirty="0" smtClean="0"/>
              <a:t>Velký třesk, raketa, hvězda, meteorit</a:t>
            </a:r>
          </a:p>
          <a:p>
            <a:pPr marL="514350" indent="-514350">
              <a:buAutoNum type="alphaLcParenR"/>
            </a:pPr>
            <a:r>
              <a:rPr lang="cs-CZ" dirty="0">
                <a:solidFill>
                  <a:srgbClr val="FF0000"/>
                </a:solidFill>
              </a:rPr>
              <a:t>m</a:t>
            </a:r>
            <a:r>
              <a:rPr lang="cs-CZ" dirty="0" smtClean="0">
                <a:solidFill>
                  <a:srgbClr val="FF0000"/>
                </a:solidFill>
              </a:rPr>
              <a:t>eteorit, Merkur, hvězda, planeta</a:t>
            </a:r>
          </a:p>
          <a:p>
            <a:pPr marL="514350" indent="-514350">
              <a:buAutoNum type="alphaLcParenR"/>
            </a:pPr>
            <a:r>
              <a:rPr lang="cs-CZ" dirty="0"/>
              <a:t>k</a:t>
            </a:r>
            <a:r>
              <a:rPr lang="cs-CZ" dirty="0" smtClean="0"/>
              <a:t>ometa, mléčná dráha, hvězda, marťan</a:t>
            </a:r>
          </a:p>
          <a:p>
            <a:pPr marL="514350" indent="-514350">
              <a:buAutoNum type="alphaLcParenR"/>
            </a:pPr>
            <a:r>
              <a:rPr lang="cs-CZ" dirty="0"/>
              <a:t>m</a:t>
            </a:r>
            <a:r>
              <a:rPr lang="cs-CZ" dirty="0" smtClean="0"/>
              <a:t>eteorit, marťan, Merkur, černá díra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02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Výrazy nadřazené/podřazené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 smtClean="0"/>
              <a:t>Vyberte slovo nadřazené ke slovům</a:t>
            </a:r>
            <a:r>
              <a:rPr lang="cs-CZ" dirty="0" smtClean="0"/>
              <a:t>: </a:t>
            </a:r>
            <a:r>
              <a:rPr lang="cs-CZ" b="1" dirty="0" smtClean="0"/>
              <a:t>plíce, srdce, slezina.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dirty="0"/>
              <a:t>v</a:t>
            </a:r>
            <a:r>
              <a:rPr lang="cs-CZ" dirty="0" smtClean="0"/>
              <a:t>nitřní orgány </a:t>
            </a:r>
          </a:p>
          <a:p>
            <a:pPr marL="514350" indent="-514350">
              <a:buAutoNum type="alphaLcParenR"/>
            </a:pPr>
            <a:r>
              <a:rPr lang="cs-CZ" dirty="0"/>
              <a:t>v</a:t>
            </a:r>
            <a:r>
              <a:rPr lang="cs-CZ" dirty="0" smtClean="0"/>
              <a:t>nější orgány</a:t>
            </a:r>
          </a:p>
          <a:p>
            <a:pPr marL="514350" indent="-514350">
              <a:buAutoNum type="alphaLcParenR"/>
            </a:pPr>
            <a:r>
              <a:rPr lang="cs-CZ" dirty="0" smtClean="0"/>
              <a:t>končetiny</a:t>
            </a:r>
          </a:p>
          <a:p>
            <a:pPr marL="514350" indent="-514350">
              <a:buAutoNum type="alphaLcParenR"/>
            </a:pPr>
            <a:r>
              <a:rPr lang="cs-CZ" dirty="0"/>
              <a:t>p</a:t>
            </a:r>
            <a:r>
              <a:rPr lang="cs-CZ" dirty="0" smtClean="0"/>
              <a:t>árové orgány</a:t>
            </a:r>
          </a:p>
          <a:p>
            <a:pPr marL="514350" indent="-514350">
              <a:buAutoNum type="alphaLcParenR"/>
            </a:pPr>
            <a:endParaRPr lang="cs-CZ" dirty="0" smtClean="0"/>
          </a:p>
          <a:p>
            <a:pPr marL="514350" indent="-514350">
              <a:buAutoNum type="alphaLcParenR"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514350" indent="-514350">
              <a:buAutoNum type="alphaLcParenR"/>
            </a:pPr>
            <a:endParaRPr lang="cs-CZ" dirty="0" smtClean="0"/>
          </a:p>
          <a:p>
            <a:pPr marL="514350" indent="-514350">
              <a:buAutoNum type="alphaLcParenR"/>
            </a:pPr>
            <a:endParaRPr lang="cs-CZ" dirty="0" smtClean="0"/>
          </a:p>
          <a:p>
            <a:pPr marL="514350" indent="-514350">
              <a:buAutoNum type="alphaLcParenR"/>
            </a:pPr>
            <a:endParaRPr lang="cs-CZ" dirty="0" smtClean="0"/>
          </a:p>
          <a:p>
            <a:pPr marL="514350" indent="-514350">
              <a:buAutoNum type="alphaLcParenR"/>
            </a:pPr>
            <a:endParaRPr lang="cs-CZ" dirty="0" smtClean="0"/>
          </a:p>
          <a:p>
            <a:pPr marL="514350" indent="-514350">
              <a:buAutoNum type="alphaLcParenR"/>
            </a:pPr>
            <a:endParaRPr lang="cs-CZ" dirty="0" smtClean="0"/>
          </a:p>
          <a:p>
            <a:pPr marL="514350" indent="-514350">
              <a:buAutoNum type="alphaLcParenR"/>
            </a:pPr>
            <a:endParaRPr lang="cs-CZ" dirty="0" smtClean="0"/>
          </a:p>
          <a:p>
            <a:pPr marL="514350" indent="-514350">
              <a:buAutoNum type="alphaLcParenR"/>
            </a:pPr>
            <a:endParaRPr lang="cs-CZ" dirty="0" smtClean="0"/>
          </a:p>
          <a:p>
            <a:pPr marL="514350" indent="-514350">
              <a:buFont typeface="+mj-lt"/>
              <a:buAutoNum type="alphaLcParenR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591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Výrazy nadřazené/podřazené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 smtClean="0"/>
              <a:t>Vyberte slovo nadřazené ke slovům</a:t>
            </a:r>
            <a:r>
              <a:rPr lang="cs-CZ" dirty="0" smtClean="0"/>
              <a:t>: </a:t>
            </a:r>
            <a:r>
              <a:rPr lang="cs-CZ" b="1" dirty="0" smtClean="0"/>
              <a:t>plíce, srdce, slezina.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dirty="0">
                <a:solidFill>
                  <a:srgbClr val="FF0000"/>
                </a:solidFill>
              </a:rPr>
              <a:t>v</a:t>
            </a:r>
            <a:r>
              <a:rPr lang="cs-CZ" dirty="0" smtClean="0">
                <a:solidFill>
                  <a:srgbClr val="FF0000"/>
                </a:solidFill>
              </a:rPr>
              <a:t>nitřní orgány </a:t>
            </a:r>
          </a:p>
          <a:p>
            <a:pPr marL="514350" indent="-514350">
              <a:buAutoNum type="alphaLcParenR"/>
            </a:pPr>
            <a:r>
              <a:rPr lang="cs-CZ" dirty="0"/>
              <a:t>v</a:t>
            </a:r>
            <a:r>
              <a:rPr lang="cs-CZ" dirty="0" smtClean="0"/>
              <a:t>nější orgány</a:t>
            </a:r>
          </a:p>
          <a:p>
            <a:pPr marL="514350" indent="-514350">
              <a:buAutoNum type="alphaLcParenR"/>
            </a:pPr>
            <a:r>
              <a:rPr lang="cs-CZ" dirty="0" smtClean="0"/>
              <a:t>končetiny</a:t>
            </a:r>
          </a:p>
          <a:p>
            <a:pPr marL="514350" indent="-514350">
              <a:buAutoNum type="alphaLcParenR"/>
            </a:pPr>
            <a:r>
              <a:rPr lang="cs-CZ" dirty="0"/>
              <a:t>p</a:t>
            </a:r>
            <a:r>
              <a:rPr lang="cs-CZ" dirty="0" smtClean="0"/>
              <a:t>árové orgány</a:t>
            </a:r>
          </a:p>
          <a:p>
            <a:pPr marL="514350" indent="-514350">
              <a:buAutoNum type="alphaLcParenR"/>
            </a:pPr>
            <a:endParaRPr lang="cs-CZ" dirty="0" smtClean="0"/>
          </a:p>
          <a:p>
            <a:pPr marL="514350" indent="-514350">
              <a:buAutoNum type="alphaLcParenR"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514350" indent="-514350">
              <a:buAutoNum type="alphaLcParenR"/>
            </a:pPr>
            <a:endParaRPr lang="cs-CZ" dirty="0" smtClean="0"/>
          </a:p>
          <a:p>
            <a:pPr marL="514350" indent="-514350">
              <a:buAutoNum type="alphaLcParenR"/>
            </a:pPr>
            <a:endParaRPr lang="cs-CZ" dirty="0" smtClean="0"/>
          </a:p>
          <a:p>
            <a:pPr marL="514350" indent="-514350">
              <a:buAutoNum type="alphaLcParenR"/>
            </a:pPr>
            <a:endParaRPr lang="cs-CZ" dirty="0" smtClean="0"/>
          </a:p>
          <a:p>
            <a:pPr marL="514350" indent="-514350">
              <a:buAutoNum type="alphaLcParenR"/>
            </a:pPr>
            <a:endParaRPr lang="cs-CZ" dirty="0" smtClean="0"/>
          </a:p>
          <a:p>
            <a:pPr marL="514350" indent="-514350">
              <a:buAutoNum type="alphaLcParenR"/>
            </a:pPr>
            <a:endParaRPr lang="cs-CZ" dirty="0" smtClean="0"/>
          </a:p>
          <a:p>
            <a:pPr marL="514350" indent="-514350">
              <a:buAutoNum type="alphaLcParenR"/>
            </a:pPr>
            <a:endParaRPr lang="cs-CZ" dirty="0" smtClean="0"/>
          </a:p>
          <a:p>
            <a:pPr marL="514350" indent="-514350">
              <a:buAutoNum type="alphaLcParenR"/>
            </a:pPr>
            <a:endParaRPr lang="cs-CZ" dirty="0" smtClean="0"/>
          </a:p>
          <a:p>
            <a:pPr marL="514350" indent="-514350">
              <a:buFont typeface="+mj-lt"/>
              <a:buAutoNum type="alphaLcParenR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879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Vztahy mezi slovy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Určete, které slovo </a:t>
            </a:r>
            <a:r>
              <a:rPr lang="cs-CZ" u="sng" dirty="0" smtClean="0"/>
              <a:t>není</a:t>
            </a:r>
            <a:r>
              <a:rPr lang="cs-CZ" dirty="0" smtClean="0"/>
              <a:t> synonymem pro výraz </a:t>
            </a:r>
            <a:r>
              <a:rPr lang="cs-CZ" b="1" dirty="0" smtClean="0"/>
              <a:t>problém.</a:t>
            </a:r>
          </a:p>
          <a:p>
            <a:pPr marL="0" indent="0">
              <a:buNone/>
            </a:pPr>
            <a:endParaRPr lang="cs-CZ" b="1" dirty="0"/>
          </a:p>
          <a:p>
            <a:pPr marL="514350" indent="-514350">
              <a:buAutoNum type="alphaLcParenR"/>
            </a:pPr>
            <a:r>
              <a:rPr lang="cs-CZ" dirty="0"/>
              <a:t>n</a:t>
            </a:r>
            <a:r>
              <a:rPr lang="cs-CZ" dirty="0" smtClean="0"/>
              <a:t>esnáz</a:t>
            </a:r>
          </a:p>
          <a:p>
            <a:pPr marL="514350" indent="-514350">
              <a:buAutoNum type="alphaLcParenR"/>
            </a:pPr>
            <a:r>
              <a:rPr lang="cs-CZ" dirty="0"/>
              <a:t>z</a:t>
            </a:r>
            <a:r>
              <a:rPr lang="cs-CZ" dirty="0" smtClean="0"/>
              <a:t>ádrhel</a:t>
            </a:r>
          </a:p>
          <a:p>
            <a:pPr marL="514350" indent="-514350">
              <a:buAutoNum type="alphaLcParenR"/>
            </a:pPr>
            <a:r>
              <a:rPr lang="cs-CZ" dirty="0"/>
              <a:t>p</a:t>
            </a:r>
            <a:r>
              <a:rPr lang="cs-CZ" dirty="0" smtClean="0"/>
              <a:t>otíž</a:t>
            </a:r>
          </a:p>
          <a:p>
            <a:pPr marL="514350" indent="-514350">
              <a:buAutoNum type="alphaLcParenR"/>
            </a:pPr>
            <a:r>
              <a:rPr lang="cs-CZ" dirty="0" smtClean="0"/>
              <a:t>případ </a:t>
            </a:r>
          </a:p>
        </p:txBody>
      </p:sp>
    </p:spTree>
    <p:extLst>
      <p:ext uri="{BB962C8B-B14F-4D97-AF65-F5344CB8AC3E}">
        <p14:creationId xmlns:p14="http://schemas.microsoft.com/office/powerpoint/2010/main" val="31602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Témata prezentace (vychází z modelových testů)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cs-CZ" sz="2400" dirty="0"/>
              <a:t>DOPLŇOVÁNÍ SLOV CHYBĚJÍCÍCH V TEXTU</a:t>
            </a:r>
          </a:p>
          <a:p>
            <a:pPr lvl="0"/>
            <a:r>
              <a:rPr lang="cs-CZ" sz="2400" dirty="0"/>
              <a:t>VYBRÁNÍ GRAMATICKY SPRÁVNÉ/NESPRÁVNÉ VĚTY</a:t>
            </a:r>
          </a:p>
          <a:p>
            <a:pPr lvl="0"/>
            <a:r>
              <a:rPr lang="cs-CZ" sz="2400" dirty="0" smtClean="0"/>
              <a:t>VYBÍRÁNÍ </a:t>
            </a:r>
            <a:r>
              <a:rPr lang="cs-CZ" sz="2400" dirty="0"/>
              <a:t>TVRZENÍ, KTERÉ SE SHODUJE S DANÝM TEXTEM</a:t>
            </a:r>
          </a:p>
          <a:p>
            <a:pPr lvl="0"/>
            <a:r>
              <a:rPr lang="cs-CZ" sz="2400" dirty="0"/>
              <a:t>PŘEVEDNÍ SLOVESA NA ROZKAZOVACÍ/PODMIŇOVACÍ ZPŮSOB</a:t>
            </a:r>
          </a:p>
          <a:p>
            <a:pPr lvl="0"/>
            <a:r>
              <a:rPr lang="cs-CZ" sz="2400" dirty="0" smtClean="0"/>
              <a:t>VYBÍRÁNÍ A DOPLŇOVÁNÍ </a:t>
            </a:r>
            <a:r>
              <a:rPr lang="cs-CZ" sz="2400" dirty="0"/>
              <a:t>SPRÁVNÝCH SPOJEK/PŘEDLOŽEK DO </a:t>
            </a:r>
            <a:r>
              <a:rPr lang="cs-CZ" sz="2400" dirty="0" smtClean="0"/>
              <a:t>VĚT</a:t>
            </a:r>
          </a:p>
          <a:p>
            <a:r>
              <a:rPr lang="cs-CZ" sz="2400" dirty="0"/>
              <a:t>VÝRAZY NADŘAZENÉ/PODŘAZENÉ</a:t>
            </a:r>
          </a:p>
          <a:p>
            <a:r>
              <a:rPr lang="cs-CZ" sz="2400" dirty="0"/>
              <a:t>URČOVÁNÍ + DEFINICE SYNONYMUM/ANTONYMUM/HOMONYMUM</a:t>
            </a:r>
            <a:r>
              <a:rPr lang="cs-CZ" sz="2400" dirty="0" smtClean="0"/>
              <a:t>/</a:t>
            </a:r>
            <a:endParaRPr lang="cs-CZ" sz="2400" dirty="0"/>
          </a:p>
          <a:p>
            <a:r>
              <a:rPr lang="cs-CZ" sz="2400" dirty="0"/>
              <a:t>TYPY SLOVNÍKŮ + PŘIŘAZENÍ DANÉ UKÁZKY ZE SLOVNÍKU KE SPRÁVNÉMU </a:t>
            </a:r>
            <a:r>
              <a:rPr lang="cs-CZ" sz="2400" dirty="0" smtClean="0"/>
              <a:t>TYPU</a:t>
            </a:r>
          </a:p>
          <a:p>
            <a:r>
              <a:rPr lang="cs-CZ" sz="2400" dirty="0" smtClean="0"/>
              <a:t>VYBRÁNÍ GRAMATICKY SPRÁVNÉ ODPOVĚDY NA DANOU OTÁZKU</a:t>
            </a:r>
            <a:endParaRPr lang="cs-CZ" sz="2400" dirty="0"/>
          </a:p>
          <a:p>
            <a:pPr lvl="0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882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Vztahy mezi slovy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Určete, které slovo </a:t>
            </a:r>
            <a:r>
              <a:rPr lang="cs-CZ" u="sng" dirty="0" smtClean="0"/>
              <a:t>není</a:t>
            </a:r>
            <a:r>
              <a:rPr lang="cs-CZ" dirty="0" smtClean="0"/>
              <a:t> synonymem pro výraz </a:t>
            </a:r>
            <a:r>
              <a:rPr lang="cs-CZ" b="1" dirty="0" smtClean="0"/>
              <a:t>problém.</a:t>
            </a:r>
          </a:p>
          <a:p>
            <a:pPr marL="0" indent="0">
              <a:buNone/>
            </a:pPr>
            <a:endParaRPr lang="cs-CZ" b="1" dirty="0"/>
          </a:p>
          <a:p>
            <a:pPr marL="514350" indent="-514350">
              <a:buAutoNum type="alphaLcParenR"/>
            </a:pPr>
            <a:r>
              <a:rPr lang="cs-CZ" dirty="0"/>
              <a:t>n</a:t>
            </a:r>
            <a:r>
              <a:rPr lang="cs-CZ" dirty="0" smtClean="0"/>
              <a:t>esnáz</a:t>
            </a:r>
          </a:p>
          <a:p>
            <a:pPr marL="514350" indent="-514350">
              <a:buAutoNum type="alphaLcParenR"/>
            </a:pPr>
            <a:r>
              <a:rPr lang="cs-CZ" dirty="0"/>
              <a:t>z</a:t>
            </a:r>
            <a:r>
              <a:rPr lang="cs-CZ" dirty="0" smtClean="0"/>
              <a:t>ádrhel</a:t>
            </a:r>
          </a:p>
          <a:p>
            <a:pPr marL="514350" indent="-514350">
              <a:buAutoNum type="alphaLcParenR"/>
            </a:pPr>
            <a:r>
              <a:rPr lang="cs-CZ" dirty="0"/>
              <a:t>p</a:t>
            </a:r>
            <a:r>
              <a:rPr lang="cs-CZ" dirty="0" smtClean="0"/>
              <a:t>otíž</a:t>
            </a:r>
          </a:p>
          <a:p>
            <a:pPr marL="514350" indent="-514350">
              <a:buAutoNum type="alphaLcParenR"/>
            </a:pPr>
            <a:r>
              <a:rPr lang="cs-CZ" dirty="0" smtClean="0">
                <a:solidFill>
                  <a:srgbClr val="FF0000"/>
                </a:solidFill>
              </a:rPr>
              <a:t>případ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67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8636"/>
            <a:ext cx="8229600" cy="1143000"/>
          </a:xfrm>
        </p:spPr>
        <p:txBody>
          <a:bodyPr/>
          <a:lstStyle/>
          <a:p>
            <a:r>
              <a:rPr lang="cs-CZ" dirty="0"/>
              <a:t>AKTIVITA – SPRÁVNÉ ŘEŠENÍ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1" y="1394148"/>
            <a:ext cx="2458616" cy="534481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154" y="1484784"/>
            <a:ext cx="6097254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/>
              <a:t>Práce se slovníky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98066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sz="2800" u="sng" dirty="0" smtClean="0"/>
              <a:t>Český etymologický slovník</a:t>
            </a:r>
          </a:p>
          <a:p>
            <a:pPr marL="0" indent="0">
              <a:buNone/>
            </a:pPr>
            <a:r>
              <a:rPr lang="cs-CZ" sz="2800" b="1" dirty="0" smtClean="0"/>
              <a:t>čokoláda, čokoládový, čokoládovna</a:t>
            </a:r>
            <a:r>
              <a:rPr lang="cs-CZ" sz="2800" dirty="0" smtClean="0"/>
              <a:t> </a:t>
            </a:r>
          </a:p>
          <a:p>
            <a:pPr marL="0" indent="0">
              <a:buNone/>
            </a:pPr>
            <a:r>
              <a:rPr lang="cs-CZ" sz="2800" dirty="0" smtClean="0"/>
              <a:t>V č. již od konce 17. st. Přes </a:t>
            </a:r>
            <a:r>
              <a:rPr lang="cs-CZ" sz="2800" dirty="0" err="1" smtClean="0"/>
              <a:t>it</a:t>
            </a:r>
            <a:r>
              <a:rPr lang="cs-CZ" sz="2800" dirty="0" smtClean="0"/>
              <a:t>. </a:t>
            </a:r>
            <a:r>
              <a:rPr lang="cs-CZ" sz="2800" dirty="0" err="1" smtClean="0"/>
              <a:t>cioccolata</a:t>
            </a:r>
            <a:r>
              <a:rPr lang="cs-CZ" sz="2800" dirty="0" smtClean="0"/>
              <a:t> ze </a:t>
            </a:r>
            <a:r>
              <a:rPr lang="cs-CZ" sz="2800" dirty="0" err="1" smtClean="0"/>
              <a:t>šp</a:t>
            </a:r>
            <a:r>
              <a:rPr lang="cs-CZ" sz="2800" dirty="0" smtClean="0"/>
              <a:t>. </a:t>
            </a:r>
            <a:r>
              <a:rPr lang="cs-CZ" sz="2800" dirty="0" err="1" smtClean="0"/>
              <a:t>chocolate</a:t>
            </a:r>
            <a:r>
              <a:rPr lang="cs-CZ" sz="2800" dirty="0" smtClean="0"/>
              <a:t> a tam z aztéckého </a:t>
            </a:r>
            <a:r>
              <a:rPr lang="cs-CZ" sz="2800" dirty="0" err="1" smtClean="0"/>
              <a:t>chocolatl</a:t>
            </a:r>
            <a:r>
              <a:rPr lang="cs-CZ" sz="2800" dirty="0" smtClean="0"/>
              <a:t> z </a:t>
            </a:r>
            <a:r>
              <a:rPr lang="cs-CZ" sz="2800" dirty="0" err="1" smtClean="0"/>
              <a:t>choco</a:t>
            </a:r>
            <a:r>
              <a:rPr lang="cs-CZ" sz="2800" dirty="0" smtClean="0"/>
              <a:t> ‘kakao’ a </a:t>
            </a:r>
            <a:r>
              <a:rPr lang="cs-CZ" sz="2800" dirty="0" err="1" smtClean="0"/>
              <a:t>latl</a:t>
            </a:r>
            <a:r>
              <a:rPr lang="cs-CZ" sz="2800" dirty="0" smtClean="0"/>
              <a:t> ‘mléko’. Původně nápoj z kakaových bobů.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58580"/>
            <a:ext cx="1807468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764704"/>
            <a:ext cx="8219256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b) </a:t>
            </a:r>
            <a:r>
              <a:rPr lang="cs-CZ" sz="2800" u="sng" dirty="0" smtClean="0"/>
              <a:t>Slovník spisovné češtiny pro školu a veřejnost</a:t>
            </a:r>
          </a:p>
          <a:p>
            <a:r>
              <a:rPr lang="cs-CZ" sz="2800" b="1" dirty="0"/>
              <a:t>čokoláda </a:t>
            </a:r>
            <a:r>
              <a:rPr lang="cs-CZ" sz="2800" dirty="0"/>
              <a:t>(ob. </a:t>
            </a:r>
            <a:r>
              <a:rPr lang="cs-CZ" sz="2800" dirty="0" err="1"/>
              <a:t>čekoláda</a:t>
            </a:r>
            <a:r>
              <a:rPr lang="cs-CZ" sz="2800" dirty="0"/>
              <a:t>, </a:t>
            </a:r>
            <a:r>
              <a:rPr lang="cs-CZ" sz="2800" dirty="0" err="1"/>
              <a:t>čekuláda</a:t>
            </a:r>
            <a:r>
              <a:rPr lang="cs-CZ" sz="2800" dirty="0"/>
              <a:t>), -y ž. (z indián.) </a:t>
            </a:r>
            <a:br>
              <a:rPr lang="cs-CZ" sz="2800" dirty="0"/>
            </a:br>
            <a:r>
              <a:rPr lang="cs-CZ" sz="2800" b="1" dirty="0"/>
              <a:t>1. </a:t>
            </a:r>
            <a:r>
              <a:rPr lang="cs-CZ" sz="2800" i="1" dirty="0"/>
              <a:t>potravinářský výrobek z kakaa, cukru a různých přísad: </a:t>
            </a:r>
            <a:r>
              <a:rPr lang="cs-CZ" sz="2800" dirty="0"/>
              <a:t>hořká, mléčná, oříšková č.; tabulka č-y </a:t>
            </a:r>
            <a:br>
              <a:rPr lang="cs-CZ" sz="2800" dirty="0"/>
            </a:br>
            <a:r>
              <a:rPr lang="cs-CZ" sz="2800" b="1" dirty="0"/>
              <a:t>2. </a:t>
            </a:r>
            <a:r>
              <a:rPr lang="cs-CZ" sz="2800" i="1" dirty="0"/>
              <a:t>nápoj z tohoto výrobku připravený: </a:t>
            </a:r>
            <a:r>
              <a:rPr lang="cs-CZ" sz="2800" dirty="0"/>
              <a:t>šálek horké č-y; </a:t>
            </a:r>
            <a:br>
              <a:rPr lang="cs-CZ" sz="2800" dirty="0"/>
            </a:br>
            <a:r>
              <a:rPr lang="cs-CZ" sz="2800" dirty="0"/>
              <a:t>→ </a:t>
            </a:r>
            <a:r>
              <a:rPr lang="cs-CZ" sz="2800" dirty="0" err="1"/>
              <a:t>expr</a:t>
            </a:r>
            <a:r>
              <a:rPr lang="cs-CZ" sz="2800" dirty="0"/>
              <a:t>. zdrob. </a:t>
            </a:r>
            <a:r>
              <a:rPr lang="cs-CZ" sz="2800" b="1" dirty="0"/>
              <a:t>čokoládička, </a:t>
            </a:r>
            <a:r>
              <a:rPr lang="cs-CZ" sz="2800" dirty="0"/>
              <a:t>-y ž., </a:t>
            </a:r>
            <a:r>
              <a:rPr lang="cs-CZ" sz="2800" b="1" dirty="0" err="1"/>
              <a:t>čokoládka</a:t>
            </a:r>
            <a:r>
              <a:rPr lang="cs-CZ" sz="2800" b="1" dirty="0"/>
              <a:t> </a:t>
            </a:r>
            <a:r>
              <a:rPr lang="cs-CZ" sz="2800" dirty="0"/>
              <a:t>v. t.</a:t>
            </a:r>
          </a:p>
          <a:p>
            <a:pPr marL="0" indent="0">
              <a:buNone/>
            </a:pPr>
            <a:endParaRPr lang="cs-CZ" sz="2800" u="sng" dirty="0" smtClean="0"/>
          </a:p>
          <a:p>
            <a:pPr marL="0" indent="0">
              <a:buNone/>
            </a:pPr>
            <a:endParaRPr lang="cs-CZ" sz="2800" u="sng" dirty="0" smtClean="0"/>
          </a:p>
          <a:p>
            <a:pPr marL="0" indent="0">
              <a:buNone/>
            </a:pPr>
            <a:endParaRPr lang="cs-CZ" sz="2800" u="sng" dirty="0" smtClean="0"/>
          </a:p>
          <a:p>
            <a:pPr marL="0" indent="0">
              <a:buNone/>
            </a:pPr>
            <a:endParaRPr lang="cs-CZ" sz="2800" u="sng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05064"/>
            <a:ext cx="244827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228918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71797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cs-CZ" u="sng" dirty="0" smtClean="0"/>
              <a:t>c) Český slovník věcný a synonymický</a:t>
            </a:r>
          </a:p>
          <a:p>
            <a:pPr marL="0" indent="0">
              <a:buNone/>
            </a:pPr>
            <a:r>
              <a:rPr lang="cs-CZ" b="1" dirty="0"/>
              <a:t>z</a:t>
            </a:r>
            <a:r>
              <a:rPr lang="cs-CZ" b="1" dirty="0" smtClean="0"/>
              <a:t>lý </a:t>
            </a:r>
            <a:r>
              <a:rPr lang="cs-CZ" dirty="0"/>
              <a:t>-</a:t>
            </a:r>
            <a:r>
              <a:rPr lang="cs-CZ" dirty="0" smtClean="0"/>
              <a:t> špatný, zlomyslný, hrozný, škodlivý, nenávistný, temný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Synonyma jsou slova podobného nebo stejného významu, nelze je vždy dosadit do jakéhokoli kontextu!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12976"/>
            <a:ext cx="2019672" cy="33123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11128"/>
            <a:ext cx="2232248" cy="31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9512" y="116631"/>
            <a:ext cx="878497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dirty="0" smtClean="0"/>
              <a:t>d) </a:t>
            </a:r>
            <a:r>
              <a:rPr lang="cs-CZ" sz="2800" u="sng" dirty="0"/>
              <a:t>Slovník slovesných, substantivních a adjektivních </a:t>
            </a:r>
            <a:r>
              <a:rPr lang="cs-CZ" sz="2800" u="sng" dirty="0" smtClean="0"/>
              <a:t>vazeb</a:t>
            </a:r>
          </a:p>
          <a:p>
            <a:pPr lvl="0"/>
            <a:r>
              <a:rPr lang="cs-CZ" sz="2600" b="1" dirty="0" smtClean="0"/>
              <a:t>Vyučovat co a vyučovat čemu</a:t>
            </a:r>
            <a:endParaRPr lang="cs-CZ" sz="2600" b="1" dirty="0"/>
          </a:p>
          <a:p>
            <a:r>
              <a:rPr lang="cs-CZ" sz="2600" dirty="0"/>
              <a:t>Současná čeština dává přednost spojení </a:t>
            </a:r>
            <a:r>
              <a:rPr lang="cs-CZ" sz="2600" i="1" dirty="0"/>
              <a:t>vyučovat matematiku</a:t>
            </a:r>
            <a:r>
              <a:rPr lang="cs-CZ" sz="2600" dirty="0"/>
              <a:t> před spojením </a:t>
            </a:r>
            <a:r>
              <a:rPr lang="cs-CZ" sz="2600" i="1" dirty="0"/>
              <a:t>vyučovat matematice</a:t>
            </a:r>
            <a:r>
              <a:rPr lang="cs-CZ" sz="2600" dirty="0"/>
              <a:t>. Spojení se 3. p. (</a:t>
            </a:r>
            <a:r>
              <a:rPr lang="cs-CZ" sz="2600" i="1" dirty="0"/>
              <a:t>vyučovat matematice</a:t>
            </a:r>
            <a:r>
              <a:rPr lang="cs-CZ" sz="2600" dirty="0"/>
              <a:t>) hodnotí Slovník slovesných, substantivních a </a:t>
            </a:r>
            <a:r>
              <a:rPr lang="cs-CZ" sz="2600" dirty="0" smtClean="0"/>
              <a:t>adjektivních </a:t>
            </a:r>
            <a:r>
              <a:rPr lang="cs-CZ" sz="2600" dirty="0"/>
              <a:t>vazeb a spojení jako knižní. Je tedy spíše příznakem vyššího stylu či prostředkem historizující stylizace textu.</a:t>
            </a:r>
          </a:p>
          <a:p>
            <a:r>
              <a:rPr lang="cs-CZ" sz="2600" b="1" i="1" dirty="0"/>
              <a:t>Využít čeho/co</a:t>
            </a:r>
            <a:endParaRPr lang="cs-CZ" sz="2600" b="1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12976"/>
            <a:ext cx="25336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332656"/>
            <a:ext cx="85689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e) </a:t>
            </a:r>
            <a:r>
              <a:rPr lang="cs-CZ" sz="2800" u="sng" dirty="0" smtClean="0"/>
              <a:t>Retrográdní slovník současné češtiny</a:t>
            </a:r>
          </a:p>
          <a:p>
            <a:r>
              <a:rPr lang="cs-CZ" sz="2800" dirty="0" smtClean="0"/>
              <a:t> slova ve slovníku jsou řazena abecedně odzadu (podle pravé strany slova)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64904"/>
            <a:ext cx="2930074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9571" y="332656"/>
            <a:ext cx="8568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smtClean="0"/>
              <a:t>f) Slovník cizích slov</a:t>
            </a:r>
          </a:p>
          <a:p>
            <a:r>
              <a:rPr lang="cs-CZ" sz="2800" b="1" dirty="0" smtClean="0"/>
              <a:t>Fluktuace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stálá změna, pohyb, kolísání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náhodné kolísání hodnoty nějaké veličiny kolem rovnovážné polohy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častá změna zaměstnání</a:t>
            </a:r>
          </a:p>
          <a:p>
            <a:endParaRPr lang="cs-CZ" sz="2800" u="sng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290460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6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23728" y="476672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SLOVNÍK SPISOVNÉ ČEŠTINY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474276" cy="3759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9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43808" y="620688"/>
            <a:ext cx="5070323" cy="1225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solidFill>
                  <a:srgbClr val="FF0000"/>
                </a:solidFill>
              </a:rPr>
              <a:t>SLOVNÍK ZKRATEK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582861" cy="3098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01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textem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 dirty="0" smtClean="0"/>
              <a:t>Doplňte do textu správný výraz z nabídky</a:t>
            </a:r>
          </a:p>
          <a:p>
            <a:pPr marL="0" indent="0">
              <a:buNone/>
            </a:pPr>
            <a:endParaRPr lang="cs-CZ" u="sng" dirty="0" smtClean="0"/>
          </a:p>
          <a:p>
            <a:r>
              <a:rPr lang="cs-CZ" sz="2800" dirty="0"/>
              <a:t>V rámci __________________ </a:t>
            </a:r>
            <a:r>
              <a:rPr lang="cs-CZ" sz="2800" b="1" dirty="0" smtClean="0"/>
              <a:t>(1) </a:t>
            </a:r>
            <a:r>
              <a:rPr lang="cs-CZ" sz="2800" dirty="0" smtClean="0"/>
              <a:t>životně </a:t>
            </a:r>
            <a:r>
              <a:rPr lang="cs-CZ" sz="2800" dirty="0"/>
              <a:t>důležité otázky obrany Československé republiky v polovině 30. let 20. století se začala budovat ___________ </a:t>
            </a:r>
            <a:r>
              <a:rPr lang="cs-CZ" sz="2800" b="1" dirty="0" smtClean="0"/>
              <a:t>(2) </a:t>
            </a:r>
            <a:r>
              <a:rPr lang="cs-CZ" sz="2800" dirty="0" smtClean="0"/>
              <a:t>na </a:t>
            </a:r>
            <a:r>
              <a:rPr lang="cs-CZ" sz="2800" dirty="0"/>
              <a:t>hranici Československé republiky a Německa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pPr marL="514350" lvl="0" indent="-514350">
              <a:buFont typeface="+mj-lt"/>
              <a:buAutoNum type="arabicPeriod"/>
            </a:pPr>
            <a:r>
              <a:rPr lang="cs-CZ" sz="2800" dirty="0"/>
              <a:t>a) řešení, b) řešit, c) </a:t>
            </a:r>
            <a:r>
              <a:rPr lang="cs-CZ" sz="2800" dirty="0" smtClean="0"/>
              <a:t>řešený d) řešilo</a:t>
            </a:r>
            <a:endParaRPr lang="cs-CZ" sz="2800" dirty="0"/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a) opevnit, b) zpevnit, c) </a:t>
            </a:r>
            <a:r>
              <a:rPr lang="cs-CZ" sz="2800" dirty="0" smtClean="0"/>
              <a:t>opevnění d) opevněný</a:t>
            </a:r>
            <a:endParaRPr lang="cs-CZ" sz="2800" u="sng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59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27784" y="620688"/>
            <a:ext cx="4695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SLOVNÍK CIZÍCH SLOV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784915" cy="3066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0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39752" y="620688"/>
            <a:ext cx="5034738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FRAZEOLOGICKÝ SLOVNÍK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640329" cy="3390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15816" y="404664"/>
            <a:ext cx="4538188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SLOVNÍK SYNONYM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876411" cy="2969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7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11760" y="548680"/>
            <a:ext cx="5083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ETYMOLOGICKÝ SLOVNÍK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557144" cy="3141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17117" y="47667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SLOVNÍK SPISOVNÉ ČEŠTINY PRO </a:t>
            </a:r>
            <a:r>
              <a:rPr lang="cs-CZ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ŠKOLY </a:t>
            </a:r>
            <a:r>
              <a:rPr lang="cs-CZ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VEŘEJNOST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372621" cy="3669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0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cs-CZ" dirty="0" smtClean="0"/>
              <a:t>Vybírání gramaticky správné odpovědi na danou otázku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658665"/>
            <a:ext cx="8280920" cy="4866679"/>
          </a:xfrm>
        </p:spPr>
        <p:txBody>
          <a:bodyPr/>
          <a:lstStyle/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Která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z </a:t>
            </a:r>
            <a:r>
              <a:rPr lang="en-US" dirty="0" err="1">
                <a:solidFill>
                  <a:schemeClr val="tx1"/>
                </a:solidFill>
              </a:rPr>
              <a:t>následujících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odpovědí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otázku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u="sng" dirty="0" err="1">
                <a:solidFill>
                  <a:schemeClr val="tx1"/>
                </a:solidFill>
              </a:rPr>
              <a:t>Kde</a:t>
            </a:r>
            <a:r>
              <a:rPr lang="en-US" i="1" u="sng" dirty="0">
                <a:solidFill>
                  <a:schemeClr val="tx1"/>
                </a:solidFill>
              </a:rPr>
              <a:t> se </a:t>
            </a:r>
            <a:r>
              <a:rPr lang="en-US" i="1" u="sng" dirty="0" err="1" smtClean="0">
                <a:solidFill>
                  <a:schemeClr val="tx1"/>
                </a:solidFill>
              </a:rPr>
              <a:t>sejdeme</a:t>
            </a:r>
            <a:r>
              <a:rPr lang="en-US" i="1" u="sng" dirty="0" smtClean="0">
                <a:solidFill>
                  <a:schemeClr val="tx1"/>
                </a:solidFill>
              </a:rPr>
              <a:t>?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je </a:t>
            </a:r>
            <a:r>
              <a:rPr lang="en-US" dirty="0" err="1">
                <a:solidFill>
                  <a:schemeClr val="tx1"/>
                </a:solidFill>
              </a:rPr>
              <a:t>gramaticky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správná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cs-CZ" dirty="0" smtClean="0">
              <a:solidFill>
                <a:schemeClr val="tx1"/>
              </a:solidFill>
            </a:endParaRP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a) </a:t>
            </a:r>
            <a:r>
              <a:rPr lang="en-US" dirty="0" err="1" smtClean="0">
                <a:solidFill>
                  <a:schemeClr val="tx1"/>
                </a:solidFill>
              </a:rPr>
              <a:t>Sejdeme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se v </a:t>
            </a:r>
            <a:r>
              <a:rPr lang="en-US" dirty="0" err="1" smtClean="0">
                <a:solidFill>
                  <a:schemeClr val="tx1"/>
                </a:solidFill>
              </a:rPr>
              <a:t>kino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chemeClr val="tx1"/>
                </a:solidFill>
              </a:rPr>
              <a:t>Sejdeme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před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poštu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chemeClr val="tx1"/>
                </a:solidFill>
              </a:rPr>
              <a:t>Sejdeme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nádraží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chemeClr val="tx1"/>
                </a:solidFill>
              </a:rPr>
              <a:t>Sejdeme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knihovně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97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cs-CZ" dirty="0" smtClean="0"/>
              <a:t>Vybírání gramaticky správné odpovědi na danou otázku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658665"/>
            <a:ext cx="8280920" cy="4866679"/>
          </a:xfrm>
        </p:spPr>
        <p:txBody>
          <a:bodyPr/>
          <a:lstStyle/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Která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z </a:t>
            </a:r>
            <a:r>
              <a:rPr lang="en-US" dirty="0" err="1">
                <a:solidFill>
                  <a:schemeClr val="tx1"/>
                </a:solidFill>
              </a:rPr>
              <a:t>následujících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odpovědí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otázku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u="sng" dirty="0" err="1">
                <a:solidFill>
                  <a:schemeClr val="tx1"/>
                </a:solidFill>
              </a:rPr>
              <a:t>Kde</a:t>
            </a:r>
            <a:r>
              <a:rPr lang="en-US" i="1" u="sng" dirty="0">
                <a:solidFill>
                  <a:schemeClr val="tx1"/>
                </a:solidFill>
              </a:rPr>
              <a:t> se </a:t>
            </a:r>
            <a:r>
              <a:rPr lang="en-US" i="1" u="sng" dirty="0" err="1" smtClean="0">
                <a:solidFill>
                  <a:schemeClr val="tx1"/>
                </a:solidFill>
              </a:rPr>
              <a:t>sejdeme</a:t>
            </a:r>
            <a:r>
              <a:rPr lang="en-US" i="1" u="sng" dirty="0" smtClean="0">
                <a:solidFill>
                  <a:schemeClr val="tx1"/>
                </a:solidFill>
              </a:rPr>
              <a:t>?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je </a:t>
            </a:r>
            <a:r>
              <a:rPr lang="en-US" dirty="0" err="1">
                <a:solidFill>
                  <a:schemeClr val="tx1"/>
                </a:solidFill>
              </a:rPr>
              <a:t>gramaticky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správná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cs-CZ" dirty="0" smtClean="0">
              <a:solidFill>
                <a:schemeClr val="tx1"/>
              </a:solidFill>
            </a:endParaRP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a) </a:t>
            </a:r>
            <a:r>
              <a:rPr lang="en-US" dirty="0" err="1" smtClean="0">
                <a:solidFill>
                  <a:schemeClr val="tx1"/>
                </a:solidFill>
              </a:rPr>
              <a:t>Sejdeme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se v </a:t>
            </a:r>
            <a:r>
              <a:rPr lang="en-US" dirty="0" err="1" smtClean="0">
                <a:solidFill>
                  <a:schemeClr val="tx1"/>
                </a:solidFill>
              </a:rPr>
              <a:t>kino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chemeClr val="tx1"/>
                </a:solidFill>
              </a:rPr>
              <a:t>Sejdeme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před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poštu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rgbClr val="FF0000"/>
                </a:solidFill>
              </a:rPr>
              <a:t>Sejdeme</a:t>
            </a:r>
            <a:r>
              <a:rPr lang="en-US" dirty="0">
                <a:solidFill>
                  <a:srgbClr val="FF0000"/>
                </a:solidFill>
              </a:rPr>
              <a:t> se </a:t>
            </a:r>
            <a:r>
              <a:rPr lang="en-US" dirty="0" err="1">
                <a:solidFill>
                  <a:srgbClr val="FF0000"/>
                </a:solidFill>
              </a:rPr>
              <a:t>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nádraží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cs-CZ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chemeClr val="tx1"/>
                </a:solidFill>
              </a:rPr>
              <a:t>Sejdeme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knihovně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04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 – SPRÁVNÉ ŘEŠENÍ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KDE JSI BYL</a:t>
            </a:r>
            <a:r>
              <a:rPr lang="cs-CZ" b="1" dirty="0" smtClean="0"/>
              <a:t>? </a:t>
            </a:r>
            <a:r>
              <a:rPr lang="cs-CZ" dirty="0">
                <a:solidFill>
                  <a:srgbClr val="FF0000"/>
                </a:solidFill>
              </a:rPr>
              <a:t>BYL JSEM V PRÁCI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/>
              <a:t>KAM POTŘEBUJEŠ JET</a:t>
            </a:r>
            <a:r>
              <a:rPr lang="cs-CZ" b="1" dirty="0" smtClean="0"/>
              <a:t>? </a:t>
            </a:r>
            <a:r>
              <a:rPr lang="cs-CZ" dirty="0">
                <a:solidFill>
                  <a:srgbClr val="FF0000"/>
                </a:solidFill>
              </a:rPr>
              <a:t>POTŘEBUJI JET DO BAZÉNU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/>
              <a:t>O CO SE ZAJÍMÁŠ</a:t>
            </a:r>
            <a:r>
              <a:rPr lang="cs-CZ" b="1" dirty="0" smtClean="0"/>
              <a:t>?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JÁ SE ZAJÍMÁM O </a:t>
            </a:r>
            <a:r>
              <a:rPr lang="cs-CZ" dirty="0" smtClean="0">
                <a:solidFill>
                  <a:srgbClr val="FF0000"/>
                </a:solidFill>
              </a:rPr>
              <a:t>POLITIKU.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cs-CZ" b="1" dirty="0"/>
              <a:t>KDE MÁŠ PSA</a:t>
            </a:r>
            <a:r>
              <a:rPr lang="cs-CZ" b="1" dirty="0" smtClean="0"/>
              <a:t>? </a:t>
            </a:r>
            <a:r>
              <a:rPr lang="cs-CZ" dirty="0">
                <a:solidFill>
                  <a:srgbClr val="FF0000"/>
                </a:solidFill>
              </a:rPr>
              <a:t>NA ZAHRADĚ.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886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textem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 dirty="0" smtClean="0"/>
              <a:t>Doplňte do textu správný výraz z nabídky</a:t>
            </a:r>
          </a:p>
          <a:p>
            <a:pPr marL="0" indent="0">
              <a:buNone/>
            </a:pPr>
            <a:endParaRPr lang="cs-CZ" u="sng" dirty="0" smtClean="0"/>
          </a:p>
          <a:p>
            <a:r>
              <a:rPr lang="cs-CZ" sz="2800" dirty="0"/>
              <a:t>V rámci </a:t>
            </a:r>
            <a:r>
              <a:rPr lang="cs-CZ" sz="2800" dirty="0" smtClean="0">
                <a:solidFill>
                  <a:srgbClr val="FF0000"/>
                </a:solidFill>
              </a:rPr>
              <a:t>řešení</a:t>
            </a:r>
            <a:r>
              <a:rPr lang="cs-CZ" sz="2800" dirty="0" smtClean="0"/>
              <a:t> </a:t>
            </a:r>
            <a:r>
              <a:rPr lang="cs-CZ" sz="2800" b="1" dirty="0" smtClean="0"/>
              <a:t>(1) </a:t>
            </a:r>
            <a:r>
              <a:rPr lang="cs-CZ" sz="2800" dirty="0" smtClean="0"/>
              <a:t>životně </a:t>
            </a:r>
            <a:r>
              <a:rPr lang="cs-CZ" sz="2800" dirty="0"/>
              <a:t>důležité otázky obrany Československé republiky v polovině 30. let 20. století se začala budovat </a:t>
            </a:r>
            <a:r>
              <a:rPr lang="cs-CZ" sz="2800" dirty="0" smtClean="0">
                <a:solidFill>
                  <a:srgbClr val="FF0000"/>
                </a:solidFill>
              </a:rPr>
              <a:t>opevnění</a:t>
            </a:r>
            <a:r>
              <a:rPr lang="cs-CZ" sz="2800" dirty="0" smtClean="0"/>
              <a:t> </a:t>
            </a:r>
            <a:r>
              <a:rPr lang="cs-CZ" sz="2800" b="1" dirty="0" smtClean="0"/>
              <a:t>(2) </a:t>
            </a:r>
            <a:r>
              <a:rPr lang="cs-CZ" sz="2800" dirty="0" smtClean="0"/>
              <a:t>na </a:t>
            </a:r>
            <a:r>
              <a:rPr lang="cs-CZ" sz="2800" dirty="0"/>
              <a:t>hranici Československé republiky a Německa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pPr marL="514350" lvl="0" indent="-514350">
              <a:buFont typeface="+mj-lt"/>
              <a:buAutoNum type="arabicPeriod"/>
            </a:pPr>
            <a:r>
              <a:rPr lang="cs-CZ" sz="2800" dirty="0">
                <a:solidFill>
                  <a:srgbClr val="FF0000"/>
                </a:solidFill>
              </a:rPr>
              <a:t>a) řešení</a:t>
            </a:r>
            <a:r>
              <a:rPr lang="cs-CZ" sz="2800" dirty="0"/>
              <a:t>, b) řešit, c) </a:t>
            </a:r>
            <a:r>
              <a:rPr lang="cs-CZ" sz="2800" dirty="0" smtClean="0"/>
              <a:t>řešený d) řešilo</a:t>
            </a:r>
            <a:endParaRPr lang="cs-CZ" sz="2800" dirty="0"/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a) opevnit, b) zpevnit, </a:t>
            </a:r>
            <a:r>
              <a:rPr lang="cs-CZ" sz="2800" dirty="0">
                <a:solidFill>
                  <a:srgbClr val="FF0000"/>
                </a:solidFill>
              </a:rPr>
              <a:t>c) </a:t>
            </a:r>
            <a:r>
              <a:rPr lang="cs-CZ" sz="2800" dirty="0" smtClean="0">
                <a:solidFill>
                  <a:srgbClr val="FF0000"/>
                </a:solidFill>
              </a:rPr>
              <a:t>opevnění </a:t>
            </a:r>
            <a:r>
              <a:rPr lang="cs-CZ" sz="2800" dirty="0" smtClean="0"/>
              <a:t>d) opevněný</a:t>
            </a:r>
            <a:endParaRPr lang="cs-CZ" sz="2800" u="sng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1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47500" lnSpcReduction="20000"/>
          </a:bodyPr>
          <a:lstStyle/>
          <a:p>
            <a:pPr marL="1143000" lvl="0" indent="-1143000">
              <a:buFont typeface="+mj-lt"/>
              <a:buAutoNum type="arabicPeriod"/>
            </a:pPr>
            <a:r>
              <a:rPr lang="cs-CZ" sz="5900" u="sng" dirty="0" smtClean="0"/>
              <a:t>Určete, která věta je gramaticky správně</a:t>
            </a:r>
          </a:p>
          <a:p>
            <a:pPr marL="0" lvl="0" indent="0">
              <a:buNone/>
            </a:pPr>
            <a:endParaRPr lang="cs-CZ" sz="4400" dirty="0" smtClean="0"/>
          </a:p>
          <a:p>
            <a:pPr marL="514350" lvl="0" indent="-514350">
              <a:buFont typeface="+mj-lt"/>
              <a:buAutoNum type="alphaLcParenR"/>
            </a:pPr>
            <a:r>
              <a:rPr lang="cs-CZ" sz="4400" dirty="0" smtClean="0"/>
              <a:t>Babička </a:t>
            </a:r>
            <a:r>
              <a:rPr lang="cs-CZ" sz="4400" dirty="0"/>
              <a:t>se musí starat o dětmi.</a:t>
            </a:r>
          </a:p>
          <a:p>
            <a:pPr marL="514350" lvl="0" indent="-514350">
              <a:buFont typeface="+mj-lt"/>
              <a:buAutoNum type="alphaLcParenR"/>
            </a:pPr>
            <a:r>
              <a:rPr lang="cs-CZ" sz="4400" dirty="0"/>
              <a:t>On nesmí zapomene tu knihu.</a:t>
            </a:r>
          </a:p>
          <a:p>
            <a:pPr marL="514350" lvl="0" indent="-514350">
              <a:buFont typeface="+mj-lt"/>
              <a:buAutoNum type="alphaLcParenR"/>
            </a:pPr>
            <a:r>
              <a:rPr lang="cs-CZ" sz="4400" dirty="0"/>
              <a:t>Velmi mě bolí zuby.</a:t>
            </a:r>
          </a:p>
          <a:p>
            <a:pPr marL="514350" lvl="0" indent="-514350">
              <a:buFont typeface="+mj-lt"/>
              <a:buAutoNum type="alphaLcParenR"/>
            </a:pPr>
            <a:r>
              <a:rPr lang="cs-CZ" sz="4400" dirty="0"/>
              <a:t>Můžeš nakrmí naši </a:t>
            </a:r>
            <a:r>
              <a:rPr lang="cs-CZ" sz="4400" dirty="0" smtClean="0"/>
              <a:t>kočku.</a:t>
            </a:r>
          </a:p>
          <a:p>
            <a:pPr marL="0" lvl="0" indent="0">
              <a:buNone/>
            </a:pPr>
            <a:endParaRPr lang="cs-CZ" sz="4400" dirty="0" smtClean="0"/>
          </a:p>
          <a:p>
            <a:pPr marL="0" lvl="0" indent="0">
              <a:buNone/>
            </a:pPr>
            <a:r>
              <a:rPr lang="cs-CZ" sz="5100" dirty="0" smtClean="0"/>
              <a:t>2</a:t>
            </a:r>
            <a:r>
              <a:rPr lang="cs-CZ" sz="5900" dirty="0" smtClean="0"/>
              <a:t>.            </a:t>
            </a:r>
            <a:r>
              <a:rPr lang="cs-CZ" sz="5900" u="sng" dirty="0" smtClean="0"/>
              <a:t>Určete, která věta není gramaticky správně.</a:t>
            </a:r>
          </a:p>
          <a:p>
            <a:pPr marL="0" lvl="0" indent="0" algn="ctr">
              <a:buNone/>
            </a:pPr>
            <a:endParaRPr lang="cs-CZ" dirty="0" smtClean="0"/>
          </a:p>
          <a:p>
            <a:pPr marL="514350" lvl="0" indent="-514350" algn="just">
              <a:buFont typeface="+mj-lt"/>
              <a:buAutoNum type="alphaLcParenR"/>
            </a:pPr>
            <a:r>
              <a:rPr lang="cs-CZ" sz="4400" dirty="0" smtClean="0"/>
              <a:t>Klára s Matějem se rozhodl jít večer na koncert.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cs-CZ" sz="4400" dirty="0" smtClean="0"/>
              <a:t>Ráda bych jela na výlet, ale musím se učit.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cs-CZ" sz="4400" dirty="0" smtClean="0"/>
              <a:t>Ředitelka školy udělila den ředitelského volna.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cs-CZ" sz="4400" dirty="0" smtClean="0"/>
              <a:t>Obě sestry se rozhodly nastoupit na stejnou školu.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b="1" dirty="0" smtClean="0">
                <a:solidFill>
                  <a:schemeClr val="bg1"/>
                </a:solidFill>
              </a:rPr>
              <a:t>On nesmí zapomene tu knihu.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b="1" dirty="0" smtClean="0">
                <a:solidFill>
                  <a:schemeClr val="bg1"/>
                </a:solidFill>
              </a:rPr>
              <a:t>Babička se musí starat o dětmi.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b="1" dirty="0" smtClean="0">
                <a:solidFill>
                  <a:schemeClr val="bg1"/>
                </a:solidFill>
              </a:rPr>
              <a:t>Velmi mě bolí zuby.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b="1" dirty="0" smtClean="0">
                <a:solidFill>
                  <a:schemeClr val="bg1"/>
                </a:solidFill>
              </a:rPr>
              <a:t>Můžeš nakrmí naši kočku.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15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47500" lnSpcReduction="20000"/>
          </a:bodyPr>
          <a:lstStyle/>
          <a:p>
            <a:pPr marL="1143000" lvl="0" indent="-1143000">
              <a:buFont typeface="+mj-lt"/>
              <a:buAutoNum type="arabicPeriod"/>
            </a:pPr>
            <a:r>
              <a:rPr lang="cs-CZ" sz="5900" u="sng" dirty="0" smtClean="0"/>
              <a:t>Určete, která věta je gramaticky správně</a:t>
            </a:r>
          </a:p>
          <a:p>
            <a:pPr marL="0" lvl="0" indent="0">
              <a:buNone/>
            </a:pPr>
            <a:endParaRPr lang="cs-CZ" sz="4400" dirty="0" smtClean="0"/>
          </a:p>
          <a:p>
            <a:pPr marL="514350" lvl="0" indent="-514350">
              <a:buFont typeface="+mj-lt"/>
              <a:buAutoNum type="alphaLcParenR"/>
            </a:pPr>
            <a:r>
              <a:rPr lang="cs-CZ" sz="4400" dirty="0" smtClean="0"/>
              <a:t>Babička </a:t>
            </a:r>
            <a:r>
              <a:rPr lang="cs-CZ" sz="4400" dirty="0"/>
              <a:t>se musí starat o dětmi.</a:t>
            </a:r>
          </a:p>
          <a:p>
            <a:pPr marL="514350" lvl="0" indent="-514350">
              <a:buFont typeface="+mj-lt"/>
              <a:buAutoNum type="alphaLcParenR"/>
            </a:pPr>
            <a:r>
              <a:rPr lang="cs-CZ" sz="4400" dirty="0"/>
              <a:t>On nesmí zapomene tu knihu.</a:t>
            </a:r>
          </a:p>
          <a:p>
            <a:pPr marL="514350" lvl="0" indent="-514350">
              <a:buFont typeface="+mj-lt"/>
              <a:buAutoNum type="alphaLcParenR"/>
            </a:pPr>
            <a:r>
              <a:rPr lang="cs-CZ" sz="4400" dirty="0">
                <a:solidFill>
                  <a:srgbClr val="FF0000"/>
                </a:solidFill>
              </a:rPr>
              <a:t>Velmi mě bolí zuby.</a:t>
            </a:r>
          </a:p>
          <a:p>
            <a:pPr marL="514350" lvl="0" indent="-514350">
              <a:buFont typeface="+mj-lt"/>
              <a:buAutoNum type="alphaLcParenR"/>
            </a:pPr>
            <a:r>
              <a:rPr lang="cs-CZ" sz="4400" dirty="0"/>
              <a:t>Můžeš nakrmí naši </a:t>
            </a:r>
            <a:r>
              <a:rPr lang="cs-CZ" sz="4400" dirty="0" smtClean="0"/>
              <a:t>kočku.</a:t>
            </a:r>
          </a:p>
          <a:p>
            <a:pPr marL="0" lvl="0" indent="0">
              <a:buNone/>
            </a:pPr>
            <a:endParaRPr lang="cs-CZ" sz="4400" dirty="0" smtClean="0"/>
          </a:p>
          <a:p>
            <a:pPr marL="0" lvl="0" indent="0">
              <a:buNone/>
            </a:pPr>
            <a:r>
              <a:rPr lang="cs-CZ" sz="5100" dirty="0" smtClean="0"/>
              <a:t>2</a:t>
            </a:r>
            <a:r>
              <a:rPr lang="cs-CZ" sz="5900" dirty="0" smtClean="0"/>
              <a:t>.            </a:t>
            </a:r>
            <a:r>
              <a:rPr lang="cs-CZ" sz="5900" u="sng" dirty="0" smtClean="0"/>
              <a:t>Určete, která věta není gramaticky správně.</a:t>
            </a:r>
          </a:p>
          <a:p>
            <a:pPr marL="0" lvl="0" indent="0" algn="ctr">
              <a:buNone/>
            </a:pPr>
            <a:endParaRPr lang="cs-CZ" dirty="0" smtClean="0"/>
          </a:p>
          <a:p>
            <a:pPr marL="514350" lvl="0" indent="-514350" algn="just">
              <a:buFont typeface="+mj-lt"/>
              <a:buAutoNum type="alphaLcParenR"/>
            </a:pPr>
            <a:r>
              <a:rPr lang="cs-CZ" sz="4400" dirty="0" smtClean="0">
                <a:solidFill>
                  <a:srgbClr val="FF0000"/>
                </a:solidFill>
              </a:rPr>
              <a:t>Klára s Matějem se rozhodl jít večer na koncert.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cs-CZ" sz="4400" dirty="0" smtClean="0"/>
              <a:t>Ráda bych jela na výlet, ale musím se učit.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cs-CZ" sz="4400" dirty="0" smtClean="0"/>
              <a:t>Ředitelka školy udělila den ředitelského volna.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cs-CZ" sz="4400" dirty="0" smtClean="0"/>
              <a:t>Obě sestry se rozhodly nastoupit na stejnou školu.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b="1" dirty="0" smtClean="0">
                <a:solidFill>
                  <a:schemeClr val="bg1"/>
                </a:solidFill>
              </a:rPr>
              <a:t>On nesmí zapomene tu knihu.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b="1" dirty="0" smtClean="0">
                <a:solidFill>
                  <a:schemeClr val="bg1"/>
                </a:solidFill>
              </a:rPr>
              <a:t>Babička se musí starat o dětmi.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b="1" dirty="0" smtClean="0">
                <a:solidFill>
                  <a:schemeClr val="bg1"/>
                </a:solidFill>
              </a:rPr>
              <a:t>Velmi mě bolí zuby.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b="1" dirty="0" smtClean="0">
                <a:solidFill>
                  <a:schemeClr val="bg1"/>
                </a:solidFill>
              </a:rPr>
              <a:t>Můžeš nakrmí naši kočku.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12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textem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 smtClean="0"/>
              <a:t>Výchozí text</a:t>
            </a:r>
          </a:p>
          <a:p>
            <a:pPr marL="0" indent="0">
              <a:buNone/>
            </a:pPr>
            <a:endParaRPr lang="cs-CZ" b="1" u="sng" dirty="0" smtClean="0"/>
          </a:p>
          <a:p>
            <a:pPr marL="0" indent="0">
              <a:buNone/>
            </a:pPr>
            <a:r>
              <a:rPr lang="cs-CZ" sz="2800" dirty="0" smtClean="0"/>
              <a:t>Odpoledne se táta sešel v kavárně se synem Petrem a jeho manželkou Ivanou. Poslali SMS její sestře Radce a ta nakonec přišla se svou kamarádkou Hankou a její sestřenicí Monikou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u="sng" dirty="0" smtClean="0"/>
              <a:t>Označte</a:t>
            </a:r>
            <a:r>
              <a:rPr lang="cs-CZ" u="sng" dirty="0" smtClean="0"/>
              <a:t> </a:t>
            </a:r>
            <a:r>
              <a:rPr lang="cs-CZ" b="1" u="sng" dirty="0" smtClean="0"/>
              <a:t>tvrzení, které se shoduje s textem.</a:t>
            </a:r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r>
              <a:rPr lang="cs-CZ" sz="2800" dirty="0" smtClean="0"/>
              <a:t>a) Petrova maminka se jmenuje Ivana.</a:t>
            </a:r>
          </a:p>
          <a:p>
            <a:pPr marL="0" indent="0">
              <a:buNone/>
            </a:pPr>
            <a:r>
              <a:rPr lang="cs-CZ" sz="2800" dirty="0" smtClean="0"/>
              <a:t>b) Radka má sestřenici Moniku. </a:t>
            </a:r>
          </a:p>
          <a:p>
            <a:pPr marL="0" indent="0">
              <a:buNone/>
            </a:pPr>
            <a:r>
              <a:rPr lang="cs-CZ" sz="2800" dirty="0" smtClean="0"/>
              <a:t>c) Radka má sestru Ivanu. </a:t>
            </a:r>
          </a:p>
          <a:p>
            <a:pPr marL="0" indent="0">
              <a:buNone/>
            </a:pPr>
            <a:r>
              <a:rPr lang="cs-CZ" sz="2800" dirty="0" smtClean="0"/>
              <a:t>d) Hanka je sestřenice Radky.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018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textem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 smtClean="0"/>
              <a:t>Výchozí text</a:t>
            </a:r>
          </a:p>
          <a:p>
            <a:pPr marL="0" indent="0">
              <a:buNone/>
            </a:pPr>
            <a:endParaRPr lang="cs-CZ" b="1" u="sng" dirty="0" smtClean="0"/>
          </a:p>
          <a:p>
            <a:pPr marL="0" indent="0">
              <a:buNone/>
            </a:pPr>
            <a:r>
              <a:rPr lang="cs-CZ" sz="2800" dirty="0" smtClean="0"/>
              <a:t>Odpoledne se táta sešel v kavárně se synem Petrem a jeho manželkou Ivanou. Poslali SMS její sestře Radce a ta nakonec přišla se svou kamarádkou Hankou a její sestřenicí Monikou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u="sng" dirty="0" smtClean="0"/>
              <a:t>Označte</a:t>
            </a:r>
            <a:r>
              <a:rPr lang="cs-CZ" u="sng" dirty="0" smtClean="0"/>
              <a:t> </a:t>
            </a:r>
            <a:r>
              <a:rPr lang="cs-CZ" b="1" u="sng" dirty="0" smtClean="0"/>
              <a:t>tvrzení, které se shoduje s textem.</a:t>
            </a:r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r>
              <a:rPr lang="cs-CZ" sz="2800" dirty="0" smtClean="0"/>
              <a:t>a) Petrova maminka se jmenuje Ivana.</a:t>
            </a:r>
          </a:p>
          <a:p>
            <a:pPr marL="0" indent="0">
              <a:buNone/>
            </a:pPr>
            <a:r>
              <a:rPr lang="cs-CZ" sz="2800" dirty="0" smtClean="0"/>
              <a:t>b) Radka má sestřenici Moniku. 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c) Radka má sestru Ivanu. </a:t>
            </a:r>
          </a:p>
          <a:p>
            <a:pPr marL="0" indent="0">
              <a:buNone/>
            </a:pPr>
            <a:r>
              <a:rPr lang="cs-CZ" sz="2800" dirty="0" smtClean="0"/>
              <a:t>d) Hanka je sestřenice Radky.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621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smtClean="0"/>
              <a:t>Převedení slovesa na rozkazovací/podmiňovací způsob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/>
              <a:t>Vyberte správný tvar imperativu (rozkazovacího způsobu</a:t>
            </a:r>
            <a:r>
              <a:rPr lang="cs-CZ" sz="2800" dirty="0" smtClean="0"/>
              <a:t>), 2. osoba, jednotné číslo, </a:t>
            </a:r>
            <a:r>
              <a:rPr lang="cs-CZ" sz="2800" dirty="0"/>
              <a:t>pro sloveso </a:t>
            </a:r>
            <a:r>
              <a:rPr lang="cs-CZ" sz="2800" u="sng" dirty="0"/>
              <a:t>spát</a:t>
            </a:r>
            <a:r>
              <a:rPr lang="cs-CZ" sz="2800" dirty="0" smtClean="0"/>
              <a:t>:</a:t>
            </a:r>
            <a:endParaRPr lang="cs-CZ" sz="2800" u="sng" dirty="0"/>
          </a:p>
          <a:p>
            <a:pPr marL="514350" lvl="0" indent="-514350">
              <a:buFont typeface="+mj-lt"/>
              <a:buAutoNum type="alphaLcParenR"/>
            </a:pPr>
            <a:r>
              <a:rPr lang="cs-CZ" sz="2100" dirty="0" smtClean="0"/>
              <a:t>Spí</a:t>
            </a:r>
            <a:endParaRPr lang="cs-CZ" sz="2100" dirty="0"/>
          </a:p>
          <a:p>
            <a:pPr marL="514350" lvl="0" indent="-514350">
              <a:buFont typeface="+mj-lt"/>
              <a:buAutoNum type="alphaLcParenR"/>
            </a:pPr>
            <a:r>
              <a:rPr lang="cs-CZ" sz="2100" dirty="0" smtClean="0"/>
              <a:t>Spi</a:t>
            </a:r>
            <a:endParaRPr lang="cs-CZ" sz="2100" dirty="0"/>
          </a:p>
          <a:p>
            <a:pPr marL="514350" lvl="0" indent="-514350">
              <a:buFont typeface="+mj-lt"/>
              <a:buAutoNum type="alphaLcParenR"/>
            </a:pPr>
            <a:r>
              <a:rPr lang="cs-CZ" sz="2100" dirty="0" smtClean="0"/>
              <a:t>Spíš</a:t>
            </a:r>
            <a:endParaRPr lang="cs-CZ" sz="2100" dirty="0"/>
          </a:p>
          <a:p>
            <a:pPr marL="514350" lvl="0" indent="-514350">
              <a:buFont typeface="+mj-lt"/>
              <a:buAutoNum type="alphaLcParenR"/>
            </a:pPr>
            <a:r>
              <a:rPr lang="cs-CZ" sz="2100" dirty="0" smtClean="0"/>
              <a:t>Spal</a:t>
            </a:r>
          </a:p>
          <a:p>
            <a:pPr marL="514350" lvl="0" indent="-514350">
              <a:buAutoNum type="arabicPeriod" startAt="2"/>
            </a:pPr>
            <a:r>
              <a:rPr lang="cs-CZ" sz="2800" dirty="0" smtClean="0"/>
              <a:t>Vyberte správný tvar podmiňovacího způsobu 1. osoba, množné číslo, pro sloveso </a:t>
            </a:r>
            <a:r>
              <a:rPr lang="cs-CZ" sz="2800" u="sng" dirty="0" smtClean="0"/>
              <a:t>mít</a:t>
            </a:r>
            <a:r>
              <a:rPr lang="cs-CZ" sz="2800" dirty="0" smtClean="0"/>
              <a:t>.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sz="2100" dirty="0"/>
              <a:t>Měli bychom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sz="2100" dirty="0"/>
              <a:t>Máme </a:t>
            </a:r>
            <a:r>
              <a:rPr lang="cs-CZ" sz="2100" dirty="0" smtClean="0"/>
              <a:t>byste</a:t>
            </a:r>
            <a:endParaRPr lang="cs-CZ" sz="2100" dirty="0"/>
          </a:p>
          <a:p>
            <a:pPr marL="457200" lvl="0" indent="-457200">
              <a:buFont typeface="+mj-lt"/>
              <a:buAutoNum type="alphaLcParenR"/>
            </a:pPr>
            <a:r>
              <a:rPr lang="cs-CZ" sz="2100" dirty="0"/>
              <a:t>Měli bych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sz="2100" dirty="0"/>
              <a:t>Měli bys</a:t>
            </a:r>
          </a:p>
          <a:p>
            <a:pPr marL="0" lvl="0" indent="0">
              <a:buNone/>
            </a:pPr>
            <a:endParaRPr lang="cs-CZ" sz="2800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1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14197</TotalTime>
  <Words>1211</Words>
  <Application>Microsoft Office PowerPoint</Application>
  <PresentationFormat>Předvádění na obrazovce (4:3)</PresentationFormat>
  <Paragraphs>253</Paragraphs>
  <Slides>39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Motiv systému Office</vt:lpstr>
      <vt:lpstr>ČESKÝ JAZYK</vt:lpstr>
      <vt:lpstr>Témata prezentace (vychází z modelových testů)</vt:lpstr>
      <vt:lpstr>Práce s textem </vt:lpstr>
      <vt:lpstr>Práce s textem </vt:lpstr>
      <vt:lpstr>Prezentace aplikace PowerPoint</vt:lpstr>
      <vt:lpstr>Prezentace aplikace PowerPoint</vt:lpstr>
      <vt:lpstr>Práce s textem</vt:lpstr>
      <vt:lpstr>Práce s textem</vt:lpstr>
      <vt:lpstr>Převedení slovesa na rozkazovací/podmiňovací způsob</vt:lpstr>
      <vt:lpstr>Převedení slovesa na rozkazovací/podmiňovací způsob</vt:lpstr>
      <vt:lpstr>Práce s textem</vt:lpstr>
      <vt:lpstr>Práce s textem</vt:lpstr>
      <vt:lpstr>Práce s textem – ostatní předložky/spojky</vt:lpstr>
      <vt:lpstr>AKTIVITA – SPRÁVNÉ ŘEŠENÍ</vt:lpstr>
      <vt:lpstr>Výrazy nadřazené/podřazené</vt:lpstr>
      <vt:lpstr>Výrazy nadřazené/podřazené</vt:lpstr>
      <vt:lpstr>Výrazy nadřazené/podřazené</vt:lpstr>
      <vt:lpstr>Výrazy nadřazené/podřazené</vt:lpstr>
      <vt:lpstr>Vztahy mezi slovy</vt:lpstr>
      <vt:lpstr>Vztahy mezi slovy</vt:lpstr>
      <vt:lpstr>AKTIVITA – SPRÁVNÉ ŘEŠENÍ</vt:lpstr>
      <vt:lpstr>Práce se slovníky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Vybírání gramaticky správné odpovědi na danou otázku</vt:lpstr>
      <vt:lpstr>Vybírání gramaticky správné odpovědi na danou otázku</vt:lpstr>
      <vt:lpstr>AKTIVITA – SPRÁVNÉ ŘEŠENÍ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Alžběta</dc:creator>
  <cp:lastModifiedBy>FFUK</cp:lastModifiedBy>
  <cp:revision>62</cp:revision>
  <dcterms:created xsi:type="dcterms:W3CDTF">2016-04-11T12:28:40Z</dcterms:created>
  <dcterms:modified xsi:type="dcterms:W3CDTF">2017-04-19T12:57:15Z</dcterms:modified>
</cp:coreProperties>
</file>