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257" r:id="rId2"/>
    <p:sldId id="463" r:id="rId3"/>
    <p:sldId id="356" r:id="rId4"/>
    <p:sldId id="465" r:id="rId5"/>
    <p:sldId id="432" r:id="rId6"/>
    <p:sldId id="393" r:id="rId7"/>
    <p:sldId id="488" r:id="rId8"/>
    <p:sldId id="322" r:id="rId9"/>
    <p:sldId id="319" r:id="rId10"/>
    <p:sldId id="466" r:id="rId11"/>
    <p:sldId id="467" r:id="rId12"/>
    <p:sldId id="468" r:id="rId13"/>
    <p:sldId id="469" r:id="rId14"/>
    <p:sldId id="471" r:id="rId15"/>
    <p:sldId id="472" r:id="rId16"/>
    <p:sldId id="473" r:id="rId17"/>
    <p:sldId id="479" r:id="rId18"/>
    <p:sldId id="480" r:id="rId19"/>
    <p:sldId id="481" r:id="rId20"/>
    <p:sldId id="474" r:id="rId21"/>
    <p:sldId id="475" r:id="rId22"/>
    <p:sldId id="482" r:id="rId23"/>
    <p:sldId id="483" r:id="rId24"/>
    <p:sldId id="476" r:id="rId25"/>
    <p:sldId id="477" r:id="rId26"/>
    <p:sldId id="484" r:id="rId27"/>
    <p:sldId id="486" r:id="rId28"/>
    <p:sldId id="487" r:id="rId29"/>
    <p:sldId id="485" r:id="rId30"/>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7869C-9FD9-4A4E-A5D2-40B9BB98DBFF}">
          <p14:sldIdLst>
            <p14:sldId id="257"/>
            <p14:sldId id="463"/>
            <p14:sldId id="356"/>
            <p14:sldId id="465"/>
            <p14:sldId id="432"/>
            <p14:sldId id="393"/>
            <p14:sldId id="488"/>
            <p14:sldId id="322"/>
            <p14:sldId id="319"/>
            <p14:sldId id="466"/>
            <p14:sldId id="467"/>
            <p14:sldId id="468"/>
            <p14:sldId id="469"/>
            <p14:sldId id="471"/>
            <p14:sldId id="472"/>
            <p14:sldId id="473"/>
            <p14:sldId id="479"/>
            <p14:sldId id="480"/>
            <p14:sldId id="481"/>
            <p14:sldId id="474"/>
            <p14:sldId id="475"/>
            <p14:sldId id="482"/>
            <p14:sldId id="483"/>
            <p14:sldId id="476"/>
            <p14:sldId id="477"/>
            <p14:sldId id="484"/>
            <p14:sldId id="486"/>
            <p14:sldId id="487"/>
            <p14:sldId id="485"/>
          </p14:sldIdLst>
        </p14:section>
        <p14:section name="Untitled Section" id="{BFADE8BC-909D-43D9-AB87-EA82C43E2E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D1F"/>
    <a:srgbClr val="061050"/>
    <a:srgbClr val="744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3" d="100"/>
          <a:sy n="53" d="100"/>
        </p:scale>
        <p:origin x="32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2ECFC56-470C-4598-95A2-DCF2FDB3AED0}" type="datetimeFigureOut">
              <a:rPr lang="it-IT" smtClean="0"/>
              <a:t>24/04/2018</a:t>
            </a:fld>
            <a:endParaRPr lang="it-IT"/>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8CACC008-A053-4C37-B5B8-A50B2145FB2C}" type="slidenum">
              <a:rPr lang="it-IT" smtClean="0"/>
              <a:t>‹#›</a:t>
            </a:fld>
            <a:endParaRPr lang="it-IT"/>
          </a:p>
        </p:txBody>
      </p:sp>
    </p:spTree>
    <p:extLst>
      <p:ext uri="{BB962C8B-B14F-4D97-AF65-F5344CB8AC3E}">
        <p14:creationId xmlns:p14="http://schemas.microsoft.com/office/powerpoint/2010/main" val="3004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3276D454-0792-487B-A5BC-BB14AB591423}" type="datetimeFigureOut">
              <a:rPr lang="it-IT" smtClean="0"/>
              <a:t>24/04/2018</a:t>
            </a:fld>
            <a:endParaRPr lang="it-IT"/>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A817803E-BBA6-4AC1-8146-A8756167E3EB}" type="slidenum">
              <a:rPr lang="it-IT" smtClean="0"/>
              <a:t>‹#›</a:t>
            </a:fld>
            <a:endParaRPr lang="it-IT"/>
          </a:p>
        </p:txBody>
      </p:sp>
    </p:spTree>
    <p:extLst>
      <p:ext uri="{BB962C8B-B14F-4D97-AF65-F5344CB8AC3E}">
        <p14:creationId xmlns:p14="http://schemas.microsoft.com/office/powerpoint/2010/main" val="423835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fld id="{1FCB1912-3284-4D68-AAF8-A3B618EFD180}" type="slidenum">
              <a:rPr lang="nl-NL" altLang="it-IT" sz="1200" smtClean="0">
                <a:solidFill>
                  <a:srgbClr val="000000"/>
                </a:solidFill>
              </a:rPr>
              <a:pPr/>
              <a:t>2</a:t>
            </a:fld>
            <a:endParaRPr lang="nl-NL" altLang="it-IT" sz="1200">
              <a:solidFill>
                <a:srgbClr val="000000"/>
              </a:solidFill>
            </a:endParaRPr>
          </a:p>
        </p:txBody>
      </p:sp>
      <p:sp>
        <p:nvSpPr>
          <p:cNvPr id="6147" name="Text Box 1"/>
          <p:cNvSpPr txBox="1">
            <a:spLocks noChangeArrowheads="1"/>
          </p:cNvSpPr>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spcBef>
                <a:spcPts val="750"/>
              </a:spcBef>
              <a:buSzPct val="100000"/>
            </a:pPr>
            <a:fld id="{17ACF8F4-8FBA-47AF-8A97-CDF16FC2B240}" type="slidenum">
              <a:rPr lang="nl-NL" altLang="it-IT" sz="1200">
                <a:solidFill>
                  <a:srgbClr val="000000"/>
                </a:solidFill>
              </a:rPr>
              <a:pPr algn="r" eaLnBrk="1" hangingPunct="1">
                <a:spcBef>
                  <a:spcPts val="750"/>
                </a:spcBef>
                <a:buSzPct val="100000"/>
              </a:pPr>
              <a:t>2</a:t>
            </a:fld>
            <a:endParaRPr lang="nl-NL" altLang="it-IT" sz="1200">
              <a:solidFill>
                <a:srgbClr val="000000"/>
              </a:solidFill>
            </a:endParaRPr>
          </a:p>
        </p:txBody>
      </p:sp>
      <p:sp>
        <p:nvSpPr>
          <p:cNvPr id="6148" name="Rectangle 2"/>
          <p:cNvSpPr>
            <a:spLocks noGrp="1" noRot="1" noChangeAspect="1" noChangeArrowheads="1" noTextEdit="1"/>
          </p:cNvSpPr>
          <p:nvPr>
            <p:ph type="sldImg"/>
          </p:nvPr>
        </p:nvSpPr>
        <p:spPr>
          <a:xfrm>
            <a:off x="409575" y="698500"/>
            <a:ext cx="6192838" cy="34845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7785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3</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3</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101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4</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4</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2799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5</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5</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440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4/24/2018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4/24/2018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4/24/2018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png"/><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pn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5.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21342" y="4483862"/>
            <a:ext cx="10355956" cy="1143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it-IT" sz="2000" b="1" dirty="0">
                <a:solidFill>
                  <a:schemeClr val="tx1"/>
                </a:solidFill>
              </a:rPr>
              <a:t>Paul blokker, </a:t>
            </a:r>
            <a:r>
              <a:rPr lang="it-IT" sz="1050" b="1" dirty="0">
                <a:solidFill>
                  <a:schemeClr val="tx1"/>
                </a:solidFill>
              </a:rPr>
              <a:t>PhD</a:t>
            </a:r>
            <a:endParaRPr lang="it-IT" sz="700" b="1" dirty="0">
              <a:solidFill>
                <a:schemeClr val="tx1"/>
              </a:solidFill>
            </a:endParaRPr>
          </a:p>
          <a:p>
            <a:pPr>
              <a:spcBef>
                <a:spcPts val="600"/>
              </a:spcBef>
            </a:pPr>
            <a:r>
              <a:rPr lang="it-IT" sz="1400" i="1" dirty="0">
                <a:solidFill>
                  <a:schemeClr val="tx1"/>
                </a:solidFill>
              </a:rPr>
              <a:t>Institute of Sociological studies, Charles University</a:t>
            </a:r>
          </a:p>
          <a:p>
            <a:endParaRPr lang="it-IT" sz="1600" i="1" dirty="0">
              <a:solidFill>
                <a:schemeClr val="tx1"/>
              </a:solidFill>
            </a:endParaRPr>
          </a:p>
          <a:p>
            <a:r>
              <a:rPr lang="it-IT" sz="1600" dirty="0">
                <a:solidFill>
                  <a:schemeClr val="tx1"/>
                </a:solidFill>
              </a:rPr>
              <a:t>10 April, 2018</a:t>
            </a:r>
          </a:p>
        </p:txBody>
      </p:sp>
      <p:sp>
        <p:nvSpPr>
          <p:cNvPr id="2" name="TextBox 1"/>
          <p:cNvSpPr txBox="1"/>
          <p:nvPr/>
        </p:nvSpPr>
        <p:spPr>
          <a:xfrm>
            <a:off x="987230" y="824273"/>
            <a:ext cx="7327391" cy="2031325"/>
          </a:xfrm>
          <a:prstGeom prst="rect">
            <a:avLst/>
          </a:prstGeom>
          <a:noFill/>
        </p:spPr>
        <p:txBody>
          <a:bodyPr wrap="none" rtlCol="0">
            <a:spAutoFit/>
          </a:bodyPr>
          <a:lstStyle/>
          <a:p>
            <a:r>
              <a:rPr lang="en-US" sz="3600" b="1" dirty="0">
                <a:solidFill>
                  <a:schemeClr val="bg1">
                    <a:lumMod val="50000"/>
                  </a:schemeClr>
                </a:solidFill>
                <a:latin typeface="+mj-lt"/>
              </a:rPr>
              <a:t>The Constitutional Sociology of Europe:</a:t>
            </a:r>
          </a:p>
          <a:p>
            <a:r>
              <a:rPr lang="en-US" sz="3600" b="1" i="1" dirty="0">
                <a:solidFill>
                  <a:schemeClr val="bg1">
                    <a:lumMod val="50000"/>
                  </a:schemeClr>
                </a:solidFill>
                <a:latin typeface="+mj-lt"/>
              </a:rPr>
              <a:t>Politics, Law and Society</a:t>
            </a:r>
          </a:p>
          <a:p>
            <a:endParaRPr lang="en-US" sz="5400" b="1" i="1" dirty="0">
              <a:solidFill>
                <a:schemeClr val="bg1">
                  <a:lumMod val="50000"/>
                </a:schemeClr>
              </a:solidFill>
              <a:latin typeface="+mj-lt"/>
            </a:endParaRPr>
          </a:p>
        </p:txBody>
      </p:sp>
      <p:pic>
        <p:nvPicPr>
          <p:cNvPr id="32772" name="Picture 4" descr="http://www.europeum.org/ess2014/img/logo_uk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7189" y="4483862"/>
            <a:ext cx="1578817" cy="155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br>
              <a:rPr lang="en-GB" sz="3200" dirty="0"/>
            </a:br>
            <a:r>
              <a:rPr lang="en-GB" sz="3200" dirty="0"/>
              <a:t>- Recently, </a:t>
            </a:r>
            <a:r>
              <a:rPr lang="en-GB" sz="3200" i="1" dirty="0"/>
              <a:t>legal pluralism </a:t>
            </a:r>
            <a:r>
              <a:rPr lang="en-GB" sz="3200" dirty="0"/>
              <a:t>as well as </a:t>
            </a:r>
            <a:r>
              <a:rPr lang="en-GB" sz="3200" i="1" dirty="0"/>
              <a:t>constitutional pluralism</a:t>
            </a:r>
            <a:r>
              <a:rPr lang="en-GB" sz="3200" dirty="0"/>
              <a:t> are key ways of describing the European situation;</a:t>
            </a:r>
            <a:br>
              <a:rPr lang="en-GB" sz="3200" dirty="0"/>
            </a:br>
            <a:br>
              <a:rPr lang="en-GB" sz="3200" dirty="0"/>
            </a:br>
            <a:r>
              <a:rPr lang="en-GB" sz="3200" dirty="0"/>
              <a:t>- Legal pluralism as a concept emerged in sociology in the early 19</a:t>
            </a:r>
            <a:r>
              <a:rPr lang="en-GB" sz="3200" baseline="30000" dirty="0"/>
              <a:t>th</a:t>
            </a:r>
            <a:r>
              <a:rPr lang="en-GB" sz="3200" dirty="0"/>
              <a:t> century</a:t>
            </a:r>
            <a:br>
              <a:rPr lang="en-GB" sz="3200" dirty="0"/>
            </a:br>
            <a:br>
              <a:rPr lang="en-GB" sz="3200" dirty="0"/>
            </a:br>
            <a:r>
              <a:rPr lang="en-GB" sz="3200" dirty="0"/>
              <a:t>- Legal pluralism described the </a:t>
            </a:r>
            <a:r>
              <a:rPr lang="en-GB" sz="3200" i="1" dirty="0"/>
              <a:t>fragmented</a:t>
            </a:r>
            <a:r>
              <a:rPr lang="en-GB" sz="3200" dirty="0"/>
              <a:t> and </a:t>
            </a:r>
            <a:r>
              <a:rPr lang="en-GB" sz="3200" i="1" dirty="0"/>
              <a:t>incomplete nature</a:t>
            </a:r>
            <a:r>
              <a:rPr lang="en-GB" sz="3200" dirty="0"/>
              <a:t> of private law (patchworks) in contrast to, and distinct from, public law (as a monistic, coherent order)</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596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155126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br>
              <a:rPr lang="en-GB" sz="3200" dirty="0"/>
            </a:br>
            <a:r>
              <a:rPr lang="en-GB" sz="3200" dirty="0"/>
              <a:t>- Legal pluralism consisted thus of a </a:t>
            </a:r>
            <a:r>
              <a:rPr lang="en-GB" sz="3200" i="1" dirty="0"/>
              <a:t>sociological</a:t>
            </a:r>
            <a:r>
              <a:rPr lang="en-GB" sz="3200" dirty="0"/>
              <a:t> approach to the law, which rejected the static models of public-legal normativity</a:t>
            </a:r>
            <a:br>
              <a:rPr lang="en-GB" sz="3200" dirty="0"/>
            </a:br>
            <a:br>
              <a:rPr lang="en-GB" sz="3200" dirty="0"/>
            </a:br>
            <a:r>
              <a:rPr lang="en-GB" sz="3200" dirty="0"/>
              <a:t>- Ideas of pluralism are now also used in describing the European order as well as in the global arena</a:t>
            </a:r>
            <a:br>
              <a:rPr lang="en-GB" sz="3200" dirty="0"/>
            </a:br>
            <a:br>
              <a:rPr lang="en-GB" sz="3200" dirty="0"/>
            </a:br>
            <a:r>
              <a:rPr lang="en-GB" sz="3200" dirty="0"/>
              <a:t>- Under the conditions of globalization, the hierarchy of national constitutional orders is necessarily suspended, and law is necessarily plural (</a:t>
            </a:r>
            <a:r>
              <a:rPr lang="en-GB" sz="3200" dirty="0" err="1"/>
              <a:t>Thornhil</a:t>
            </a:r>
            <a:r>
              <a:rPr lang="en-GB" sz="3200" dirty="0"/>
              <a:t> 2012)</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698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87007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r>
              <a:rPr lang="en-GB" sz="3200" dirty="0"/>
              <a:t>- Constitutional pluralism is an explicit notion used very prominently in debates on EU law</a:t>
            </a:r>
            <a:br>
              <a:rPr lang="en-GB" sz="3200" dirty="0"/>
            </a:br>
            <a:br>
              <a:rPr lang="en-GB" sz="3200" dirty="0"/>
            </a:br>
            <a:r>
              <a:rPr lang="en-GB" sz="3200" dirty="0"/>
              <a:t>- This means that the ‘constitutionality’ of not only EU law is considered (including the Charter of Fundamental Rights), but also of the Eur. Convention of Human Rights, next to, or above ‘traditional’, national constitutional orders</a:t>
            </a:r>
            <a:br>
              <a:rPr lang="en-GB" sz="3200" dirty="0"/>
            </a:br>
            <a:br>
              <a:rPr lang="en-GB" sz="3200" dirty="0"/>
            </a:br>
            <a:r>
              <a:rPr lang="en-GB" sz="3200" dirty="0"/>
              <a:t>- Also, emphasis is also placed on the constitutional character of both the European Court of Justice and the Eur. Court on Human Rights</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800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45299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r>
              <a:rPr lang="en-GB" sz="3200" dirty="0"/>
              <a:t>- Constitutional pluralism as an argument is used:</a:t>
            </a:r>
            <a:br>
              <a:rPr lang="en-GB" sz="3200" dirty="0"/>
            </a:br>
            <a:br>
              <a:rPr lang="en-GB" sz="3200" dirty="0"/>
            </a:br>
            <a:r>
              <a:rPr lang="en-GB" sz="3200" dirty="0"/>
              <a:t>	a. in a </a:t>
            </a:r>
            <a:r>
              <a:rPr lang="en-GB" sz="3200" i="1" dirty="0"/>
              <a:t>descriptive sense</a:t>
            </a:r>
            <a:r>
              <a:rPr lang="en-GB" sz="3200" dirty="0"/>
              <a:t>, acknowledging the 	existence of separate but overlapping constitutional 	orders</a:t>
            </a:r>
            <a:br>
              <a:rPr lang="en-GB" sz="3200" dirty="0"/>
            </a:br>
            <a:br>
              <a:rPr lang="en-GB" sz="3200" dirty="0"/>
            </a:br>
            <a:r>
              <a:rPr lang="en-GB" sz="3200" dirty="0"/>
              <a:t>	b. in a </a:t>
            </a:r>
            <a:r>
              <a:rPr lang="en-GB" sz="3200" i="1" dirty="0"/>
              <a:t>normative sense</a:t>
            </a:r>
            <a:r>
              <a:rPr lang="en-GB" sz="3200" dirty="0"/>
              <a:t>, arguing that pluralism is the 	best way to protect various identities</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9903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97724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Many constitutions: European level</a:t>
            </a:r>
            <a:br>
              <a:rPr lang="it-IT" sz="3600" b="1" dirty="0">
                <a:solidFill>
                  <a:schemeClr val="bg1">
                    <a:lumMod val="50000"/>
                  </a:schemeClr>
                </a:solidFill>
              </a:rPr>
            </a:br>
            <a:br>
              <a:rPr lang="en-GB" sz="2400" dirty="0">
                <a:solidFill>
                  <a:schemeClr val="bg1">
                    <a:lumMod val="50000"/>
                  </a:schemeClr>
                </a:solidFill>
              </a:rPr>
            </a:br>
            <a:r>
              <a:rPr lang="en-GB" sz="3200" dirty="0"/>
              <a:t>- From a sociological view, what becomes clear is that the supranational and transnational levels are only partially constitutionally integrated</a:t>
            </a:r>
            <a:br>
              <a:rPr lang="en-GB" sz="3200" dirty="0"/>
            </a:br>
            <a:br>
              <a:rPr lang="en-GB" sz="3200" dirty="0"/>
            </a:br>
            <a:r>
              <a:rPr lang="en-GB" sz="3200" dirty="0"/>
              <a:t>- For instance, in EU law there is an emphasis on the market, but there is much attention for other constitutional dimensions, such as social distribution, identity, civic participation </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107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78622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r>
              <a:rPr lang="en-GB" sz="3200" dirty="0"/>
              <a:t>- From a sociological view, it is necessary to consider this incomplete or sui generis character of constitutional pluralism;</a:t>
            </a:r>
            <a:br>
              <a:rPr lang="en-GB" sz="3200" dirty="0"/>
            </a:br>
            <a:br>
              <a:rPr lang="en-GB" sz="3200" dirty="0"/>
            </a:br>
            <a:r>
              <a:rPr lang="en-GB" sz="3200" dirty="0"/>
              <a:t>- The European order is not the same as the national order, and does not consist of a deep relation between </a:t>
            </a:r>
            <a:r>
              <a:rPr lang="en-GB" sz="3200" i="1" dirty="0"/>
              <a:t>popular sovereignty, national identity, territory, and jurisdiction</a:t>
            </a:r>
            <a:r>
              <a:rPr lang="en-GB" sz="3200" dirty="0"/>
              <a:t>;</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414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03265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r>
              <a:rPr lang="en-GB" sz="3200" dirty="0"/>
              <a:t>- As </a:t>
            </a:r>
            <a:r>
              <a:rPr lang="en-GB" sz="3200" dirty="0" err="1"/>
              <a:t>Tuori</a:t>
            </a:r>
            <a:r>
              <a:rPr lang="en-GB" sz="3200" dirty="0"/>
              <a:t> argues, Europe is living in an era of a plurality of constitutions, and there even exists a plurality of pluralities of constitutions: </a:t>
            </a:r>
            <a:br>
              <a:rPr lang="en-GB" sz="3200" dirty="0"/>
            </a:br>
            <a:r>
              <a:rPr lang="en-GB" sz="3200" dirty="0"/>
              <a:t>	1. There are divergent conceptions;</a:t>
            </a:r>
            <a:br>
              <a:rPr lang="en-GB" sz="3200" dirty="0"/>
            </a:br>
            <a:r>
              <a:rPr lang="en-GB" sz="3200" dirty="0"/>
              <a:t>	2. Different concepts;</a:t>
            </a:r>
            <a:br>
              <a:rPr lang="en-GB" sz="3200" dirty="0"/>
            </a:br>
            <a:r>
              <a:rPr lang="en-GB" sz="3200" dirty="0"/>
              <a:t>	3. Different levels (national, transnational, 	subnational)</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312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40098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Many constitutions: a plurality of pluralisms</a:t>
            </a:r>
            <a:br>
              <a:rPr lang="it-IT" sz="3600" b="1" dirty="0">
                <a:solidFill>
                  <a:schemeClr val="bg1">
                    <a:lumMod val="50000"/>
                  </a:schemeClr>
                </a:solidFill>
              </a:rPr>
            </a:br>
            <a:br>
              <a:rPr lang="en-GB" sz="2400" dirty="0">
                <a:solidFill>
                  <a:schemeClr val="bg1">
                    <a:lumMod val="50000"/>
                  </a:schemeClr>
                </a:solidFill>
              </a:rPr>
            </a:br>
            <a:r>
              <a:rPr lang="en-GB" sz="3200" dirty="0">
                <a:solidFill>
                  <a:schemeClr val="tx1"/>
                </a:solidFill>
              </a:rPr>
              <a:t>1. Legal pluralism </a:t>
            </a:r>
            <a:br>
              <a:rPr lang="en-GB" sz="3200" dirty="0">
                <a:solidFill>
                  <a:schemeClr val="tx1"/>
                </a:solidFill>
              </a:rPr>
            </a:br>
            <a:r>
              <a:rPr lang="en-GB" sz="3200" dirty="0">
                <a:solidFill>
                  <a:schemeClr val="tx1"/>
                </a:solidFill>
              </a:rPr>
              <a:t>2. Sociological  pluralism</a:t>
            </a:r>
            <a:br>
              <a:rPr lang="en-GB" sz="3200" dirty="0">
                <a:solidFill>
                  <a:schemeClr val="tx1"/>
                </a:solidFill>
              </a:rPr>
            </a:br>
            <a:r>
              <a:rPr lang="en-GB" sz="3200" dirty="0">
                <a:solidFill>
                  <a:schemeClr val="tx1"/>
                </a:solidFill>
              </a:rPr>
              <a:t>3. Socio-functional pluralism</a:t>
            </a:r>
            <a:br>
              <a:rPr lang="en-GB" sz="3200" dirty="0">
                <a:solidFill>
                  <a:schemeClr val="tx1"/>
                </a:solidFill>
              </a:rPr>
            </a:br>
            <a:r>
              <a:rPr lang="en-GB" sz="3200" dirty="0">
                <a:solidFill>
                  <a:schemeClr val="tx1"/>
                </a:solidFill>
              </a:rPr>
              <a:t>4. Cultural pluralism</a:t>
            </a:r>
            <a:br>
              <a:rPr lang="en-GB" sz="3200" dirty="0">
                <a:solidFill>
                  <a:schemeClr val="tx1"/>
                </a:solidFill>
              </a:rPr>
            </a:br>
            <a:r>
              <a:rPr lang="en-GB" sz="3200" dirty="0">
                <a:solidFill>
                  <a:schemeClr val="tx1"/>
                </a:solidFill>
              </a:rPr>
              <a:t>5. Discursive pluralism</a:t>
            </a:r>
            <a:endParaRPr lang="en-US" sz="2400" dirty="0">
              <a:solidFill>
                <a:schemeClr val="tx1"/>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130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88034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Legal (or Juridical) Pluralism</a:t>
            </a:r>
            <a:br>
              <a:rPr lang="it-IT" sz="3600" b="1" dirty="0">
                <a:solidFill>
                  <a:schemeClr val="bg1">
                    <a:lumMod val="50000"/>
                  </a:schemeClr>
                </a:solidFill>
              </a:rPr>
            </a:br>
            <a:br>
              <a:rPr lang="en-GB" sz="2400" dirty="0">
                <a:solidFill>
                  <a:schemeClr val="bg1">
                    <a:lumMod val="50000"/>
                  </a:schemeClr>
                </a:solidFill>
              </a:rPr>
            </a:br>
            <a:r>
              <a:rPr lang="en-GB" sz="3200" dirty="0"/>
              <a:t>- The attention is on competing legal structures on the transnational level;</a:t>
            </a:r>
            <a:br>
              <a:rPr lang="en-GB" sz="3200" dirty="0"/>
            </a:br>
            <a:br>
              <a:rPr lang="en-GB" sz="3200" dirty="0"/>
            </a:br>
            <a:r>
              <a:rPr lang="en-GB" sz="3200" dirty="0"/>
              <a:t>- The emphasis is on multiple sites of constitutional authority, the coexistence of national constitutional orders with other legal regimes, and the lack of a clear hierarchy between regimes</a:t>
            </a: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232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4137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Sociological Pluralism</a:t>
            </a:r>
            <a:br>
              <a:rPr lang="it-IT" sz="3600" b="1" dirty="0">
                <a:solidFill>
                  <a:schemeClr val="bg1">
                    <a:lumMod val="50000"/>
                  </a:schemeClr>
                </a:solidFill>
              </a:rPr>
            </a:br>
            <a:br>
              <a:rPr lang="en-GB" sz="2400" dirty="0">
                <a:solidFill>
                  <a:schemeClr val="bg1">
                    <a:lumMod val="50000"/>
                  </a:schemeClr>
                </a:solidFill>
              </a:rPr>
            </a:br>
            <a:r>
              <a:rPr lang="en-GB" sz="3200" dirty="0"/>
              <a:t>- Some have argued, that we not only need to consider public law in the transnational arena, but also private law (</a:t>
            </a:r>
            <a:r>
              <a:rPr lang="en-GB" sz="3200" dirty="0" err="1"/>
              <a:t>Teubner</a:t>
            </a:r>
            <a:r>
              <a:rPr lang="en-GB" sz="3200" dirty="0"/>
              <a:t> 2012: </a:t>
            </a:r>
            <a:r>
              <a:rPr lang="en-GB" sz="3200" i="1" dirty="0"/>
              <a:t>Societal constitutionalism</a:t>
            </a:r>
            <a:r>
              <a:rPr lang="en-GB" sz="3200" dirty="0"/>
              <a:t>);</a:t>
            </a:r>
            <a:br>
              <a:rPr lang="en-GB" sz="3200" dirty="0"/>
            </a:br>
            <a:br>
              <a:rPr lang="en-GB" sz="3200" dirty="0"/>
            </a:br>
            <a:r>
              <a:rPr lang="en-GB" sz="3200" dirty="0"/>
              <a:t>- From this perspective, we can also consider constitutionalizing tendencies in private arrangements, such as in the area of internet (e.g. Google, Apple) (</a:t>
            </a:r>
            <a:r>
              <a:rPr lang="en-GB" sz="3200" i="1" dirty="0" err="1"/>
              <a:t>lex</a:t>
            </a:r>
            <a:r>
              <a:rPr lang="en-GB" sz="3200" i="1" dirty="0"/>
              <a:t> digitalis</a:t>
            </a:r>
            <a:r>
              <a:rPr lang="en-GB" sz="3200" dirty="0"/>
              <a:t>), the global economy (</a:t>
            </a:r>
            <a:r>
              <a:rPr lang="en-GB" sz="3200" i="1" dirty="0" err="1"/>
              <a:t>lex</a:t>
            </a:r>
            <a:r>
              <a:rPr lang="en-GB" sz="3200" i="1" dirty="0"/>
              <a:t> </a:t>
            </a:r>
            <a:r>
              <a:rPr lang="en-GB" sz="3200" i="1" dirty="0" err="1"/>
              <a:t>mercatoria</a:t>
            </a:r>
            <a:r>
              <a:rPr lang="en-GB" sz="3200" dirty="0"/>
              <a:t>), labour law, </a:t>
            </a:r>
            <a:br>
              <a:rPr lang="en-GB" sz="3200" dirty="0"/>
            </a:br>
            <a:r>
              <a:rPr lang="en-GB" sz="3200" dirty="0"/>
              <a:t>sports, ecology, and human rights;</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335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28964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buSzPct val="100000"/>
            </a:pPr>
            <a:fld id="{645905C5-738B-485D-BBCF-92C09034C4EC}" type="slidenum">
              <a:rPr lang="nl-NL" altLang="it-IT" sz="1800">
                <a:solidFill>
                  <a:srgbClr val="FFFFFF"/>
                </a:solidFill>
              </a:rPr>
              <a:pPr algn="r" eaLnBrk="1" hangingPunct="1">
                <a:buSzPct val="100000"/>
              </a:pPr>
              <a:t>2</a:t>
            </a:fld>
            <a:endParaRPr lang="nl-NL" altLang="it-IT" sz="1800">
              <a:solidFill>
                <a:srgbClr val="FFFFFF"/>
              </a:solidFill>
            </a:endParaRPr>
          </a:p>
        </p:txBody>
      </p:sp>
      <p:sp>
        <p:nvSpPr>
          <p:cNvPr id="5124" name="Rectangle 3"/>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9pPr>
          </a:lstStyle>
          <a:p>
            <a:pPr>
              <a:spcBef>
                <a:spcPts val="500"/>
              </a:spcBef>
              <a:buSzPct val="100000"/>
            </a:pPr>
            <a:r>
              <a:rPr lang="en-US" altLang="it-IT" sz="2000" b="1" dirty="0">
                <a:solidFill>
                  <a:srgbClr val="CBD7F1"/>
                </a:solidFill>
                <a:latin typeface="Corbel" panose="020B0503020204020204" pitchFamily="34" charset="0"/>
              </a:rPr>
              <a:t>	</a:t>
            </a:r>
          </a:p>
        </p:txBody>
      </p:sp>
      <p:sp>
        <p:nvSpPr>
          <p:cNvPr id="3077" name="Rectangle 4"/>
          <p:cNvSpPr>
            <a:spLocks noChangeArrowheads="1"/>
          </p:cNvSpPr>
          <p:nvPr/>
        </p:nvSpPr>
        <p:spPr bwMode="auto">
          <a:xfrm>
            <a:off x="1722438" y="239713"/>
            <a:ext cx="22860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9pPr>
          </a:lstStyle>
          <a:p>
            <a:pPr eaLnBrk="1" hangingPunct="1">
              <a:buSzPct val="100000"/>
              <a:defRPr/>
            </a:pPr>
            <a:endParaRPr lang="nl-NL" altLang="it-IT" sz="2800" b="1" u="sng" dirty="0">
              <a:solidFill>
                <a:schemeClr val="bg1">
                  <a:lumMod val="85000"/>
                </a:schemeClr>
              </a:solidFill>
              <a:latin typeface="Corbel" panose="020B0503020204020204" pitchFamily="34" charset="0"/>
            </a:endParaRPr>
          </a:p>
        </p:txBody>
      </p:sp>
      <p:sp>
        <p:nvSpPr>
          <p:cNvPr id="5126" name="Text Box 5"/>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ts val="2000"/>
              </a:spcBef>
              <a:buClr>
                <a:srgbClr val="000000"/>
              </a:buClr>
              <a:buSzPct val="100000"/>
            </a:pPr>
            <a:endParaRPr lang="it-IT" altLang="it-IT"/>
          </a:p>
        </p:txBody>
      </p:sp>
      <p:pic>
        <p:nvPicPr>
          <p:cNvPr id="9" name="Picture 8"/>
          <p:cNvPicPr>
            <a:picLocks noChangeAspect="1"/>
          </p:cNvPicPr>
          <p:nvPr/>
        </p:nvPicPr>
        <p:blipFill>
          <a:blip r:embed="rId3"/>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11" name="Title 1"/>
          <p:cNvSpPr txBox="1">
            <a:spLocks/>
          </p:cNvSpPr>
          <p:nvPr/>
        </p:nvSpPr>
        <p:spPr>
          <a:xfrm>
            <a:off x="2218944" y="536959"/>
            <a:ext cx="9314688"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571500" indent="-571500">
              <a:buFont typeface="Arial" panose="020B0604020202020204" pitchFamily="34" charset="0"/>
              <a:buChar char="•"/>
            </a:pPr>
            <a:br>
              <a:rPr lang="it-IT" sz="4400" b="1" dirty="0"/>
            </a:br>
            <a:br>
              <a:rPr lang="it-IT" sz="3600" b="1" dirty="0">
                <a:solidFill>
                  <a:schemeClr val="bg1">
                    <a:lumMod val="50000"/>
                  </a:schemeClr>
                </a:solidFill>
              </a:rPr>
            </a:br>
            <a:r>
              <a:rPr lang="it-IT" sz="3600" b="1" dirty="0" err="1">
                <a:solidFill>
                  <a:schemeClr val="bg1">
                    <a:lumMod val="50000"/>
                  </a:schemeClr>
                </a:solidFill>
              </a:rPr>
              <a:t>Summary</a:t>
            </a:r>
            <a:r>
              <a:rPr lang="it-IT" sz="3600" b="1" dirty="0">
                <a:solidFill>
                  <a:schemeClr val="bg1">
                    <a:lumMod val="50000"/>
                  </a:schemeClr>
                </a:solidFill>
              </a:rPr>
              <a:t> last class</a:t>
            </a:r>
          </a:p>
          <a:p>
            <a:pPr marL="571500" indent="-571500">
              <a:buFont typeface="Arial" panose="020B0604020202020204" pitchFamily="34" charset="0"/>
              <a:buChar char="•"/>
            </a:pPr>
            <a:r>
              <a:rPr lang="en-GB" sz="3200" dirty="0"/>
              <a:t>A European Constitution as an </a:t>
            </a:r>
            <a:r>
              <a:rPr lang="en-GB" sz="3200" i="1" dirty="0"/>
              <a:t>incremental  or ‘grown’ constitution</a:t>
            </a:r>
          </a:p>
          <a:p>
            <a:pPr marL="571500" indent="-571500">
              <a:buFont typeface="Arial" panose="020B0604020202020204" pitchFamily="34" charset="0"/>
              <a:buChar char="•"/>
            </a:pPr>
            <a:r>
              <a:rPr lang="en-GB" sz="3200" i="1" dirty="0"/>
              <a:t>Magic triangle</a:t>
            </a:r>
            <a:r>
              <a:rPr lang="en-GB" sz="3200" dirty="0"/>
              <a:t>: direct effect; supremacy, and preliminary ruling</a:t>
            </a:r>
          </a:p>
          <a:p>
            <a:pPr marL="571500" indent="-571500">
              <a:buFont typeface="Arial" panose="020B0604020202020204" pitchFamily="34" charset="0"/>
              <a:buChar char="•"/>
            </a:pPr>
            <a:r>
              <a:rPr lang="en-GB" sz="3200" dirty="0"/>
              <a:t>EU integration as ‘integration through law’, </a:t>
            </a:r>
            <a:r>
              <a:rPr lang="en-GB" sz="3200" dirty="0" err="1"/>
              <a:t>juridification</a:t>
            </a:r>
            <a:r>
              <a:rPr lang="en-GB" sz="3200" dirty="0"/>
              <a:t>, legally driven</a:t>
            </a:r>
          </a:p>
          <a:p>
            <a:pPr marL="571500" indent="-571500">
              <a:buFont typeface="Arial" panose="020B0604020202020204" pitchFamily="34" charset="0"/>
              <a:buChar char="•"/>
            </a:pPr>
            <a:r>
              <a:rPr lang="en-GB" sz="3200" dirty="0"/>
              <a:t>EU legal integration as market creation, producing winners and losers, and national resistance</a:t>
            </a:r>
          </a:p>
          <a:p>
            <a:pPr marL="571500" indent="-571500">
              <a:buFont typeface="Arial" panose="020B0604020202020204" pitchFamily="34" charset="0"/>
              <a:buChar char="•"/>
            </a:pPr>
            <a:r>
              <a:rPr lang="en-GB" sz="3200" dirty="0"/>
              <a:t>Case-study: Hungary’s ‘backsliding’</a:t>
            </a:r>
          </a:p>
          <a:p>
            <a:pPr marL="457200" indent="-457200">
              <a:buFontTx/>
              <a:buChar char="-"/>
            </a:pPr>
            <a:endParaRPr lang="en-GB" sz="3200" dirty="0"/>
          </a:p>
        </p:txBody>
      </p:sp>
    </p:spTree>
    <p:extLst>
      <p:ext uri="{BB962C8B-B14F-4D97-AF65-F5344CB8AC3E}">
        <p14:creationId xmlns:p14="http://schemas.microsoft.com/office/powerpoint/2010/main" val="3181199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Sociological Pluralism</a:t>
            </a:r>
            <a:br>
              <a:rPr lang="it-IT" sz="3600" b="1" dirty="0">
                <a:solidFill>
                  <a:schemeClr val="bg1">
                    <a:lumMod val="50000"/>
                  </a:schemeClr>
                </a:solidFill>
              </a:rPr>
            </a:br>
            <a:br>
              <a:rPr lang="en-GB" sz="2400" dirty="0">
                <a:solidFill>
                  <a:schemeClr val="bg1">
                    <a:lumMod val="50000"/>
                  </a:schemeClr>
                </a:solidFill>
              </a:rPr>
            </a:br>
            <a:r>
              <a:rPr lang="en-GB" sz="3200" dirty="0"/>
              <a:t>- These global constitutional formations are forms of constitutionalism </a:t>
            </a:r>
            <a:r>
              <a:rPr lang="en-GB" sz="3200" i="1" dirty="0"/>
              <a:t>without a state </a:t>
            </a:r>
            <a:r>
              <a:rPr lang="en-GB" sz="3200" dirty="0"/>
              <a:t>(</a:t>
            </a:r>
            <a:r>
              <a:rPr lang="en-GB" sz="3200" dirty="0" err="1"/>
              <a:t>Teubner</a:t>
            </a:r>
            <a:r>
              <a:rPr lang="en-GB" sz="3200" dirty="0"/>
              <a:t>);</a:t>
            </a:r>
            <a:br>
              <a:rPr lang="en-GB" sz="3200" dirty="0"/>
            </a:br>
            <a:br>
              <a:rPr lang="en-GB" sz="3200" dirty="0"/>
            </a:br>
            <a:r>
              <a:rPr lang="en-GB" sz="3200" dirty="0"/>
              <a:t>- Such ‘constitutions’ are concentrated around specific functions, and can be understood as partial constitutions that resolve issues of coordination and regulation in specific sectors/areas</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517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05332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Socio-functional pluralism</a:t>
            </a:r>
            <a:br>
              <a:rPr lang="it-IT" sz="3600" b="1" dirty="0">
                <a:solidFill>
                  <a:schemeClr val="bg1">
                    <a:lumMod val="50000"/>
                  </a:schemeClr>
                </a:solidFill>
              </a:rPr>
            </a:br>
            <a:br>
              <a:rPr lang="en-GB" sz="2400" dirty="0">
                <a:solidFill>
                  <a:schemeClr val="bg1">
                    <a:lumMod val="50000"/>
                  </a:schemeClr>
                </a:solidFill>
              </a:rPr>
            </a:br>
            <a:r>
              <a:rPr lang="en-GB" sz="3200" dirty="0"/>
              <a:t>- Constitutional pluralism, in a related way, can then also be understood as the more or less spontaneous emergence of legal orders around specific functions, such as the economic, the social, security, the legal, the cultural (</a:t>
            </a:r>
            <a:r>
              <a:rPr lang="en-GB" sz="3200" dirty="0" err="1"/>
              <a:t>Frerichs</a:t>
            </a:r>
            <a:r>
              <a:rPr lang="en-GB" sz="3200" dirty="0"/>
              <a:t> 2011)</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619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293261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Socio-functional pluralism</a:t>
            </a:r>
            <a:br>
              <a:rPr lang="it-IT" sz="3600" b="1" dirty="0">
                <a:solidFill>
                  <a:schemeClr val="bg1">
                    <a:lumMod val="50000"/>
                  </a:schemeClr>
                </a:solidFill>
              </a:rPr>
            </a:br>
            <a:br>
              <a:rPr lang="en-GB" sz="2400" dirty="0">
                <a:solidFill>
                  <a:schemeClr val="bg1">
                    <a:lumMod val="50000"/>
                  </a:schemeClr>
                </a:solidFill>
              </a:rPr>
            </a:br>
            <a:r>
              <a:rPr lang="en-GB" sz="3200" dirty="0"/>
              <a:t>- Constitutions can be understood as a relational concept, in </a:t>
            </a:r>
            <a:r>
              <a:rPr lang="en-GB" sz="3200" dirty="0" err="1"/>
              <a:t>Luhmann’s</a:t>
            </a:r>
            <a:r>
              <a:rPr lang="en-GB" sz="3200" dirty="0"/>
              <a:t> terms, as a form of “structural coupling”, between the law and politics, or between the law and the economy, or the law and society</a:t>
            </a:r>
            <a:br>
              <a:rPr lang="en-GB" sz="3200" dirty="0"/>
            </a:br>
            <a:br>
              <a:rPr lang="en-GB" sz="3200" dirty="0"/>
            </a:br>
            <a:r>
              <a:rPr lang="en-GB" sz="3200" dirty="0"/>
              <a:t>- Constitutions can constitute something anew, but they can equally constitutionalize an already existing sphere</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437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15177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Socio-functional pluralism</a:t>
            </a:r>
            <a:br>
              <a:rPr lang="it-IT" sz="3600" b="1" dirty="0">
                <a:solidFill>
                  <a:schemeClr val="bg1">
                    <a:lumMod val="50000"/>
                  </a:schemeClr>
                </a:solidFill>
              </a:rPr>
            </a:br>
            <a:br>
              <a:rPr lang="en-GB" sz="2400" dirty="0">
                <a:solidFill>
                  <a:schemeClr val="bg1">
                    <a:lumMod val="50000"/>
                  </a:schemeClr>
                </a:solidFill>
              </a:rPr>
            </a:br>
            <a:r>
              <a:rPr lang="en-GB" sz="3200" dirty="0"/>
              <a:t>- </a:t>
            </a:r>
            <a:r>
              <a:rPr lang="en-GB" sz="3200" dirty="0" err="1"/>
              <a:t>Tuori</a:t>
            </a:r>
            <a:r>
              <a:rPr lang="en-GB" sz="3200" dirty="0"/>
              <a:t> identifies:</a:t>
            </a:r>
            <a:br>
              <a:rPr lang="en-GB" sz="3200" dirty="0"/>
            </a:br>
            <a:r>
              <a:rPr lang="en-GB" sz="3200" dirty="0"/>
              <a:t>		</a:t>
            </a:r>
            <a:br>
              <a:rPr lang="en-GB" sz="3200" dirty="0"/>
            </a:br>
            <a:r>
              <a:rPr lang="en-GB" sz="3200" dirty="0"/>
              <a:t>		- economic constitution</a:t>
            </a:r>
            <a:br>
              <a:rPr lang="en-GB" sz="3200" dirty="0"/>
            </a:br>
            <a:r>
              <a:rPr lang="en-GB" sz="3200" dirty="0"/>
              <a:t>		- juridical constitution</a:t>
            </a:r>
            <a:br>
              <a:rPr lang="en-GB" sz="3200" dirty="0"/>
            </a:br>
            <a:r>
              <a:rPr lang="en-GB" sz="3200" dirty="0"/>
              <a:t>		- political constitution</a:t>
            </a:r>
            <a:br>
              <a:rPr lang="en-GB" sz="3200" dirty="0"/>
            </a:br>
            <a:r>
              <a:rPr lang="en-GB" sz="3200" dirty="0"/>
              <a:t>		- social constitution</a:t>
            </a:r>
            <a:br>
              <a:rPr lang="en-GB" sz="3200" dirty="0"/>
            </a:br>
            <a:r>
              <a:rPr lang="en-GB" sz="3200" dirty="0"/>
              <a:t>		- security constitution</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539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87939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722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a:extLst>
              <a:ext uri="{FF2B5EF4-FFF2-40B4-BE49-F238E27FC236}">
                <a16:creationId xmlns:a16="http://schemas.microsoft.com/office/drawing/2014/main" id="{FB84F4F9-3D63-4669-BEDC-ACD78BB21C68}"/>
              </a:ext>
            </a:extLst>
          </p:cNvPr>
          <p:cNvPicPr>
            <a:picLocks noChangeAspect="1"/>
          </p:cNvPicPr>
          <p:nvPr/>
        </p:nvPicPr>
        <p:blipFill>
          <a:blip r:embed="rId6"/>
          <a:stretch>
            <a:fillRect/>
          </a:stretch>
        </p:blipFill>
        <p:spPr>
          <a:xfrm>
            <a:off x="1735362" y="987622"/>
            <a:ext cx="7248525" cy="5286375"/>
          </a:xfrm>
          <a:prstGeom prst="rect">
            <a:avLst/>
          </a:prstGeom>
        </p:spPr>
      </p:pic>
    </p:spTree>
    <p:extLst>
      <p:ext uri="{BB962C8B-B14F-4D97-AF65-F5344CB8AC3E}">
        <p14:creationId xmlns:p14="http://schemas.microsoft.com/office/powerpoint/2010/main" val="285867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Many</a:t>
            </a:r>
            <a:r>
              <a:rPr lang="it-IT" sz="3600" b="1" dirty="0">
                <a:solidFill>
                  <a:schemeClr val="bg1">
                    <a:lumMod val="50000"/>
                  </a:schemeClr>
                </a:solidFill>
              </a:rPr>
              <a:t> </a:t>
            </a:r>
            <a:r>
              <a:rPr lang="it-IT" sz="3600" b="1" dirty="0" err="1">
                <a:solidFill>
                  <a:schemeClr val="bg1">
                    <a:lumMod val="50000"/>
                  </a:schemeClr>
                </a:solidFill>
              </a:rPr>
              <a:t>constitutions</a:t>
            </a:r>
            <a:br>
              <a:rPr lang="it-IT" sz="3600" b="1" dirty="0">
                <a:solidFill>
                  <a:schemeClr val="bg1">
                    <a:lumMod val="50000"/>
                  </a:schemeClr>
                </a:solidFill>
              </a:rPr>
            </a:br>
            <a:br>
              <a:rPr lang="en-GB" sz="24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824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a:extLst>
              <a:ext uri="{FF2B5EF4-FFF2-40B4-BE49-F238E27FC236}">
                <a16:creationId xmlns:a16="http://schemas.microsoft.com/office/drawing/2014/main" id="{85200118-FDCB-497A-BCCC-E399A0B6A179}"/>
              </a:ext>
            </a:extLst>
          </p:cNvPr>
          <p:cNvPicPr>
            <a:picLocks noChangeAspect="1"/>
          </p:cNvPicPr>
          <p:nvPr/>
        </p:nvPicPr>
        <p:blipFill>
          <a:blip r:embed="rId6"/>
          <a:stretch>
            <a:fillRect/>
          </a:stretch>
        </p:blipFill>
        <p:spPr>
          <a:xfrm>
            <a:off x="1246930" y="987622"/>
            <a:ext cx="6257925" cy="5105400"/>
          </a:xfrm>
          <a:prstGeom prst="rect">
            <a:avLst/>
          </a:prstGeom>
        </p:spPr>
      </p:pic>
    </p:spTree>
    <p:extLst>
      <p:ext uri="{BB962C8B-B14F-4D97-AF65-F5344CB8AC3E}">
        <p14:creationId xmlns:p14="http://schemas.microsoft.com/office/powerpoint/2010/main" val="4247706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Cultural pluralism</a:t>
            </a:r>
            <a:br>
              <a:rPr lang="it-IT" sz="3600" b="1" dirty="0">
                <a:solidFill>
                  <a:schemeClr val="bg1">
                    <a:lumMod val="50000"/>
                  </a:schemeClr>
                </a:solidFill>
              </a:rPr>
            </a:br>
            <a:br>
              <a:rPr lang="en-GB" sz="2400" dirty="0">
                <a:solidFill>
                  <a:schemeClr val="bg1">
                    <a:lumMod val="50000"/>
                  </a:schemeClr>
                </a:solidFill>
              </a:rPr>
            </a:br>
            <a:r>
              <a:rPr lang="en-GB" sz="3200" dirty="0">
                <a:solidFill>
                  <a:schemeClr val="tx1"/>
                </a:solidFill>
              </a:rPr>
              <a:t>- Different national constitutional experiences, trajectories, and cultures</a:t>
            </a:r>
            <a:br>
              <a:rPr lang="en-GB" sz="3200" dirty="0">
                <a:solidFill>
                  <a:schemeClr val="tx1"/>
                </a:solidFill>
              </a:rPr>
            </a:br>
            <a:br>
              <a:rPr lang="en-GB" sz="3200" dirty="0">
                <a:solidFill>
                  <a:schemeClr val="tx1"/>
                </a:solidFill>
              </a:rPr>
            </a:br>
            <a:r>
              <a:rPr lang="en-GB" sz="3200" dirty="0">
                <a:solidFill>
                  <a:schemeClr val="tx1"/>
                </a:solidFill>
              </a:rPr>
              <a:t>- Different ways of reacting to the emerging transnational constitutional regimes</a:t>
            </a:r>
            <a:r>
              <a:rPr lang="en-GB" sz="3200" dirty="0">
                <a:solidFill>
                  <a:schemeClr val="bg1">
                    <a:lumMod val="50000"/>
                  </a:schemeClr>
                </a:solidFill>
              </a:rPr>
              <a:t> </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642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17805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Discursive pluralism</a:t>
            </a:r>
            <a:br>
              <a:rPr lang="it-IT" sz="3600" b="1" dirty="0">
                <a:solidFill>
                  <a:schemeClr val="bg1">
                    <a:lumMod val="50000"/>
                  </a:schemeClr>
                </a:solidFill>
              </a:rPr>
            </a:br>
            <a:br>
              <a:rPr lang="en-GB" sz="2400" dirty="0">
                <a:solidFill>
                  <a:schemeClr val="bg1">
                    <a:lumMod val="50000"/>
                  </a:schemeClr>
                </a:solidFill>
              </a:rPr>
            </a:br>
            <a:r>
              <a:rPr lang="it-IT" sz="1800" b="1" u="sng" dirty="0">
                <a:solidFill>
                  <a:srgbClr val="C00000"/>
                </a:solidFill>
              </a:rPr>
              <a:t>  </a:t>
            </a:r>
            <a:br>
              <a:rPr lang="en-GB" sz="4000" b="1" u="sng" dirty="0">
                <a:solidFill>
                  <a:schemeClr val="bg1">
                    <a:lumMod val="50000"/>
                  </a:schemeClr>
                </a:solidFill>
              </a:rPr>
            </a:br>
            <a:r>
              <a:rPr lang="en-GB" sz="3200" dirty="0">
                <a:solidFill>
                  <a:schemeClr val="tx1"/>
                </a:solidFill>
              </a:rPr>
              <a:t>- Two meta-language, imaginaries or mindsets (Dr Jekyll and Mr Hyde): </a:t>
            </a:r>
            <a:r>
              <a:rPr lang="en-GB" sz="3200" i="1" dirty="0">
                <a:solidFill>
                  <a:schemeClr val="tx1"/>
                </a:solidFill>
              </a:rPr>
              <a:t>order, status quo – self-rule, emancipation</a:t>
            </a:r>
            <a:r>
              <a:rPr lang="en-GB" sz="3200" dirty="0">
                <a:solidFill>
                  <a:schemeClr val="tx1"/>
                </a:solidFill>
              </a:rPr>
              <a:t>;</a:t>
            </a:r>
            <a:br>
              <a:rPr lang="en-GB" sz="3200" dirty="0">
                <a:solidFill>
                  <a:schemeClr val="tx1"/>
                </a:solidFill>
              </a:rPr>
            </a:br>
            <a:r>
              <a:rPr lang="en-GB" sz="3200" dirty="0">
                <a:solidFill>
                  <a:schemeClr val="tx1"/>
                </a:solidFill>
              </a:rPr>
              <a:t>- A related distinction is between </a:t>
            </a:r>
            <a:r>
              <a:rPr lang="en-GB" sz="3200" i="1" dirty="0">
                <a:solidFill>
                  <a:schemeClr val="tx1"/>
                </a:solidFill>
              </a:rPr>
              <a:t>instrumental rationality </a:t>
            </a:r>
            <a:r>
              <a:rPr lang="en-GB" sz="3200" dirty="0">
                <a:solidFill>
                  <a:schemeClr val="tx1"/>
                </a:solidFill>
              </a:rPr>
              <a:t>and</a:t>
            </a:r>
            <a:r>
              <a:rPr lang="en-GB" sz="3200" i="1" dirty="0">
                <a:solidFill>
                  <a:schemeClr val="tx1"/>
                </a:solidFill>
              </a:rPr>
              <a:t> value-rationality;</a:t>
            </a:r>
            <a:br>
              <a:rPr lang="en-GB" sz="3200" dirty="0">
                <a:solidFill>
                  <a:schemeClr val="tx1"/>
                </a:solidFill>
              </a:rPr>
            </a:br>
            <a:r>
              <a:rPr lang="en-GB" sz="3200" dirty="0">
                <a:solidFill>
                  <a:schemeClr val="tx1"/>
                </a:solidFill>
              </a:rPr>
              <a:t>- But pluralism goes beyond the order-emancipation dialectic (cf. </a:t>
            </a:r>
            <a:r>
              <a:rPr lang="en-GB" sz="3200" dirty="0" err="1">
                <a:solidFill>
                  <a:schemeClr val="tx1"/>
                </a:solidFill>
              </a:rPr>
              <a:t>Walzer</a:t>
            </a:r>
            <a:r>
              <a:rPr lang="en-GB" sz="3200" dirty="0">
                <a:solidFill>
                  <a:schemeClr val="tx1"/>
                </a:solidFill>
              </a:rPr>
              <a:t>, </a:t>
            </a:r>
            <a:r>
              <a:rPr lang="en-GB" sz="3200" dirty="0" err="1">
                <a:solidFill>
                  <a:schemeClr val="tx1"/>
                </a:solidFill>
              </a:rPr>
              <a:t>Frerichs</a:t>
            </a:r>
            <a:r>
              <a:rPr lang="en-GB" sz="3200" dirty="0">
                <a:solidFill>
                  <a:schemeClr val="tx1"/>
                </a:solidFill>
              </a:rPr>
              <a:t>, Leader): a </a:t>
            </a:r>
            <a:r>
              <a:rPr lang="en-GB" sz="3200" i="1" dirty="0">
                <a:solidFill>
                  <a:schemeClr val="tx1"/>
                </a:solidFill>
              </a:rPr>
              <a:t>range of higher principles </a:t>
            </a:r>
            <a:r>
              <a:rPr lang="en-GB" sz="3200" dirty="0">
                <a:solidFill>
                  <a:schemeClr val="tx1"/>
                </a:solidFill>
              </a:rPr>
              <a:t>informs distinctive understandings of constitutionalism;</a:t>
            </a:r>
            <a:br>
              <a:rPr lang="en-GB" sz="3200" dirty="0">
                <a:solidFill>
                  <a:schemeClr val="tx1"/>
                </a:solidFill>
              </a:rPr>
            </a:br>
            <a:r>
              <a:rPr lang="en-GB" sz="3200" dirty="0">
                <a:solidFill>
                  <a:schemeClr val="tx1"/>
                </a:solidFill>
              </a:rPr>
              <a:t>- In the context of, e.g., transnational social movements: not merely instrumental rationality, but equally value-rational engagements;</a:t>
            </a:r>
            <a:endParaRPr lang="en-US" sz="2400" dirty="0">
              <a:solidFill>
                <a:schemeClr val="tx1"/>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744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27673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Discursive pluralism</a:t>
            </a:r>
            <a:br>
              <a:rPr lang="it-IT" sz="3600" b="1" dirty="0">
                <a:solidFill>
                  <a:schemeClr val="bg1">
                    <a:lumMod val="50000"/>
                  </a:schemeClr>
                </a:solidFill>
              </a:rPr>
            </a:br>
            <a:br>
              <a:rPr lang="en-GB" sz="2400" dirty="0">
                <a:solidFill>
                  <a:schemeClr val="bg1">
                    <a:lumMod val="50000"/>
                  </a:schemeClr>
                </a:solidFill>
              </a:rPr>
            </a:br>
            <a:r>
              <a:rPr lang="it-IT" sz="1800" b="1" u="sng" dirty="0">
                <a:solidFill>
                  <a:srgbClr val="C00000"/>
                </a:solidFill>
              </a:rPr>
              <a:t>  </a:t>
            </a:r>
            <a:br>
              <a:rPr lang="en-GB" sz="4000" b="1" u="sng" dirty="0">
                <a:solidFill>
                  <a:schemeClr val="bg1">
                    <a:lumMod val="50000"/>
                  </a:schemeClr>
                </a:solidFill>
              </a:rPr>
            </a:br>
            <a:endParaRPr lang="en-US" sz="2400" dirty="0">
              <a:solidFill>
                <a:schemeClr val="tx1"/>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846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a:extLst>
              <a:ext uri="{FF2B5EF4-FFF2-40B4-BE49-F238E27FC236}">
                <a16:creationId xmlns:a16="http://schemas.microsoft.com/office/drawing/2014/main" id="{49B7F00C-A208-4FED-B313-11A20AEDD659}"/>
              </a:ext>
            </a:extLst>
          </p:cNvPr>
          <p:cNvPicPr>
            <a:picLocks noChangeAspect="1"/>
          </p:cNvPicPr>
          <p:nvPr/>
        </p:nvPicPr>
        <p:blipFill>
          <a:blip r:embed="rId6"/>
          <a:stretch>
            <a:fillRect/>
          </a:stretch>
        </p:blipFill>
        <p:spPr>
          <a:xfrm>
            <a:off x="948240" y="2316710"/>
            <a:ext cx="10585392" cy="3377645"/>
          </a:xfrm>
          <a:prstGeom prst="rect">
            <a:avLst/>
          </a:prstGeom>
        </p:spPr>
      </p:pic>
    </p:spTree>
    <p:extLst>
      <p:ext uri="{BB962C8B-B14F-4D97-AF65-F5344CB8AC3E}">
        <p14:creationId xmlns:p14="http://schemas.microsoft.com/office/powerpoint/2010/main" val="3309708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European constitutionalisms</a:t>
            </a:r>
            <a:br>
              <a:rPr lang="it-IT" sz="3600" b="1" dirty="0">
                <a:solidFill>
                  <a:schemeClr val="bg1">
                    <a:lumMod val="50000"/>
                  </a:schemeClr>
                </a:solidFill>
              </a:rPr>
            </a:br>
            <a:br>
              <a:rPr lang="en-GB" sz="2400" dirty="0">
                <a:solidFill>
                  <a:schemeClr val="bg1">
                    <a:lumMod val="50000"/>
                  </a:schemeClr>
                </a:solidFill>
              </a:rPr>
            </a:br>
            <a:r>
              <a:rPr lang="en-GB" sz="3200" dirty="0"/>
              <a:t>		1950/60s: economic constitution</a:t>
            </a:r>
            <a:br>
              <a:rPr lang="en-GB" sz="3200" dirty="0"/>
            </a:br>
            <a:br>
              <a:rPr lang="en-GB" sz="3200" dirty="0"/>
            </a:br>
            <a:r>
              <a:rPr lang="en-GB" sz="3200" dirty="0"/>
              <a:t>		1960s-90s: juridical constitution</a:t>
            </a:r>
            <a:br>
              <a:rPr lang="en-GB" sz="3200" dirty="0"/>
            </a:br>
            <a:br>
              <a:rPr lang="en-GB" sz="3200" dirty="0"/>
            </a:br>
            <a:r>
              <a:rPr lang="en-GB" sz="3200" dirty="0"/>
              <a:t>		1990s/2000s: political constitution</a:t>
            </a:r>
            <a:br>
              <a:rPr lang="en-GB" sz="3200" dirty="0"/>
            </a:br>
            <a:br>
              <a:rPr lang="en-GB" sz="3200" dirty="0"/>
            </a:br>
            <a:r>
              <a:rPr lang="en-GB" sz="3200" dirty="0"/>
              <a:t>		2010s: security constitution</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949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32350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3</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00370"/>
            <a:ext cx="6629400" cy="5857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a:solidFill>
                  <a:schemeClr val="bg1">
                    <a:lumMod val="50000"/>
                  </a:schemeClr>
                </a:solidFill>
              </a:rPr>
              <a:t>The student will be evaluated at the end of the course by means of a written essay, to be handed in at the end of the semester (exact date will be stipulated);</a:t>
            </a:r>
          </a:p>
          <a:p>
            <a:pPr>
              <a:spcBef>
                <a:spcPts val="1500"/>
              </a:spcBef>
            </a:pPr>
            <a:r>
              <a:rPr lang="it-IT" altLang="it-IT" sz="2400" dirty="0">
                <a:solidFill>
                  <a:schemeClr val="bg1">
                    <a:lumMod val="50000"/>
                  </a:schemeClr>
                </a:solidFill>
              </a:rPr>
              <a:t>The written essay will be of </a:t>
            </a:r>
          </a:p>
          <a:p>
            <a:pPr>
              <a:spcBef>
                <a:spcPts val="1500"/>
              </a:spcBef>
            </a:pPr>
            <a:r>
              <a:rPr lang="it-IT" altLang="it-IT" sz="2400" dirty="0">
                <a:solidFill>
                  <a:schemeClr val="bg1">
                    <a:lumMod val="50000"/>
                  </a:schemeClr>
                </a:solidFill>
              </a:rPr>
              <a:t>	</a:t>
            </a:r>
            <a:r>
              <a:rPr lang="it-IT" altLang="it-IT" sz="2400" b="1" dirty="0">
                <a:solidFill>
                  <a:schemeClr val="bg1">
                    <a:lumMod val="50000"/>
                  </a:schemeClr>
                </a:solidFill>
              </a:rPr>
              <a:t>BA</a:t>
            </a:r>
            <a:r>
              <a:rPr lang="it-IT" altLang="it-IT" sz="2400" dirty="0">
                <a:solidFill>
                  <a:schemeClr val="bg1">
                    <a:lumMod val="50000"/>
                  </a:schemeClr>
                </a:solidFill>
              </a:rPr>
              <a:t>: a minimum of 2.000 </a:t>
            </a:r>
            <a:r>
              <a:rPr lang="it-IT" altLang="it-IT" sz="2400" dirty="0" err="1">
                <a:solidFill>
                  <a:schemeClr val="bg1">
                    <a:lumMod val="50000"/>
                  </a:schemeClr>
                </a:solidFill>
              </a:rPr>
              <a:t>words</a:t>
            </a:r>
            <a:r>
              <a:rPr lang="it-IT" altLang="it-IT" sz="2400" dirty="0">
                <a:solidFill>
                  <a:schemeClr val="bg1">
                    <a:lumMod val="50000"/>
                  </a:schemeClr>
                </a:solidFill>
              </a:rPr>
              <a:t>, and </a:t>
            </a:r>
            <a:r>
              <a:rPr lang="it-IT" altLang="it-IT" sz="2400" dirty="0" err="1">
                <a:solidFill>
                  <a:schemeClr val="bg1">
                    <a:lumMod val="50000"/>
                  </a:schemeClr>
                </a:solidFill>
              </a:rPr>
              <a:t>needs</a:t>
            </a:r>
            <a:r>
              <a:rPr lang="it-IT" altLang="it-IT" sz="2400" dirty="0">
                <a:solidFill>
                  <a:schemeClr val="bg1">
                    <a:lumMod val="50000"/>
                  </a:schemeClr>
                </a:solidFill>
              </a:rPr>
              <a:t> to </a:t>
            </a:r>
            <a:r>
              <a:rPr lang="it-IT" altLang="it-IT" sz="2400" dirty="0" err="1">
                <a:solidFill>
                  <a:schemeClr val="bg1">
                    <a:lumMod val="50000"/>
                  </a:schemeClr>
                </a:solidFill>
              </a:rPr>
              <a:t>contain</a:t>
            </a:r>
            <a:r>
              <a:rPr lang="it-IT" altLang="it-IT" sz="2400" dirty="0">
                <a:solidFill>
                  <a:schemeClr val="bg1">
                    <a:lumMod val="50000"/>
                  </a:schemeClr>
                </a:solidFill>
              </a:rPr>
              <a:t> a </a:t>
            </a:r>
            <a:r>
              <a:rPr lang="it-IT" altLang="it-IT" sz="2400" dirty="0" err="1">
                <a:solidFill>
                  <a:schemeClr val="bg1">
                    <a:lumMod val="50000"/>
                  </a:schemeClr>
                </a:solidFill>
              </a:rPr>
              <a:t>bibliography</a:t>
            </a:r>
            <a:r>
              <a:rPr lang="it-IT" altLang="it-IT" sz="2400" dirty="0">
                <a:solidFill>
                  <a:schemeClr val="bg1">
                    <a:lumMod val="50000"/>
                  </a:schemeClr>
                </a:solidFill>
              </a:rPr>
              <a:t> with </a:t>
            </a:r>
            <a:r>
              <a:rPr lang="it-IT" altLang="it-IT" sz="2400" dirty="0" err="1">
                <a:solidFill>
                  <a:schemeClr val="bg1">
                    <a:lumMod val="50000"/>
                  </a:schemeClr>
                </a:solidFill>
              </a:rPr>
              <a:t>at</a:t>
            </a:r>
            <a:r>
              <a:rPr lang="it-IT" altLang="it-IT" sz="2400" dirty="0">
                <a:solidFill>
                  <a:schemeClr val="bg1">
                    <a:lumMod val="50000"/>
                  </a:schemeClr>
                </a:solidFill>
              </a:rPr>
              <a:t> </a:t>
            </a:r>
            <a:r>
              <a:rPr lang="it-IT" altLang="it-IT" sz="2400" dirty="0" err="1">
                <a:solidFill>
                  <a:schemeClr val="bg1">
                    <a:lumMod val="50000"/>
                  </a:schemeClr>
                </a:solidFill>
              </a:rPr>
              <a:t>least</a:t>
            </a:r>
            <a:r>
              <a:rPr lang="it-IT" altLang="it-IT" sz="2400" dirty="0">
                <a:solidFill>
                  <a:schemeClr val="bg1">
                    <a:lumMod val="50000"/>
                  </a:schemeClr>
                </a:solidFill>
              </a:rPr>
              <a:t> 5 </a:t>
            </a:r>
            <a:r>
              <a:rPr lang="it-IT" altLang="it-IT" sz="2400" dirty="0" err="1">
                <a:solidFill>
                  <a:schemeClr val="bg1">
                    <a:lumMod val="50000"/>
                  </a:schemeClr>
                </a:solidFill>
              </a:rPr>
              <a:t>academic</a:t>
            </a:r>
            <a:r>
              <a:rPr lang="it-IT" altLang="it-IT" sz="2400" dirty="0">
                <a:solidFill>
                  <a:schemeClr val="bg1">
                    <a:lumMod val="50000"/>
                  </a:schemeClr>
                </a:solidFill>
              </a:rPr>
              <a:t> </a:t>
            </a:r>
            <a:r>
              <a:rPr lang="it-IT" altLang="it-IT" sz="2400" dirty="0" err="1">
                <a:solidFill>
                  <a:schemeClr val="bg1">
                    <a:lumMod val="50000"/>
                  </a:schemeClr>
                </a:solidFill>
              </a:rPr>
              <a:t>resources</a:t>
            </a:r>
            <a:r>
              <a:rPr lang="it-IT" altLang="it-IT" sz="2400" dirty="0">
                <a:solidFill>
                  <a:schemeClr val="bg1">
                    <a:lumMod val="50000"/>
                  </a:schemeClr>
                </a:solidFill>
              </a:rPr>
              <a:t>.</a:t>
            </a:r>
          </a:p>
          <a:p>
            <a:pPr>
              <a:spcBef>
                <a:spcPts val="1500"/>
              </a:spcBef>
            </a:pPr>
            <a:r>
              <a:rPr lang="it-IT" altLang="it-IT" sz="2400" dirty="0">
                <a:solidFill>
                  <a:schemeClr val="bg1">
                    <a:lumMod val="50000"/>
                  </a:schemeClr>
                </a:solidFill>
              </a:rPr>
              <a:t>	</a:t>
            </a:r>
            <a:r>
              <a:rPr lang="it-IT" altLang="it-IT" sz="2400" b="1" dirty="0">
                <a:solidFill>
                  <a:schemeClr val="bg1">
                    <a:lumMod val="50000"/>
                  </a:schemeClr>
                </a:solidFill>
              </a:rPr>
              <a:t>MA</a:t>
            </a:r>
            <a:r>
              <a:rPr lang="it-IT" altLang="it-IT" sz="2400" dirty="0">
                <a:solidFill>
                  <a:schemeClr val="bg1">
                    <a:lumMod val="50000"/>
                  </a:schemeClr>
                </a:solidFill>
              </a:rPr>
              <a:t>: a minimum of 3.000 words, and needs to contain a bibliography with at least 10 academic resources.</a:t>
            </a: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16085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4</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00370"/>
            <a:ext cx="6629400" cy="10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 name="Picture 1"/>
          <p:cNvPicPr>
            <a:picLocks noChangeAspect="1"/>
          </p:cNvPicPr>
          <p:nvPr/>
        </p:nvPicPr>
        <p:blipFill>
          <a:blip r:embed="rId5"/>
          <a:stretch>
            <a:fillRect/>
          </a:stretch>
        </p:blipFill>
        <p:spPr>
          <a:xfrm>
            <a:off x="3805954" y="1513139"/>
            <a:ext cx="5705475" cy="4724400"/>
          </a:xfrm>
          <a:prstGeom prst="rect">
            <a:avLst/>
          </a:prstGeom>
        </p:spPr>
      </p:pic>
    </p:spTree>
    <p:extLst>
      <p:ext uri="{BB962C8B-B14F-4D97-AF65-F5344CB8AC3E}">
        <p14:creationId xmlns:p14="http://schemas.microsoft.com/office/powerpoint/2010/main" val="121172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5</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859002"/>
            <a:ext cx="8169442" cy="992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Possible</a:t>
            </a:r>
            <a:r>
              <a:rPr lang="it-IT" altLang="it-IT" sz="2400" dirty="0">
                <a:solidFill>
                  <a:schemeClr val="bg1">
                    <a:lumMod val="50000"/>
                  </a:schemeClr>
                </a:solidFill>
              </a:rPr>
              <a:t> </a:t>
            </a:r>
            <a:r>
              <a:rPr lang="it-IT" altLang="it-IT" sz="2400" dirty="0" err="1">
                <a:solidFill>
                  <a:schemeClr val="bg1">
                    <a:lumMod val="50000"/>
                  </a:schemeClr>
                </a:solidFill>
              </a:rPr>
              <a:t>topics</a:t>
            </a:r>
            <a:r>
              <a:rPr lang="it-IT" altLang="it-IT" sz="2400" dirty="0">
                <a:solidFill>
                  <a:schemeClr val="bg1">
                    <a:lumMod val="50000"/>
                  </a:schemeClr>
                </a:solidFill>
              </a:rPr>
              <a:t>:</a:t>
            </a:r>
          </a:p>
          <a:p>
            <a:pPr marL="349250" indent="-342900">
              <a:spcBef>
                <a:spcPts val="1500"/>
              </a:spcBef>
              <a:buFontTx/>
              <a:buChar char="-"/>
            </a:pPr>
            <a:r>
              <a:rPr lang="it-IT" altLang="it-IT" sz="2400" dirty="0" err="1">
                <a:solidFill>
                  <a:schemeClr val="tx1">
                    <a:lumMod val="75000"/>
                    <a:lumOff val="25000"/>
                  </a:schemeClr>
                </a:solidFill>
              </a:rPr>
              <a:t>Constitutionalism</a:t>
            </a:r>
            <a:r>
              <a:rPr lang="it-IT" altLang="it-IT" sz="2400" dirty="0">
                <a:solidFill>
                  <a:schemeClr val="tx1">
                    <a:lumMod val="75000"/>
                    <a:lumOff val="25000"/>
                  </a:schemeClr>
                </a:solidFill>
              </a:rPr>
              <a:t> and </a:t>
            </a:r>
            <a:r>
              <a:rPr lang="it-IT" altLang="it-IT" sz="2400" dirty="0" err="1">
                <a:solidFill>
                  <a:schemeClr val="tx1">
                    <a:lumMod val="75000"/>
                    <a:lumOff val="25000"/>
                  </a:schemeClr>
                </a:solidFill>
              </a:rPr>
              <a:t>populism</a:t>
            </a:r>
            <a:r>
              <a:rPr lang="it-IT" altLang="it-IT" sz="2400" dirty="0">
                <a:solidFill>
                  <a:schemeClr val="tx1">
                    <a:lumMod val="75000"/>
                    <a:lumOff val="25000"/>
                  </a:schemeClr>
                </a:solidFill>
              </a:rPr>
              <a:t>/</a:t>
            </a:r>
            <a:r>
              <a:rPr lang="it-IT" altLang="it-IT" sz="2400" dirty="0" err="1">
                <a:solidFill>
                  <a:schemeClr val="tx1">
                    <a:lumMod val="75000"/>
                    <a:lumOff val="25000"/>
                  </a:schemeClr>
                </a:solidFill>
              </a:rPr>
              <a:t>legal</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strategies</a:t>
            </a:r>
            <a:r>
              <a:rPr lang="it-IT" altLang="it-IT" sz="2400" dirty="0">
                <a:solidFill>
                  <a:schemeClr val="tx1">
                    <a:lumMod val="75000"/>
                    <a:lumOff val="25000"/>
                  </a:schemeClr>
                </a:solidFill>
              </a:rPr>
              <a:t> of </a:t>
            </a:r>
            <a:r>
              <a:rPr lang="it-IT" altLang="it-IT" sz="2400" dirty="0" err="1">
                <a:solidFill>
                  <a:schemeClr val="tx1">
                    <a:lumMod val="75000"/>
                    <a:lumOff val="25000"/>
                  </a:schemeClr>
                </a:solidFill>
              </a:rPr>
              <a:t>populists</a:t>
            </a:r>
            <a:r>
              <a:rPr lang="it-IT" altLang="it-IT" sz="2400" dirty="0">
                <a:solidFill>
                  <a:schemeClr val="tx1">
                    <a:lumMod val="75000"/>
                    <a:lumOff val="25000"/>
                  </a:schemeClr>
                </a:solidFill>
              </a:rPr>
              <a:t>;</a:t>
            </a:r>
          </a:p>
          <a:p>
            <a:pPr marL="349250" indent="-342900">
              <a:spcBef>
                <a:spcPts val="1500"/>
              </a:spcBef>
              <a:buFontTx/>
              <a:buChar char="-"/>
            </a:pPr>
            <a:r>
              <a:rPr lang="it-IT" altLang="it-IT" sz="2400" dirty="0" err="1">
                <a:solidFill>
                  <a:schemeClr val="tx1">
                    <a:lumMod val="75000"/>
                    <a:lumOff val="25000"/>
                  </a:schemeClr>
                </a:solidFill>
              </a:rPr>
              <a:t>Constitutional</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resistance</a:t>
            </a:r>
            <a:r>
              <a:rPr lang="it-IT" altLang="it-IT" sz="2400" dirty="0">
                <a:solidFill>
                  <a:schemeClr val="tx1">
                    <a:lumMod val="75000"/>
                    <a:lumOff val="25000"/>
                  </a:schemeClr>
                </a:solidFill>
              </a:rPr>
              <a:t>;</a:t>
            </a:r>
          </a:p>
          <a:p>
            <a:pPr marL="349250" indent="-342900">
              <a:spcBef>
                <a:spcPts val="1500"/>
              </a:spcBef>
              <a:buFontTx/>
              <a:buChar char="-"/>
            </a:pPr>
            <a:r>
              <a:rPr lang="it-IT" altLang="it-IT" sz="2400" dirty="0">
                <a:solidFill>
                  <a:schemeClr val="tx1">
                    <a:lumMod val="75000"/>
                    <a:lumOff val="25000"/>
                  </a:schemeClr>
                </a:solidFill>
              </a:rPr>
              <a:t>The </a:t>
            </a:r>
            <a:r>
              <a:rPr lang="it-IT" altLang="it-IT" sz="2400" dirty="0" err="1">
                <a:solidFill>
                  <a:schemeClr val="tx1">
                    <a:lumMod val="75000"/>
                    <a:lumOff val="25000"/>
                  </a:schemeClr>
                </a:solidFill>
              </a:rPr>
              <a:t>rights</a:t>
            </a:r>
            <a:r>
              <a:rPr lang="it-IT" altLang="it-IT" sz="2400" dirty="0">
                <a:solidFill>
                  <a:schemeClr val="tx1">
                    <a:lumMod val="75000"/>
                    <a:lumOff val="25000"/>
                  </a:schemeClr>
                </a:solidFill>
              </a:rPr>
              <a:t> and </a:t>
            </a:r>
            <a:r>
              <a:rPr lang="it-IT" altLang="it-IT" sz="2400" dirty="0" err="1">
                <a:solidFill>
                  <a:schemeClr val="tx1">
                    <a:lumMod val="75000"/>
                    <a:lumOff val="25000"/>
                  </a:schemeClr>
                </a:solidFill>
              </a:rPr>
              <a:t>constitutional</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language</a:t>
            </a:r>
            <a:r>
              <a:rPr lang="it-IT" altLang="it-IT" sz="2400" dirty="0">
                <a:solidFill>
                  <a:schemeClr val="tx1">
                    <a:lumMod val="75000"/>
                    <a:lumOff val="25000"/>
                  </a:schemeClr>
                </a:solidFill>
              </a:rPr>
              <a:t> of social </a:t>
            </a:r>
            <a:r>
              <a:rPr lang="it-IT" altLang="it-IT" sz="2400" dirty="0" err="1">
                <a:solidFill>
                  <a:schemeClr val="tx1">
                    <a:lumMod val="75000"/>
                    <a:lumOff val="25000"/>
                  </a:schemeClr>
                </a:solidFill>
              </a:rPr>
              <a:t>movements</a:t>
            </a:r>
            <a:r>
              <a:rPr lang="it-IT" altLang="it-IT" sz="2400" dirty="0">
                <a:solidFill>
                  <a:schemeClr val="tx1">
                    <a:lumMod val="75000"/>
                    <a:lumOff val="25000"/>
                  </a:schemeClr>
                </a:solidFill>
              </a:rPr>
              <a:t> and </a:t>
            </a:r>
            <a:r>
              <a:rPr lang="it-IT" altLang="it-IT" sz="2400" dirty="0" err="1">
                <a:solidFill>
                  <a:schemeClr val="tx1">
                    <a:lumMod val="75000"/>
                    <a:lumOff val="25000"/>
                  </a:schemeClr>
                </a:solidFill>
              </a:rPr>
              <a:t>political</a:t>
            </a:r>
            <a:r>
              <a:rPr lang="it-IT" altLang="it-IT" sz="2400" dirty="0">
                <a:solidFill>
                  <a:schemeClr val="tx1">
                    <a:lumMod val="75000"/>
                    <a:lumOff val="25000"/>
                  </a:schemeClr>
                </a:solidFill>
              </a:rPr>
              <a:t> parties, </a:t>
            </a:r>
            <a:r>
              <a:rPr lang="it-IT" altLang="it-IT" sz="2400" dirty="0" err="1">
                <a:solidFill>
                  <a:schemeClr val="tx1">
                    <a:lumMod val="75000"/>
                    <a:lumOff val="25000"/>
                  </a:schemeClr>
                </a:solidFill>
              </a:rPr>
              <a:t>such</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as</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Podemos</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Syriza</a:t>
            </a:r>
            <a:r>
              <a:rPr lang="it-IT" altLang="it-IT" sz="2400" dirty="0">
                <a:solidFill>
                  <a:schemeClr val="tx1">
                    <a:lumMod val="75000"/>
                    <a:lumOff val="25000"/>
                  </a:schemeClr>
                </a:solidFill>
              </a:rPr>
              <a:t>, DiEM25;</a:t>
            </a:r>
          </a:p>
          <a:p>
            <a:pPr marL="349250" indent="-342900">
              <a:spcBef>
                <a:spcPts val="1500"/>
              </a:spcBef>
              <a:buFontTx/>
              <a:buChar char="-"/>
            </a:pPr>
            <a:r>
              <a:rPr lang="it-IT" altLang="it-IT" sz="2400" dirty="0">
                <a:solidFill>
                  <a:schemeClr val="tx1">
                    <a:lumMod val="75000"/>
                    <a:lumOff val="25000"/>
                  </a:schemeClr>
                </a:solidFill>
              </a:rPr>
              <a:t>The internet and constitutionalism/A Constitution of the Internet;</a:t>
            </a:r>
          </a:p>
          <a:p>
            <a:pPr marL="6350" indent="0">
              <a:spcBef>
                <a:spcPts val="1500"/>
              </a:spcBef>
            </a:pPr>
            <a:r>
              <a:rPr lang="it-IT" altLang="it-IT" sz="3200" b="1" dirty="0">
                <a:solidFill>
                  <a:srgbClr val="FF0000"/>
                </a:solidFill>
              </a:rPr>
              <a:t>NB. </a:t>
            </a:r>
            <a:r>
              <a:rPr lang="it-IT" altLang="it-IT" sz="2400" u="sng" dirty="0">
                <a:solidFill>
                  <a:srgbClr val="C00000"/>
                </a:solidFill>
              </a:rPr>
              <a:t>Moodle contains a repository with helpful texts</a:t>
            </a: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3125304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952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2377440" y="2018547"/>
            <a:ext cx="9166835" cy="3395664"/>
          </a:xfrm>
          <a:prstGeom prst="rect">
            <a:avLst/>
          </a:prstGeom>
        </p:spPr>
      </p:pic>
    </p:spTree>
    <p:extLst>
      <p:ext uri="{BB962C8B-B14F-4D97-AF65-F5344CB8AC3E}">
        <p14:creationId xmlns:p14="http://schemas.microsoft.com/office/powerpoint/2010/main" val="401528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051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Picture 9"/>
          <p:cNvPicPr>
            <a:picLocks noChangeAspect="1"/>
          </p:cNvPicPr>
          <p:nvPr/>
        </p:nvPicPr>
        <p:blipFill>
          <a:blip r:embed="rId6"/>
          <a:stretch>
            <a:fillRect/>
          </a:stretch>
        </p:blipFill>
        <p:spPr>
          <a:xfrm>
            <a:off x="2566327" y="2124075"/>
            <a:ext cx="9604978" cy="3237633"/>
          </a:xfrm>
          <a:prstGeom prst="rect">
            <a:avLst/>
          </a:prstGeom>
        </p:spPr>
      </p:pic>
    </p:spTree>
    <p:extLst>
      <p:ext uri="{BB962C8B-B14F-4D97-AF65-F5344CB8AC3E}">
        <p14:creationId xmlns:p14="http://schemas.microsoft.com/office/powerpoint/2010/main" val="80002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Objectives</a:t>
            </a:r>
            <a:br>
              <a:rPr lang="it-IT" sz="3600" b="1" dirty="0">
                <a:solidFill>
                  <a:schemeClr val="bg1">
                    <a:lumMod val="50000"/>
                  </a:schemeClr>
                </a:solidFill>
              </a:rPr>
            </a:br>
            <a:br>
              <a:rPr lang="en-GB" sz="2400" dirty="0">
                <a:solidFill>
                  <a:schemeClr val="bg1">
                    <a:lumMod val="50000"/>
                  </a:schemeClr>
                </a:solidFill>
              </a:rPr>
            </a:br>
            <a:br>
              <a:rPr lang="en-GB" sz="3200" dirty="0"/>
            </a:br>
            <a:r>
              <a:rPr lang="en-GB" sz="3200" dirty="0"/>
              <a:t>1. The ‘many’ constitutions of Europe;</a:t>
            </a:r>
            <a:br>
              <a:rPr lang="en-GB" sz="3200" dirty="0"/>
            </a:br>
            <a:br>
              <a:rPr lang="en-GB" sz="3200" dirty="0"/>
            </a:br>
            <a:r>
              <a:rPr lang="en-GB" sz="3200" dirty="0"/>
              <a:t>2. The tensions between a transnational-/supra-national and national legal orders;</a:t>
            </a:r>
            <a:br>
              <a:rPr lang="en-GB" sz="3200" dirty="0"/>
            </a:br>
            <a:br>
              <a:rPr lang="en-GB" sz="3200" dirty="0"/>
            </a:br>
            <a:r>
              <a:rPr lang="en-GB" sz="3200" dirty="0"/>
              <a:t>3. National constitutional reforms</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9768"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8536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024" y="1098419"/>
            <a:ext cx="7905999" cy="49095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6702" name="Image" r:id="rId4" imgW="495000" imgH="761760" progId="Photoshop.Image.13">
                  <p:embed/>
                </p:oleObj>
              </mc:Choice>
              <mc:Fallback>
                <p:oleObj name="Image" r:id="rId4" imgW="495000" imgH="761760" progId="Photoshop.Image.13">
                  <p:embed/>
                  <p:pic>
                    <p:nvPicPr>
                      <p:cNvPr id="0" name=""/>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4265805" y="1483195"/>
            <a:ext cx="6452904" cy="2800767"/>
          </a:xfrm>
          <a:prstGeom prst="rect">
            <a:avLst/>
          </a:prstGeom>
          <a:noFill/>
        </p:spPr>
        <p:txBody>
          <a:bodyPr wrap="square" rtlCol="0">
            <a:spAutoFit/>
          </a:bodyPr>
          <a:lstStyle/>
          <a:p>
            <a:r>
              <a:rPr lang="it-IT" sz="4400" dirty="0">
                <a:latin typeface="Lucida Handwriting" panose="03010101010101010101" pitchFamily="66" charset="0"/>
              </a:rPr>
              <a:t>How </a:t>
            </a:r>
            <a:r>
              <a:rPr lang="it-IT" sz="4400" dirty="0" err="1">
                <a:latin typeface="Lucida Handwriting" panose="03010101010101010101" pitchFamily="66" charset="0"/>
              </a:rPr>
              <a:t>many</a:t>
            </a:r>
            <a:r>
              <a:rPr lang="it-IT" sz="4400" dirty="0">
                <a:latin typeface="Lucida Handwriting" panose="03010101010101010101" pitchFamily="66" charset="0"/>
              </a:rPr>
              <a:t> </a:t>
            </a:r>
            <a:r>
              <a:rPr lang="it-IT" sz="4400" dirty="0" err="1">
                <a:latin typeface="Lucida Handwriting" panose="03010101010101010101" pitchFamily="66" charset="0"/>
              </a:rPr>
              <a:t>European</a:t>
            </a:r>
            <a:r>
              <a:rPr lang="it-IT" sz="4400" dirty="0">
                <a:latin typeface="Lucida Handwriting" panose="03010101010101010101" pitchFamily="66" charset="0"/>
              </a:rPr>
              <a:t> </a:t>
            </a:r>
            <a:r>
              <a:rPr lang="it-IT" sz="4400" dirty="0" err="1">
                <a:latin typeface="Lucida Handwriting" panose="03010101010101010101" pitchFamily="66" charset="0"/>
              </a:rPr>
              <a:t>Constitutions</a:t>
            </a:r>
            <a:r>
              <a:rPr lang="it-IT" sz="4400" dirty="0">
                <a:latin typeface="Lucida Handwriting" panose="03010101010101010101" pitchFamily="66" charset="0"/>
              </a:rPr>
              <a:t> are </a:t>
            </a:r>
            <a:r>
              <a:rPr lang="it-IT" sz="4400" dirty="0" err="1">
                <a:latin typeface="Lucida Handwriting" panose="03010101010101010101" pitchFamily="66" charset="0"/>
              </a:rPr>
              <a:t>there</a:t>
            </a:r>
            <a:r>
              <a:rPr lang="it-IT" sz="4400" dirty="0">
                <a:latin typeface="Lucida Handwriting" panose="03010101010101010101" pitchFamily="66" charset="0"/>
              </a:rPr>
              <a:t>?</a:t>
            </a:r>
            <a:endParaRPr lang="en-GB" sz="4400" dirty="0">
              <a:latin typeface="Lucida Handwriting" panose="03010101010101010101" pitchFamily="66" charset="0"/>
            </a:endParaRPr>
          </a:p>
        </p:txBody>
      </p:sp>
    </p:spTree>
    <p:extLst>
      <p:ext uri="{BB962C8B-B14F-4D97-AF65-F5344CB8AC3E}">
        <p14:creationId xmlns:p14="http://schemas.microsoft.com/office/powerpoint/2010/main" val="88226694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41214</TotalTime>
  <Words>206</Words>
  <Application>Microsoft Office PowerPoint</Application>
  <PresentationFormat>Widescreen</PresentationFormat>
  <Paragraphs>100</Paragraphs>
  <Slides>29</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Microsoft YaHei</vt:lpstr>
      <vt:lpstr>Arial</vt:lpstr>
      <vt:lpstr>Arial Unicode MS</vt:lpstr>
      <vt:lpstr>Calibri</vt:lpstr>
      <vt:lpstr>Calibri Light</vt:lpstr>
      <vt:lpstr>Corbel</vt:lpstr>
      <vt:lpstr>Lucida Handwriting</vt:lpstr>
      <vt:lpstr>Tahoma</vt:lpstr>
      <vt:lpstr>Retrospect</vt:lpstr>
      <vt:lpstr>Image</vt:lpstr>
      <vt:lpstr>PowerPoint Presentation</vt:lpstr>
      <vt:lpstr>PowerPoint Presentation</vt:lpstr>
      <vt:lpstr>PowerPoint Presentation</vt:lpstr>
      <vt:lpstr>PowerPoint Presentation</vt:lpstr>
      <vt:lpstr>PowerPoint Presentation</vt:lpstr>
      <vt:lpstr>  Readings </vt:lpstr>
      <vt:lpstr>  Readings </vt:lpstr>
      <vt:lpstr>  Objectives   1. The ‘many’ constitutions of Europe;  2. The tensions between a transnational-/supra-national and national legal orders;  3. National constitutional reforms</vt:lpstr>
      <vt:lpstr>PowerPoint Presentation</vt:lpstr>
      <vt:lpstr>  Many constitutions   - Recently, legal pluralism as well as constitutional pluralism are key ways of describing the European situation;  - Legal pluralism as a concept emerged in sociology in the early 19th century  - Legal pluralism described the fragmented and incomplete nature of private law (patchworks) in contrast to, and distinct from, public law (as a monistic, coherent order)</vt:lpstr>
      <vt:lpstr>  Many constitutions   - Legal pluralism consisted thus of a sociological approach to the law, which rejected the static models of public-legal normativity  - Ideas of pluralism are now also used in describing the European order as well as in the global arena  - Under the conditions of globalization, the hierarchy of national constitutional orders is necessarily suspended, and law is necessarily plural (Thornhil 2012)</vt:lpstr>
      <vt:lpstr>  Many constitutions  - Constitutional pluralism is an explicit notion used very prominently in debates on EU law  - This means that the ‘constitutionality’ of not only EU law is considered (including the Charter of Fundamental Rights), but also of the Eur. Convention of Human Rights, next to, or above ‘traditional’, national constitutional orders  - Also, emphasis is also placed on the constitutional character of both the European Court of Justice and the Eur. Court on Human Rights</vt:lpstr>
      <vt:lpstr>  Many constitutions  - Constitutional pluralism as an argument is used:   a. in a descriptive sense, acknowledging the  existence of separate but overlapping constitutional  orders   b. in a normative sense, arguing that pluralism is the  best way to protect various identities</vt:lpstr>
      <vt:lpstr>  Many constitutions: European level  - From a sociological view, what becomes clear is that the supranational and transnational levels are only partially constitutionally integrated  - For instance, in EU law there is an emphasis on the market, but there is much attention for other constitutional dimensions, such as social distribution, identity, civic participation </vt:lpstr>
      <vt:lpstr>  Many constitutions  - From a sociological view, it is necessary to consider this incomplete or sui generis character of constitutional pluralism;  - The European order is not the same as the national order, and does not consist of a deep relation between popular sovereignty, national identity, territory, and jurisdiction;</vt:lpstr>
      <vt:lpstr>  Many constitutions  - As Tuori argues, Europe is living in an era of a plurality of constitutions, and there even exists a plurality of pluralities of constitutions:   1. There are divergent conceptions;  2. Different concepts;  3. Different levels (national, transnational,  subnational)  </vt:lpstr>
      <vt:lpstr>  Many constitutions: a plurality of pluralisms  1. Legal pluralism  2. Sociological  pluralism 3. Socio-functional pluralism 4. Cultural pluralism 5. Discursive pluralism</vt:lpstr>
      <vt:lpstr>  Legal (or Juridical) Pluralism  - The attention is on competing legal structures on the transnational level;  - The emphasis is on multiple sites of constitutional authority, the coexistence of national constitutional orders with other legal regimes, and the lack of a clear hierarchy between regimes </vt:lpstr>
      <vt:lpstr>  Sociological Pluralism  - Some have argued, that we not only need to consider public law in the transnational arena, but also private law (Teubner 2012: Societal constitutionalism);  - From this perspective, we can also consider constitutionalizing tendencies in private arrangements, such as in the area of internet (e.g. Google, Apple) (lex digitalis), the global economy (lex mercatoria), labour law,  sports, ecology, and human rights;</vt:lpstr>
      <vt:lpstr>  Sociological Pluralism  - These global constitutional formations are forms of constitutionalism without a state (Teubner);  - Such ‘constitutions’ are concentrated around specific functions, and can be understood as partial constitutions that resolve issues of coordination and regulation in specific sectors/areas</vt:lpstr>
      <vt:lpstr>  Socio-functional pluralism  - Constitutional pluralism, in a related way, can then also be understood as the more or less spontaneous emergence of legal orders around specific functions, such as the economic, the social, security, the legal, the cultural (Frerichs 2011)</vt:lpstr>
      <vt:lpstr>  Socio-functional pluralism  - Constitutions can be understood as a relational concept, in Luhmann’s terms, as a form of “structural coupling”, between the law and politics, or between the law and the economy, or the law and society  - Constitutions can constitute something anew, but they can equally constitutionalize an already existing sphere</vt:lpstr>
      <vt:lpstr>  Socio-functional pluralism  - Tuori identifies:      - economic constitution   - juridical constitution   - political constitution   - social constitution   - security constitution</vt:lpstr>
      <vt:lpstr>  Many constitutions  </vt:lpstr>
      <vt:lpstr>  Many constitutions  </vt:lpstr>
      <vt:lpstr>  Cultural pluralism  - Different national constitutional experiences, trajectories, and cultures  - Different ways of reacting to the emerging transnational constitutional regimes </vt:lpstr>
      <vt:lpstr>  Discursive pluralism     - Two meta-language, imaginaries or mindsets (Dr Jekyll and Mr Hyde): order, status quo – self-rule, emancipation; - A related distinction is between instrumental rationality and value-rationality; - But pluralism goes beyond the order-emancipation dialectic (cf. Walzer, Frerichs, Leader): a range of higher principles informs distinctive understandings of constitutionalism; - In the context of, e.g., transnational social movements: not merely instrumental rationality, but equally value-rational engagements;</vt:lpstr>
      <vt:lpstr>  Discursive pluralism     </vt:lpstr>
      <vt:lpstr>  European constitutionalisms    1950/60s: economic constitution    1960s-90s: juridical constitution    1990s/2000s: political constitution    2010s: security constitution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society?</dc:title>
  <dc:creator>Paul Blokker</dc:creator>
  <cp:lastModifiedBy>author</cp:lastModifiedBy>
  <cp:revision>760</cp:revision>
  <cp:lastPrinted>2014-10-06T19:55:55Z</cp:lastPrinted>
  <dcterms:created xsi:type="dcterms:W3CDTF">2014-10-02T10:00:54Z</dcterms:created>
  <dcterms:modified xsi:type="dcterms:W3CDTF">2018-04-24T09:58:09Z</dcterms:modified>
</cp:coreProperties>
</file>