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73" r:id="rId12"/>
    <p:sldId id="271" r:id="rId13"/>
    <p:sldId id="266" r:id="rId14"/>
    <p:sldId id="270" r:id="rId15"/>
    <p:sldId id="272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E1F98-B79E-4D4B-8D1B-2DA04498F233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FC5938-1E0B-4D58-8F79-8459354007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632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C5938-1E0B-4D58-8F79-845935400729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50F-21D7-4240-BE78-F274C2A2D9B9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50F-21D7-4240-BE78-F274C2A2D9B9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50F-21D7-4240-BE78-F274C2A2D9B9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50F-21D7-4240-BE78-F274C2A2D9B9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50F-21D7-4240-BE78-F274C2A2D9B9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1AFB50F-21D7-4240-BE78-F274C2A2D9B9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50F-21D7-4240-BE78-F274C2A2D9B9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50F-21D7-4240-BE78-F274C2A2D9B9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50F-21D7-4240-BE78-F274C2A2D9B9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B50F-21D7-4240-BE78-F274C2A2D9B9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1AFB50F-21D7-4240-BE78-F274C2A2D9B9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1AFB50F-21D7-4240-BE78-F274C2A2D9B9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4ECD323-2891-4149-9B41-2F98517068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signblok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Produktová strategie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cyklus produktu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/>
              <a:t>III. stádium - fáze zralosti</a:t>
            </a:r>
            <a:endParaRPr lang="cs-CZ" dirty="0"/>
          </a:p>
          <a:p>
            <a:pPr lvl="0"/>
            <a:r>
              <a:rPr lang="cs-CZ" dirty="0"/>
              <a:t>je charakterizováno stagnací tempa růstu objemu prodeje i zisku</a:t>
            </a:r>
          </a:p>
          <a:p>
            <a:pPr lvl="0"/>
            <a:r>
              <a:rPr lang="cs-CZ" dirty="0"/>
              <a:t>firma musí nalézt nové segmenty trhu pro svůj produkt, modifikovat produkt zlepšením jeho kvalitativních parametrů, výrazněji podporovat odbyt na základě cenových úprav, nových forem propagace i aktivní podpory prodeje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b="1" dirty="0"/>
              <a:t>IV. stádium - fáze zániku</a:t>
            </a:r>
            <a:endParaRPr lang="cs-CZ" dirty="0"/>
          </a:p>
          <a:p>
            <a:pPr lvl="0"/>
            <a:r>
              <a:rPr lang="cs-CZ" dirty="0"/>
              <a:t>odbyt prudce klesá, produkt lze prodávat stále obtížněji</a:t>
            </a:r>
          </a:p>
          <a:p>
            <a:pPr lvl="0"/>
            <a:r>
              <a:rPr lang="cs-CZ" dirty="0"/>
              <a:t>stává se nerentabilním</a:t>
            </a:r>
          </a:p>
          <a:p>
            <a:pPr lvl="0"/>
            <a:r>
              <a:rPr lang="cs-CZ" dirty="0"/>
              <a:t>bez vysokých výdajů na propagaci nebo bez výrazných slev by byl zcela neprodejný</a:t>
            </a:r>
          </a:p>
          <a:p>
            <a:pPr lvl="0"/>
            <a:r>
              <a:rPr lang="cs-CZ" dirty="0"/>
              <a:t>k poklesu zisku dochází také v důsledku nezbytného snižování cen</a:t>
            </a:r>
          </a:p>
          <a:p>
            <a:pPr lvl="0"/>
            <a:r>
              <a:rPr lang="cs-CZ" dirty="0"/>
              <a:t>není-li produkt včas stažen z distribuce, brzdí inovační proces, brání vývoji nových produktů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Bostonská matice (portfolio analýza)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484784"/>
            <a:ext cx="5256584" cy="4854153"/>
          </a:xfrm>
        </p:spPr>
      </p:pic>
    </p:spTree>
    <p:extLst>
      <p:ext uri="{BB962C8B-B14F-4D97-AF65-F5344CB8AC3E}">
        <p14:creationId xmlns:p14="http://schemas.microsoft.com/office/powerpoint/2010/main" val="4178673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Produktová řada a produktový mix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Produktová řada obsahuje skupinu příbuzných produktů. Např.:</a:t>
            </a:r>
          </a:p>
          <a:p>
            <a:pPr>
              <a:buNone/>
            </a:pPr>
            <a:r>
              <a:rPr lang="cs-CZ" dirty="0" smtClean="0"/>
              <a:t> Procter and Gamble</a:t>
            </a:r>
            <a:r>
              <a:rPr lang="cs-CZ" dirty="0"/>
              <a:t>:</a:t>
            </a:r>
            <a:r>
              <a:rPr lang="cs-CZ" dirty="0" smtClean="0"/>
              <a:t> Domácí čističe =</a:t>
            </a:r>
            <a:r>
              <a:rPr lang="en-US" dirty="0"/>
              <a:t>&gt;</a:t>
            </a:r>
            <a:r>
              <a:rPr lang="cs-CZ" dirty="0" smtClean="0"/>
              <a:t> </a:t>
            </a:r>
            <a:r>
              <a:rPr lang="cs-CZ" dirty="0" err="1" smtClean="0"/>
              <a:t>Mr.Clean</a:t>
            </a:r>
            <a:r>
              <a:rPr lang="cs-CZ" dirty="0" smtClean="0"/>
              <a:t>, </a:t>
            </a:r>
            <a:r>
              <a:rPr lang="cs-CZ" dirty="0" err="1" smtClean="0"/>
              <a:t>Swiffer</a:t>
            </a:r>
            <a:r>
              <a:rPr lang="cs-CZ" dirty="0" smtClean="0"/>
              <a:t>, </a:t>
            </a:r>
            <a:r>
              <a:rPr lang="cs-CZ" dirty="0" err="1" smtClean="0"/>
              <a:t>Bounty</a:t>
            </a:r>
            <a:r>
              <a:rPr lang="cs-CZ" dirty="0" smtClean="0"/>
              <a:t>,…</a:t>
            </a:r>
          </a:p>
          <a:p>
            <a:endParaRPr lang="cs-CZ" dirty="0" smtClean="0"/>
          </a:p>
          <a:p>
            <a:r>
              <a:rPr lang="cs-CZ" dirty="0" smtClean="0"/>
              <a:t>Produktový mix je celková skupina produktů nabízených firmou. Např.:</a:t>
            </a:r>
          </a:p>
          <a:p>
            <a:pPr>
              <a:buNone/>
            </a:pPr>
            <a:r>
              <a:rPr lang="cs-CZ" dirty="0" smtClean="0"/>
              <a:t>Procter and Gamble: produkty pro zdraví a </a:t>
            </a:r>
            <a:r>
              <a:rPr lang="cs-CZ" dirty="0"/>
              <a:t>krásu –  </a:t>
            </a:r>
            <a:r>
              <a:rPr lang="cs-CZ" dirty="0" smtClean="0"/>
              <a:t>wellness produkty – péče o děti a o rodinu – úklid </a:t>
            </a:r>
            <a:r>
              <a:rPr lang="cs-CZ" dirty="0"/>
              <a:t>– </a:t>
            </a:r>
            <a:r>
              <a:rPr lang="cs-CZ" dirty="0" smtClean="0"/>
              <a:t>prádlo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Management produktového mixu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Produktový mix </a:t>
            </a:r>
            <a:r>
              <a:rPr lang="cs-CZ" dirty="0"/>
              <a:t>(</a:t>
            </a:r>
            <a:r>
              <a:rPr lang="cs-CZ" dirty="0" smtClean="0"/>
              <a:t>sortiment) = soubor všech produktů, které daná firma prodává.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Rozlišujeme:</a:t>
            </a:r>
          </a:p>
          <a:p>
            <a:pPr lvl="1"/>
            <a:r>
              <a:rPr lang="cs-CZ" dirty="0" smtClean="0"/>
              <a:t>Šíře sortimentu – počet produktových řad </a:t>
            </a:r>
          </a:p>
          <a:p>
            <a:pPr lvl="1"/>
            <a:r>
              <a:rPr lang="cs-CZ" dirty="0" smtClean="0"/>
              <a:t>Délka sortimentu – průměrný počet výrobků v každé produktové řadě, kterou firma nabízí … čím delší, tím více segmentů může oslovit</a:t>
            </a:r>
          </a:p>
          <a:p>
            <a:pPr lvl="1"/>
            <a:r>
              <a:rPr lang="cs-CZ" dirty="0" smtClean="0"/>
              <a:t>Hloubka sortimentu – průměrný počet variant u každého produktu, který firma zákazníkům nabízí (</a:t>
            </a:r>
            <a:r>
              <a:rPr lang="cs-CZ" dirty="0" err="1" smtClean="0"/>
              <a:t>Hilton</a:t>
            </a:r>
            <a:r>
              <a:rPr lang="cs-CZ" dirty="0" smtClean="0"/>
              <a:t>, </a:t>
            </a:r>
            <a:r>
              <a:rPr lang="cs-CZ" dirty="0" err="1" smtClean="0"/>
              <a:t>Inc</a:t>
            </a:r>
            <a:r>
              <a:rPr lang="cs-CZ" dirty="0" smtClean="0"/>
              <a:t>. : </a:t>
            </a:r>
            <a:r>
              <a:rPr lang="cs-CZ" dirty="0" err="1" smtClean="0"/>
              <a:t>Hilton</a:t>
            </a:r>
            <a:r>
              <a:rPr lang="cs-CZ" dirty="0" smtClean="0"/>
              <a:t>, </a:t>
            </a:r>
            <a:r>
              <a:rPr lang="cs-CZ" dirty="0" err="1" smtClean="0"/>
              <a:t>Hilton</a:t>
            </a:r>
            <a:r>
              <a:rPr lang="cs-CZ" dirty="0" smtClean="0"/>
              <a:t> </a:t>
            </a:r>
            <a:r>
              <a:rPr lang="cs-CZ" dirty="0" err="1" smtClean="0"/>
              <a:t>Garden</a:t>
            </a:r>
            <a:r>
              <a:rPr lang="cs-CZ" dirty="0" smtClean="0"/>
              <a:t> Inn, </a:t>
            </a:r>
            <a:r>
              <a:rPr lang="cs-CZ" dirty="0" err="1" smtClean="0"/>
              <a:t>Conrad</a:t>
            </a:r>
            <a:r>
              <a:rPr lang="cs-CZ" dirty="0" smtClean="0"/>
              <a:t>,</a:t>
            </a:r>
            <a:r>
              <a:rPr lang="cs-CZ" dirty="0" err="1" smtClean="0"/>
              <a:t>Hapton</a:t>
            </a:r>
            <a:r>
              <a:rPr lang="cs-CZ" dirty="0" smtClean="0"/>
              <a:t> Inn, </a:t>
            </a:r>
            <a:r>
              <a:rPr lang="cs-CZ" dirty="0" err="1" smtClean="0"/>
              <a:t>Embassy</a:t>
            </a:r>
            <a:r>
              <a:rPr lang="cs-CZ" dirty="0" smtClean="0"/>
              <a:t> </a:t>
            </a:r>
            <a:r>
              <a:rPr lang="cs-CZ" dirty="0" err="1" smtClean="0"/>
              <a:t>Suites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Produktová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Ze všech dílčích marketingových strategií asi nejkritičtější</a:t>
            </a:r>
          </a:p>
          <a:p>
            <a:r>
              <a:rPr lang="cs-CZ" dirty="0" smtClean="0"/>
              <a:t>Produkty spadají do dvou základních kategorií, které ovlivňují tvorbu produktové strategie: </a:t>
            </a:r>
          </a:p>
          <a:p>
            <a:pPr lvl="1"/>
            <a:r>
              <a:rPr lang="cs-CZ" dirty="0" smtClean="0"/>
              <a:t>spotřební zboží</a:t>
            </a:r>
          </a:p>
          <a:p>
            <a:pPr lvl="1"/>
            <a:r>
              <a:rPr lang="cs-CZ" dirty="0" smtClean="0"/>
              <a:t>firemní zboží </a:t>
            </a:r>
          </a:p>
          <a:p>
            <a:r>
              <a:rPr lang="cs-CZ" dirty="0" smtClean="0"/>
              <a:t>Zřídkakdy firmy prodávají jeden produkt. Spíše to je několik různých druhů, aby naplnily potřeby trhu. Je nutné, aby </a:t>
            </a:r>
            <a:r>
              <a:rPr lang="cs-CZ" dirty="0"/>
              <a:t>produkty byly v </a:t>
            </a:r>
            <a:r>
              <a:rPr lang="cs-CZ" dirty="0" smtClean="0"/>
              <a:t>harmonii s produktovou řadou a s produktovým mixem - sortimentem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</a:t>
            </a:r>
            <a:r>
              <a:rPr lang="cs-CZ" dirty="0"/>
              <a:t>p</a:t>
            </a:r>
            <a:r>
              <a:rPr lang="cs-CZ" dirty="0" smtClean="0"/>
              <a:t>roduktové strategie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05093008"/>
              </p:ext>
            </p:extLst>
          </p:nvPr>
        </p:nvGraphicFramePr>
        <p:xfrm>
          <a:off x="323528" y="1988840"/>
          <a:ext cx="8504238" cy="36576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252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2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0" dirty="0" smtClean="0"/>
                        <a:t>Strategie snižování nákladů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b="0" dirty="0" smtClean="0"/>
                        <a:t>Odstranění produktu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b="0" dirty="0" smtClean="0"/>
                        <a:t>Hodnotová analýza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b="0" dirty="0" smtClean="0"/>
                        <a:t>Zúžení</a:t>
                      </a:r>
                      <a:r>
                        <a:rPr lang="cs-CZ" b="0" baseline="0" dirty="0" smtClean="0"/>
                        <a:t> sortimentu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Produktové</a:t>
                      </a:r>
                      <a:r>
                        <a:rPr lang="cs-CZ" baseline="0" dirty="0" smtClean="0"/>
                        <a:t> zlepšení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/>
                        <a:t>Zvýšení atraktivnosti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/>
                        <a:t>Změna kvality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/>
                        <a:t>Změna stylu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Rozvoj produktové/výrobkové řady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baseline="0" dirty="0" smtClean="0"/>
                        <a:t>Změny v produktových řadách individuální modifikace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baseline="0" dirty="0" smtClean="0"/>
                        <a:t>Výroba podle zadaných parametrů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Vývoj</a:t>
                      </a:r>
                      <a:r>
                        <a:rPr lang="cs-CZ" baseline="0" dirty="0" smtClean="0"/>
                        <a:t> nových produktů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/>
                        <a:t>Celosvětové</a:t>
                      </a:r>
                      <a:r>
                        <a:rPr lang="cs-CZ" baseline="0" dirty="0" smtClean="0"/>
                        <a:t> novinky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baseline="0" dirty="0" smtClean="0"/>
                        <a:t>Nové produktové řady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baseline="0" dirty="0" smtClean="0"/>
                        <a:t>Rozšíření produktové řady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Životní cyklus produktu a strategie s ním související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Fáze zavádění (vysoké náklady na výzkum, vývoj, přípravu aj) 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/>
              <a:t>Strategie intenzivního marketingu = „rapid </a:t>
            </a:r>
            <a:r>
              <a:rPr lang="cs-CZ" dirty="0" err="1" smtClean="0"/>
              <a:t>skimming</a:t>
            </a:r>
            <a:r>
              <a:rPr lang="cs-CZ" dirty="0" smtClean="0"/>
              <a:t>“ (vysoká podpora prodeje, vysoká cena se snahou o max. zisk, využívá se zvláštních vlastností produktu – </a:t>
            </a:r>
            <a:r>
              <a:rPr lang="cs-CZ" b="1" dirty="0" smtClean="0"/>
              <a:t>vysoká cena a silná reklama</a:t>
            </a:r>
            <a:r>
              <a:rPr lang="cs-CZ" dirty="0" smtClean="0"/>
              <a:t>)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/>
              <a:t>Strategie výběrového proniknutí = „</a:t>
            </a:r>
            <a:r>
              <a:rPr lang="cs-CZ" dirty="0" err="1" smtClean="0"/>
              <a:t>slow</a:t>
            </a:r>
            <a:r>
              <a:rPr lang="cs-CZ" dirty="0" smtClean="0"/>
              <a:t> </a:t>
            </a:r>
            <a:r>
              <a:rPr lang="cs-CZ" dirty="0" err="1" smtClean="0"/>
              <a:t>skimming</a:t>
            </a:r>
            <a:r>
              <a:rPr lang="cs-CZ" dirty="0" smtClean="0"/>
              <a:t>“ (kapacita trhu ohraničena, marketingové náklady minimalizovány, zaměření na trh s nízkou konkurencí – </a:t>
            </a:r>
            <a:r>
              <a:rPr lang="cs-CZ" b="1" dirty="0" smtClean="0"/>
              <a:t>vysoká cena a slabá reklama</a:t>
            </a:r>
            <a:r>
              <a:rPr lang="cs-CZ" dirty="0" smtClean="0"/>
              <a:t>)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/>
              <a:t>Strategie širokého proniknutí = „rapid </a:t>
            </a:r>
            <a:r>
              <a:rPr lang="cs-CZ" dirty="0" err="1" smtClean="0"/>
              <a:t>penetration</a:t>
            </a:r>
            <a:r>
              <a:rPr lang="cs-CZ" dirty="0" smtClean="0"/>
              <a:t>“ (nízká cena při relativně vysokých nákladech, získání max. tržního podílu – </a:t>
            </a:r>
            <a:r>
              <a:rPr lang="cs-CZ" b="1" dirty="0" smtClean="0"/>
              <a:t>nízká cena a silná reklama</a:t>
            </a:r>
            <a:r>
              <a:rPr lang="cs-CZ" dirty="0" smtClean="0"/>
              <a:t>)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/>
              <a:t>Strategie pasivního marketingu = „</a:t>
            </a:r>
            <a:r>
              <a:rPr lang="cs-CZ" dirty="0" err="1" smtClean="0"/>
              <a:t>slow</a:t>
            </a:r>
            <a:r>
              <a:rPr lang="cs-CZ" dirty="0" smtClean="0"/>
              <a:t> </a:t>
            </a:r>
            <a:r>
              <a:rPr lang="cs-CZ" dirty="0" err="1" smtClean="0"/>
              <a:t>penetration</a:t>
            </a:r>
            <a:r>
              <a:rPr lang="cs-CZ" dirty="0" smtClean="0"/>
              <a:t>“ (nízká cena produktu při nízkých nákladech na marketingovou komunikaci, proměnlivost cen, vliv konkurence – </a:t>
            </a:r>
            <a:r>
              <a:rPr lang="cs-CZ" b="1" dirty="0" smtClean="0"/>
              <a:t>nízká cena produktu a slabá reklama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3022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Životní cyklus produktu a strategie s ním související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2. Fáze růstu  (roste objem prodeje, rozšiřuje se poptávka , první přírůstky zisku, opakované nákupy,…)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/>
              <a:t>Firma modernizuje produkt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/>
              <a:t>Firma zvyšuje jakost 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/>
              <a:t>Firma rozšiřuje sortiment o další modifikace produktu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/>
              <a:t>Firma vstupuje na nové tržní segmenty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/>
              <a:t>Používá nové distribuční sítě</a:t>
            </a:r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154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Životní cyklus produktu a strategie s ním související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3. Fáze zralosti ((růst objemu produkce se zpomaluje, vytváří se přebytek kapacit v odvětví)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/>
              <a:t>Firma se může pokusit dalšího maximálního zisku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/>
              <a:t>Firma přestavuje komunikační mix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/>
              <a:t>Firma zintenzivňuje distribuci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/>
              <a:t>Firma se snaží získat maximální tržní podíl zvýšením počtu uživatelů a zvýšením objemu </a:t>
            </a:r>
            <a:r>
              <a:rPr lang="cs-CZ" dirty="0" err="1" smtClean="0"/>
              <a:t>prodejtee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74116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Životní cyklus produktu a strategie s ním související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4. Fáze poklesu (výrazný pokles prodeje, </a:t>
            </a:r>
            <a:r>
              <a:rPr lang="cs-CZ" dirty="0" err="1" smtClean="0"/>
              <a:t>prudkyý</a:t>
            </a:r>
            <a:r>
              <a:rPr lang="cs-CZ" dirty="0" smtClean="0"/>
              <a:t> pokles zisku, konkurence je silná)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/>
              <a:t>Firma zvýší investice k dosažení dominantního nebo lepšího konkurenčního postavení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/>
              <a:t>Firma přikročí k výběrovému snižování investic pomocí vyřazování neefektivních zákaznických skupin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/>
              <a:t>Firma bude usilovat o udržení stávajících produktů bez redukce marketingové podpory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/>
              <a:t>Firma produkt zcela vyřadí a ušetřené zdroj využije jinde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9615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produktu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produkt</a:t>
            </a:r>
            <a:r>
              <a:rPr lang="cs-CZ" dirty="0"/>
              <a:t> = cokoliv, co lze na trhu nabídnout, co upoutá pozornost, co může sloužit ke spotřebě, co může uspokojit nějaké lidské přání anebo </a:t>
            </a:r>
            <a:r>
              <a:rPr lang="cs-CZ" dirty="0" smtClean="0"/>
              <a:t>potřebu. Může se jednat o zboží, služby, ideje, ale i místa.</a:t>
            </a:r>
            <a:endParaRPr lang="cs-CZ" dirty="0"/>
          </a:p>
          <a:p>
            <a:pPr lvl="1"/>
            <a:r>
              <a:rPr lang="cs-CZ" b="1" dirty="0"/>
              <a:t>spotřební zboží</a:t>
            </a:r>
            <a:r>
              <a:rPr lang="cs-CZ" dirty="0"/>
              <a:t> - jednorázově se spotřebovává či opakovaně užívá (zubní pasta, káva, žárovka)</a:t>
            </a:r>
          </a:p>
          <a:p>
            <a:pPr lvl="1"/>
            <a:r>
              <a:rPr lang="cs-CZ" b="1" dirty="0"/>
              <a:t>průmyslové výrobky</a:t>
            </a:r>
            <a:r>
              <a:rPr lang="cs-CZ" dirty="0"/>
              <a:t> - slouží k zajištění procesu výroby či se jako spotřební zboží dále zpracovávají (ocel, chmel)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Marketingové vlastnosti produktu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/>
              <a:t>1.  Značka</a:t>
            </a:r>
            <a:endParaRPr lang="cs-CZ" dirty="0"/>
          </a:p>
          <a:p>
            <a:pPr lvl="0"/>
            <a:r>
              <a:rPr lang="cs-CZ" dirty="0"/>
              <a:t>může být tvořena jménem, znakem a barvou</a:t>
            </a:r>
          </a:p>
          <a:p>
            <a:pPr lvl="0"/>
            <a:r>
              <a:rPr lang="cs-CZ" dirty="0"/>
              <a:t>úlohou značky je označovat výrobek nebo službu a odlišovat je od konkurenčních</a:t>
            </a:r>
          </a:p>
          <a:p>
            <a:pPr lvl="0"/>
            <a:r>
              <a:rPr lang="cs-CZ" dirty="0"/>
              <a:t>bývá registrována a právně chráněna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b="1" dirty="0"/>
              <a:t>2.  Design produktu</a:t>
            </a:r>
            <a:endParaRPr lang="cs-CZ" dirty="0"/>
          </a:p>
          <a:p>
            <a:pPr lvl="0"/>
            <a:r>
              <a:rPr lang="cs-CZ" dirty="0"/>
              <a:t>zabezpečuje vyšší funkčnost produktu</a:t>
            </a:r>
          </a:p>
          <a:p>
            <a:pPr lvl="0"/>
            <a:r>
              <a:rPr lang="cs-CZ" dirty="0"/>
              <a:t>rozhodující konkurenční zbraní v marketingovém soupeření firem</a:t>
            </a:r>
          </a:p>
          <a:p>
            <a:pPr lvl="0"/>
            <a:r>
              <a:rPr lang="cs-CZ" dirty="0"/>
              <a:t>jeho prostřednictvím lze například: přilákat pozornost veřejnosti a zákazníků, zlepšit výkonnost produkt, snížit výrobní náklady, dosáhnout velké konkurenční výhody na trhu</a:t>
            </a:r>
          </a:p>
          <a:p>
            <a:pPr lvl="0"/>
            <a:r>
              <a:rPr lang="cs-CZ" dirty="0"/>
              <a:t>např. </a:t>
            </a:r>
            <a:r>
              <a:rPr lang="cs-CZ" u="sng" dirty="0">
                <a:hlinkClick r:id="rId2"/>
              </a:rPr>
              <a:t>http://www.</a:t>
            </a:r>
            <a:r>
              <a:rPr lang="cs-CZ" u="sng" dirty="0" err="1">
                <a:hlinkClick r:id="rId2"/>
              </a:rPr>
              <a:t>designblok.cz</a:t>
            </a:r>
            <a:r>
              <a:rPr lang="cs-CZ" u="sng" dirty="0">
                <a:hlinkClick r:id="rId2"/>
              </a:rPr>
              <a:t>/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/>
              <a:t>3.  Obal</a:t>
            </a:r>
            <a:endParaRPr lang="cs-CZ" dirty="0"/>
          </a:p>
          <a:p>
            <a:pPr lvl="0"/>
            <a:r>
              <a:rPr lang="cs-CZ" dirty="0"/>
              <a:t>zajišťuje výrobek a jeho ochranu (nádoby, sáčky, krabice)</a:t>
            </a:r>
          </a:p>
          <a:p>
            <a:pPr lvl="0"/>
            <a:r>
              <a:rPr lang="cs-CZ" dirty="0"/>
              <a:t>usnadňuje manipulaci a skladování (kartony, přepravky, palety, kontejnery apod.)</a:t>
            </a:r>
          </a:p>
          <a:p>
            <a:pPr lvl="0"/>
            <a:r>
              <a:rPr lang="cs-CZ" dirty="0"/>
              <a:t>poskytuje informací o produktu (složení, kalorická hodnota, konzervační prostředky, hmotnost)</a:t>
            </a:r>
          </a:p>
          <a:p>
            <a:pPr lvl="0"/>
            <a:r>
              <a:rPr lang="cs-CZ" dirty="0"/>
              <a:t>přilákání pozornosti zákazníků a zvýšení atraktivnosti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b="1" dirty="0"/>
              <a:t>4.</a:t>
            </a:r>
            <a:r>
              <a:rPr lang="cs-CZ" dirty="0"/>
              <a:t>  </a:t>
            </a:r>
            <a:r>
              <a:rPr lang="cs-CZ" b="1" dirty="0"/>
              <a:t>Kvalita produktu</a:t>
            </a:r>
            <a:endParaRPr lang="cs-CZ" dirty="0"/>
          </a:p>
          <a:p>
            <a:pPr lvl="0"/>
            <a:r>
              <a:rPr lang="cs-CZ" dirty="0"/>
              <a:t>způsobilost plnit požadované funkce - životnost, spolehlivost, přesnost, funkčnost, ovladatelnost apod.</a:t>
            </a:r>
          </a:p>
          <a:p>
            <a:pPr lvl="0"/>
            <a:r>
              <a:rPr lang="cs-CZ" dirty="0"/>
              <a:t>zákazníci definují kvalitu jako kombinaci snadné dostupnosti, snadného ovládání, přijatelné ceny a důvěryhodnosti značky s vysokou užitnou hodnotou</a:t>
            </a:r>
            <a:r>
              <a:rPr lang="cs-CZ" b="1" cap="all" dirty="0"/>
              <a:t>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b="1" dirty="0"/>
              <a:t>5.  Varianty provedení</a:t>
            </a:r>
            <a:endParaRPr lang="cs-CZ" dirty="0"/>
          </a:p>
          <a:p>
            <a:pPr lvl="0"/>
            <a:r>
              <a:rPr lang="cs-CZ" dirty="0"/>
              <a:t>existují-li kromě základního modelu také modely, které mají vyšší úroveň a dodatečné, nadstandardní vybavení</a:t>
            </a:r>
          </a:p>
          <a:p>
            <a:pPr lvl="0"/>
            <a:r>
              <a:rPr lang="cs-CZ" dirty="0"/>
              <a:t>je nutné poznat, co z nabídky spotřebitel požaduje a kolik je za tyto své požadavky ochoten zaplatit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b="1" dirty="0"/>
              <a:t>6.  Etiketa</a:t>
            </a:r>
            <a:endParaRPr lang="cs-CZ" dirty="0"/>
          </a:p>
          <a:p>
            <a:pPr lvl="0"/>
            <a:r>
              <a:rPr lang="cs-CZ" dirty="0"/>
              <a:t>slouží k identifikaci výrobku a označení jeho </a:t>
            </a:r>
            <a:r>
              <a:rPr lang="cs-CZ" dirty="0" smtClean="0"/>
              <a:t>kvality např</a:t>
            </a:r>
            <a:r>
              <a:rPr lang="cs-CZ" dirty="0"/>
              <a:t>. Becherovka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Marketingová struktura produktu</a:t>
            </a:r>
            <a:endParaRPr lang="cs-CZ" dirty="0"/>
          </a:p>
        </p:txBody>
      </p:sp>
      <p:pic>
        <p:nvPicPr>
          <p:cNvPr id="4" name="Zástupný symbol pro obsah 3" descr="aaaa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2062956" y="1984375"/>
            <a:ext cx="4981575" cy="36576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Úplný produkt</a:t>
            </a:r>
            <a:endParaRPr lang="cs-CZ" dirty="0"/>
          </a:p>
        </p:txBody>
      </p:sp>
      <p:pic>
        <p:nvPicPr>
          <p:cNvPr id="4" name="Zástupný symbol pro obsah 3" descr="uplny produkt.pn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86451" y="2388988"/>
            <a:ext cx="4734586" cy="284837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cyklus produktu</a:t>
            </a:r>
            <a:endParaRPr lang="cs-CZ" dirty="0"/>
          </a:p>
        </p:txBody>
      </p:sp>
      <p:pic>
        <p:nvPicPr>
          <p:cNvPr id="4" name="Picture 2" descr="Životní cyklus produktu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3082" y="1527175"/>
            <a:ext cx="6461324" cy="4572000"/>
          </a:xfrm>
          <a:prstGeom prst="rect">
            <a:avLst/>
          </a:prstGeom>
          <a:noFill/>
          <a:ex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cyklus produktu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b="1" dirty="0"/>
              <a:t>I. stádium - fáze zavádění na trh</a:t>
            </a:r>
            <a:endParaRPr lang="cs-CZ" dirty="0"/>
          </a:p>
          <a:p>
            <a:pPr lvl="0"/>
            <a:r>
              <a:rPr lang="cs-CZ" dirty="0"/>
              <a:t>typická vysoká míra podnikatelského rizika, vysoké náklady a malé nebo dokonce žádné výnosy</a:t>
            </a:r>
          </a:p>
          <a:p>
            <a:pPr lvl="0"/>
            <a:r>
              <a:rPr lang="cs-CZ" dirty="0"/>
              <a:t>zaváděný produkt je upravován relativně pomalý růst objemu prodeje</a:t>
            </a:r>
          </a:p>
          <a:p>
            <a:pPr lvl="0"/>
            <a:r>
              <a:rPr lang="cs-CZ" dirty="0"/>
              <a:t>ovlivňování cenou, propagačními akcemi, změnami organizace  distribučních cest, používáním různých forem podpory prodeje apod.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b="1" dirty="0"/>
              <a:t>II. stádium - fáze růstu objemu produkce</a:t>
            </a:r>
            <a:endParaRPr lang="cs-CZ" dirty="0"/>
          </a:p>
          <a:p>
            <a:pPr lvl="0"/>
            <a:r>
              <a:rPr lang="cs-CZ" dirty="0"/>
              <a:t>produkt na trhu "uchycen"</a:t>
            </a:r>
          </a:p>
          <a:p>
            <a:pPr lvl="0"/>
            <a:r>
              <a:rPr lang="cs-CZ" dirty="0"/>
              <a:t>dynamika prodeje a tvorba zisku se zvyšují</a:t>
            </a:r>
          </a:p>
          <a:p>
            <a:pPr lvl="0"/>
            <a:r>
              <a:rPr lang="cs-CZ" dirty="0"/>
              <a:t>začínají pronikat obdobné nové výrobky konkurentů</a:t>
            </a:r>
          </a:p>
          <a:p>
            <a:pPr lvl="0"/>
            <a:r>
              <a:rPr lang="cs-CZ" dirty="0"/>
              <a:t>firma musí získat nové tržní segmenty, cíleněji uskutečňovat propagaci, zdokonalovat stávající produkty a vyvíjet produkty nové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748</TotalTime>
  <Words>620</Words>
  <Application>Microsoft Office PowerPoint</Application>
  <PresentationFormat>Předvádění na obrazovce (4:3)</PresentationFormat>
  <Paragraphs>120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Calibri</vt:lpstr>
      <vt:lpstr>Georgia</vt:lpstr>
      <vt:lpstr>Wingdings</vt:lpstr>
      <vt:lpstr>Wingdings 2</vt:lpstr>
      <vt:lpstr>Administrativní</vt:lpstr>
      <vt:lpstr>Produktová strategie</vt:lpstr>
      <vt:lpstr>Definice produktu</vt:lpstr>
      <vt:lpstr>Marketingové vlastnosti produktu</vt:lpstr>
      <vt:lpstr>Prezentace aplikace PowerPoint</vt:lpstr>
      <vt:lpstr>Prezentace aplikace PowerPoint</vt:lpstr>
      <vt:lpstr>Marketingová struktura produktu</vt:lpstr>
      <vt:lpstr>Úplný produkt</vt:lpstr>
      <vt:lpstr>Životní cyklus produktu</vt:lpstr>
      <vt:lpstr>Životní cyklus produktu</vt:lpstr>
      <vt:lpstr>Životní cyklus produktu</vt:lpstr>
      <vt:lpstr>Bostonská matice (portfolio analýza)</vt:lpstr>
      <vt:lpstr>Produktová řada a produktový mix</vt:lpstr>
      <vt:lpstr>Management produktového mixu</vt:lpstr>
      <vt:lpstr>Produktová strategie</vt:lpstr>
      <vt:lpstr>Základní produktové strategie</vt:lpstr>
      <vt:lpstr>Životní cyklus produktu a strategie s ním související</vt:lpstr>
      <vt:lpstr>Životní cyklus produktu a strategie s ním související</vt:lpstr>
      <vt:lpstr>Životní cyklus produktu a strategie s ním související</vt:lpstr>
      <vt:lpstr>Životní cyklus produktu a strategie s ním související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Produktová strategie</dc:title>
  <dc:creator>Petka</dc:creator>
  <cp:lastModifiedBy>Hewlett-Packard Company</cp:lastModifiedBy>
  <cp:revision>11</cp:revision>
  <dcterms:created xsi:type="dcterms:W3CDTF">2018-04-15T08:24:39Z</dcterms:created>
  <dcterms:modified xsi:type="dcterms:W3CDTF">2020-03-23T15:23:32Z</dcterms:modified>
</cp:coreProperties>
</file>