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70" r:id="rId6"/>
    <p:sldId id="267" r:id="rId7"/>
    <p:sldId id="268" r:id="rId8"/>
    <p:sldId id="269" r:id="rId9"/>
    <p:sldId id="263" r:id="rId10"/>
    <p:sldId id="261" r:id="rId11"/>
    <p:sldId id="271" r:id="rId12"/>
    <p:sldId id="264" r:id="rId13"/>
    <p:sldId id="260" r:id="rId14"/>
    <p:sldId id="272"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2F3E82E3-3248-4EEC-AD71-3ABB733AB836}">
          <p14:sldIdLst>
            <p14:sldId id="256"/>
            <p14:sldId id="258"/>
            <p14:sldId id="259"/>
            <p14:sldId id="266"/>
            <p14:sldId id="270"/>
            <p14:sldId id="267"/>
            <p14:sldId id="268"/>
            <p14:sldId id="269"/>
            <p14:sldId id="263"/>
            <p14:sldId id="261"/>
            <p14:sldId id="271"/>
            <p14:sldId id="264"/>
            <p14:sldId id="260"/>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725DC9-0571-461B-AC17-76460485D48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6DAA7B2-94F5-4354-9F97-996AC6C73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48FCB76-936F-4A2F-8841-0892C8C7CE74}"/>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5" name="Zástupný symbol pro zápatí 4">
            <a:extLst>
              <a:ext uri="{FF2B5EF4-FFF2-40B4-BE49-F238E27FC236}">
                <a16:creationId xmlns:a16="http://schemas.microsoft.com/office/drawing/2014/main" id="{820C8C1A-3997-462E-8625-E7A64887FD6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EC05172-4CFA-48D6-BD85-FEA816BD6C12}"/>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384672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EF4DC9-844D-4E67-921A-DD887E469C0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799B373-DCC4-4624-81CA-4496256FB73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02A36D7-2ECC-40EE-B68E-C6142BD15036}"/>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5" name="Zástupný symbol pro zápatí 4">
            <a:extLst>
              <a:ext uri="{FF2B5EF4-FFF2-40B4-BE49-F238E27FC236}">
                <a16:creationId xmlns:a16="http://schemas.microsoft.com/office/drawing/2014/main" id="{14B99998-8EEF-4F05-A5A2-2D76A48AC2F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0BE570C-4261-4260-9712-AB34927475EA}"/>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166732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DBE38AA-22A7-42DB-9C7F-1504792AB56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EF602ED-EE5A-402B-A555-94D09242B64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35E8E19-ED11-496F-A881-0093C8879248}"/>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5" name="Zástupný symbol pro zápatí 4">
            <a:extLst>
              <a:ext uri="{FF2B5EF4-FFF2-40B4-BE49-F238E27FC236}">
                <a16:creationId xmlns:a16="http://schemas.microsoft.com/office/drawing/2014/main" id="{E3C2EF54-6653-4A87-BCFD-A75590E4C3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6EBCCE-3D55-4D2E-B567-5D8905D9863E}"/>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302024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0B89A9-8083-47A9-AE9B-88E722C2D4C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F2B508E-F404-4587-81FA-2C13B791B9B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1F71445-1977-4839-90FE-7F4C2982EA67}"/>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5" name="Zástupný symbol pro zápatí 4">
            <a:extLst>
              <a:ext uri="{FF2B5EF4-FFF2-40B4-BE49-F238E27FC236}">
                <a16:creationId xmlns:a16="http://schemas.microsoft.com/office/drawing/2014/main" id="{3514932C-34BA-469A-AF7C-B6118FA686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7F2D8BE-0044-4382-B2BB-9EA76D52A59F}"/>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33843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70AB99-0A75-4DC2-A088-701D025AB68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D73475B-646F-47C4-AA6E-9A5D9E779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4336147-072A-4701-9687-83F4CBE07E6D}"/>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5" name="Zástupný symbol pro zápatí 4">
            <a:extLst>
              <a:ext uri="{FF2B5EF4-FFF2-40B4-BE49-F238E27FC236}">
                <a16:creationId xmlns:a16="http://schemas.microsoft.com/office/drawing/2014/main" id="{C52C3C4E-F43B-4EC9-805B-C7D86FB2D0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919518-4717-4A5D-9604-C5962A27A2F8}"/>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66950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6A76AF-8BF5-4250-8E63-49DFD570741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BDDDEE7-E7CD-40AE-8C48-A64195732FB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5275185-490C-432E-9B3B-9AF60AFC6F8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06A3CBB-5197-4B16-AB24-BB0CC5232E9B}"/>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6" name="Zástupný symbol pro zápatí 5">
            <a:extLst>
              <a:ext uri="{FF2B5EF4-FFF2-40B4-BE49-F238E27FC236}">
                <a16:creationId xmlns:a16="http://schemas.microsoft.com/office/drawing/2014/main" id="{F1461DC5-BB7C-4974-A214-528504F183C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D4B34FD-EEF0-4345-AD43-97DA89170ABD}"/>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317634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21295-9024-4BBF-AF06-E6618CD7628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8FA67C3-F9D2-4A36-87BA-4FBF8D25F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9894196-C6E1-425E-B85F-5588FE44466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6638FF6-4C9C-4791-99F0-6BEEA2051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805189A-39E0-4534-A73C-A83C648C115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4FE653E-E2CD-4FC1-8CB1-D0AE2619F248}"/>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8" name="Zástupný symbol pro zápatí 7">
            <a:extLst>
              <a:ext uri="{FF2B5EF4-FFF2-40B4-BE49-F238E27FC236}">
                <a16:creationId xmlns:a16="http://schemas.microsoft.com/office/drawing/2014/main" id="{4188D434-AACB-4041-8B1D-DEEA3ABD9FE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05533FA-B9C2-49A9-939F-131B24493B60}"/>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382387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E96FE-D8D0-48CE-88B9-6D4A11D7722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C1A7810-F808-4CF8-8383-BDBECEB485FE}"/>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4" name="Zástupný symbol pro zápatí 3">
            <a:extLst>
              <a:ext uri="{FF2B5EF4-FFF2-40B4-BE49-F238E27FC236}">
                <a16:creationId xmlns:a16="http://schemas.microsoft.com/office/drawing/2014/main" id="{78DD88B5-D06E-4252-9B23-1915D7605D7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F49206D-A1A5-4B28-972D-62D175482FC9}"/>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385479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70CC005-B8E4-42E1-AE03-2585D8C2B6ED}"/>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3" name="Zástupný symbol pro zápatí 2">
            <a:extLst>
              <a:ext uri="{FF2B5EF4-FFF2-40B4-BE49-F238E27FC236}">
                <a16:creationId xmlns:a16="http://schemas.microsoft.com/office/drawing/2014/main" id="{0ECA3909-401C-4CD0-BFD9-290BD1D9022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EE10447-FC8A-4899-8693-99B6A20D2271}"/>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64430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5CB63-F715-4817-9430-7F51BB90816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ECC1C55-0F97-4618-BC72-9E6EBE6A1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399DDEE6-DBFA-40FE-8D26-5A6B7456F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140952A-32FE-4360-89CA-E79A094CD1FF}"/>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6" name="Zástupný symbol pro zápatí 5">
            <a:extLst>
              <a:ext uri="{FF2B5EF4-FFF2-40B4-BE49-F238E27FC236}">
                <a16:creationId xmlns:a16="http://schemas.microsoft.com/office/drawing/2014/main" id="{284E06B4-2F6F-4497-B0C4-45B90D8129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CBBC244-DEA5-4AE9-9775-AA17732CEB6A}"/>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24126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5F6C4-FC33-42F8-AAE2-74F1DBEAADC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5845292-48A8-4482-84C9-1CDF0D4C6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96CD22C-7BB5-45A0-AF1D-9460359929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1798B43-6681-4856-A8FB-223FDAA7660F}"/>
              </a:ext>
            </a:extLst>
          </p:cNvPr>
          <p:cNvSpPr>
            <a:spLocks noGrp="1"/>
          </p:cNvSpPr>
          <p:nvPr>
            <p:ph type="dt" sz="half" idx="10"/>
          </p:nvPr>
        </p:nvSpPr>
        <p:spPr/>
        <p:txBody>
          <a:bodyPr/>
          <a:lstStyle/>
          <a:p>
            <a:fld id="{1C177509-D30D-49B8-9FF9-19B67DF09209}" type="datetimeFigureOut">
              <a:rPr lang="cs-CZ" smtClean="0"/>
              <a:t>02.03.2020</a:t>
            </a:fld>
            <a:endParaRPr lang="cs-CZ"/>
          </a:p>
        </p:txBody>
      </p:sp>
      <p:sp>
        <p:nvSpPr>
          <p:cNvPr id="6" name="Zástupný symbol pro zápatí 5">
            <a:extLst>
              <a:ext uri="{FF2B5EF4-FFF2-40B4-BE49-F238E27FC236}">
                <a16:creationId xmlns:a16="http://schemas.microsoft.com/office/drawing/2014/main" id="{EB3A0B21-7D7C-4114-85D4-F25135E282E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5F6C6F-BE21-4ACA-AC9D-9781A10A8757}"/>
              </a:ext>
            </a:extLst>
          </p:cNvPr>
          <p:cNvSpPr>
            <a:spLocks noGrp="1"/>
          </p:cNvSpPr>
          <p:nvPr>
            <p:ph type="sldNum" sz="quarter" idx="12"/>
          </p:nvPr>
        </p:nvSpPr>
        <p:spPr/>
        <p:txBody>
          <a:bodyPr/>
          <a:lstStyle/>
          <a:p>
            <a:fld id="{C23C8225-FFD2-4248-9B6F-A04B4980A0B8}" type="slidenum">
              <a:rPr lang="cs-CZ" smtClean="0"/>
              <a:t>‹#›</a:t>
            </a:fld>
            <a:endParaRPr lang="cs-CZ"/>
          </a:p>
        </p:txBody>
      </p:sp>
    </p:spTree>
    <p:extLst>
      <p:ext uri="{BB962C8B-B14F-4D97-AF65-F5344CB8AC3E}">
        <p14:creationId xmlns:p14="http://schemas.microsoft.com/office/powerpoint/2010/main" val="250572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6E8A570-0F2C-48D2-827E-C3ACD8A76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362E604-0F89-4287-8D81-DBAF5DB21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102DFD-FC3F-407D-99B3-B80424F10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77509-D30D-49B8-9FF9-19B67DF09209}" type="datetimeFigureOut">
              <a:rPr lang="cs-CZ" smtClean="0"/>
              <a:t>02.03.2020</a:t>
            </a:fld>
            <a:endParaRPr lang="cs-CZ"/>
          </a:p>
        </p:txBody>
      </p:sp>
      <p:sp>
        <p:nvSpPr>
          <p:cNvPr id="5" name="Zástupný symbol pro zápatí 4">
            <a:extLst>
              <a:ext uri="{FF2B5EF4-FFF2-40B4-BE49-F238E27FC236}">
                <a16:creationId xmlns:a16="http://schemas.microsoft.com/office/drawing/2014/main" id="{70297271-FD3A-49D5-9683-436CD8A33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182AF34-A991-4A19-B27B-84F41ABAB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C8225-FFD2-4248-9B6F-A04B4980A0B8}" type="slidenum">
              <a:rPr lang="cs-CZ" smtClean="0"/>
              <a:t>‹#›</a:t>
            </a:fld>
            <a:endParaRPr lang="cs-CZ"/>
          </a:p>
        </p:txBody>
      </p:sp>
    </p:spTree>
    <p:extLst>
      <p:ext uri="{BB962C8B-B14F-4D97-AF65-F5344CB8AC3E}">
        <p14:creationId xmlns:p14="http://schemas.microsoft.com/office/powerpoint/2010/main" val="3747574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text, bílá tabule&#10;&#10;Popis byl vytvořen automaticky">
            <a:extLst>
              <a:ext uri="{FF2B5EF4-FFF2-40B4-BE49-F238E27FC236}">
                <a16:creationId xmlns:a16="http://schemas.microsoft.com/office/drawing/2014/main" id="{E2D3BFE9-BABB-4BF8-8AF8-8136D3ACE9B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2667"/>
          <a:stretch/>
        </p:blipFill>
        <p:spPr>
          <a:xfrm>
            <a:off x="20" y="1"/>
            <a:ext cx="12191980" cy="6857999"/>
          </a:xfrm>
          <a:prstGeom prst="rect">
            <a:avLst/>
          </a:prstGeom>
        </p:spPr>
      </p:pic>
      <p:sp>
        <p:nvSpPr>
          <p:cNvPr id="2" name="Nadpis 1">
            <a:extLst>
              <a:ext uri="{FF2B5EF4-FFF2-40B4-BE49-F238E27FC236}">
                <a16:creationId xmlns:a16="http://schemas.microsoft.com/office/drawing/2014/main" id="{607D605E-85DF-4447-9D38-B457D64969D2}"/>
              </a:ext>
            </a:extLst>
          </p:cNvPr>
          <p:cNvSpPr>
            <a:spLocks noGrp="1"/>
          </p:cNvSpPr>
          <p:nvPr>
            <p:ph type="ctrTitle"/>
          </p:nvPr>
        </p:nvSpPr>
        <p:spPr>
          <a:xfrm>
            <a:off x="1524000" y="1122362"/>
            <a:ext cx="9144000" cy="2900518"/>
          </a:xfrm>
        </p:spPr>
        <p:txBody>
          <a:bodyPr>
            <a:normAutofit/>
          </a:bodyPr>
          <a:lstStyle/>
          <a:p>
            <a:r>
              <a:rPr lang="cs-CZ" sz="6000" dirty="0" err="1">
                <a:solidFill>
                  <a:srgbClr val="FFFFFF"/>
                </a:solidFill>
              </a:rPr>
              <a:t>Lunyu</a:t>
            </a:r>
            <a:r>
              <a:rPr lang="cs-CZ" sz="6000" dirty="0">
                <a:solidFill>
                  <a:srgbClr val="FFFFFF"/>
                </a:solidFill>
              </a:rPr>
              <a:t> </a:t>
            </a:r>
            <a:r>
              <a:rPr lang="zh-CN" altLang="en-US" dirty="0">
                <a:solidFill>
                  <a:srgbClr val="FFFFFF"/>
                </a:solidFill>
              </a:rPr>
              <a:t>論語</a:t>
            </a:r>
            <a:endParaRPr lang="cs-CZ" sz="6000" i="1" dirty="0">
              <a:solidFill>
                <a:srgbClr val="FFFFFF"/>
              </a:solidFill>
            </a:endParaRPr>
          </a:p>
        </p:txBody>
      </p:sp>
      <p:sp>
        <p:nvSpPr>
          <p:cNvPr id="3" name="Podnadpis 2">
            <a:extLst>
              <a:ext uri="{FF2B5EF4-FFF2-40B4-BE49-F238E27FC236}">
                <a16:creationId xmlns:a16="http://schemas.microsoft.com/office/drawing/2014/main" id="{AAEA7EB9-E940-4540-8995-CCEF115B4205}"/>
              </a:ext>
            </a:extLst>
          </p:cNvPr>
          <p:cNvSpPr>
            <a:spLocks noGrp="1"/>
          </p:cNvSpPr>
          <p:nvPr>
            <p:ph type="subTitle" idx="1"/>
          </p:nvPr>
        </p:nvSpPr>
        <p:spPr>
          <a:xfrm>
            <a:off x="1524000" y="4159404"/>
            <a:ext cx="9144000" cy="1098395"/>
          </a:xfrm>
        </p:spPr>
        <p:txBody>
          <a:bodyPr>
            <a:normAutofit/>
          </a:bodyPr>
          <a:lstStyle/>
          <a:p>
            <a:endParaRPr lang="cs-CZ" sz="1700" dirty="0">
              <a:solidFill>
                <a:srgbClr val="FFFFFF"/>
              </a:solidFill>
            </a:endParaRPr>
          </a:p>
        </p:txBody>
      </p:sp>
    </p:spTree>
    <p:extLst>
      <p:ext uri="{BB962C8B-B14F-4D97-AF65-F5344CB8AC3E}">
        <p14:creationId xmlns:p14="http://schemas.microsoft.com/office/powerpoint/2010/main" val="41335122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93CA07-90AC-4508-B144-D4F692C8E3B1}"/>
              </a:ext>
            </a:extLst>
          </p:cNvPr>
          <p:cNvSpPr>
            <a:spLocks noGrp="1"/>
          </p:cNvSpPr>
          <p:nvPr>
            <p:ph type="title"/>
          </p:nvPr>
        </p:nvSpPr>
        <p:spPr>
          <a:xfrm>
            <a:off x="481013" y="3752849"/>
            <a:ext cx="3290887" cy="2452687"/>
          </a:xfrm>
        </p:spPr>
        <p:txBody>
          <a:bodyPr anchor="ctr">
            <a:normAutofit/>
          </a:bodyPr>
          <a:lstStyle/>
          <a:p>
            <a:r>
              <a:rPr lang="cs-CZ" sz="3600" dirty="0"/>
              <a:t>Postava Konfucia a </a:t>
            </a:r>
            <a:r>
              <a:rPr lang="cs-CZ" sz="3600" i="1" dirty="0"/>
              <a:t>Hovory</a:t>
            </a:r>
          </a:p>
        </p:txBody>
      </p:sp>
      <p:pic>
        <p:nvPicPr>
          <p:cNvPr id="7" name="Obrázek 6" descr="Obsah obrázku nábytek, závěs, kobereček&#10;&#10;Popis byl vytvořen automaticky">
            <a:extLst>
              <a:ext uri="{FF2B5EF4-FFF2-40B4-BE49-F238E27FC236}">
                <a16:creationId xmlns:a16="http://schemas.microsoft.com/office/drawing/2014/main" id="{E4BB9E14-AF08-4333-867D-73993D82990F}"/>
              </a:ext>
            </a:extLst>
          </p:cNvPr>
          <p:cNvPicPr>
            <a:picLocks noChangeAspect="1"/>
          </p:cNvPicPr>
          <p:nvPr/>
        </p:nvPicPr>
        <p:blipFill rotWithShape="1">
          <a:blip r:embed="rId2">
            <a:extLst>
              <a:ext uri="{28A0092B-C50C-407E-A947-70E740481C1C}">
                <a14:useLocalDpi xmlns:a14="http://schemas.microsoft.com/office/drawing/2010/main" val="0"/>
              </a:ext>
            </a:extLst>
          </a:blip>
          <a:srcRect t="32268" b="36275"/>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418419DE-68F5-40A7-97C2-8586F0D2343E}"/>
              </a:ext>
            </a:extLst>
          </p:cNvPr>
          <p:cNvSpPr>
            <a:spLocks noGrp="1"/>
          </p:cNvSpPr>
          <p:nvPr>
            <p:ph idx="1"/>
          </p:nvPr>
        </p:nvSpPr>
        <p:spPr>
          <a:xfrm>
            <a:off x="4223982" y="3752850"/>
            <a:ext cx="7485413" cy="2452687"/>
          </a:xfrm>
        </p:spPr>
        <p:txBody>
          <a:bodyPr anchor="ctr">
            <a:normAutofit lnSpcReduction="10000"/>
          </a:bodyPr>
          <a:lstStyle/>
          <a:p>
            <a:r>
              <a:rPr lang="cs-CZ" sz="1800" dirty="0"/>
              <a:t>Okolo Konfucia existovalo mnoho textů: </a:t>
            </a:r>
            <a:r>
              <a:rPr lang="cs-CZ" sz="1800" dirty="0" err="1"/>
              <a:t>Lunyu</a:t>
            </a:r>
            <a:r>
              <a:rPr lang="cs-CZ" sz="1800" dirty="0"/>
              <a:t>, </a:t>
            </a:r>
            <a:r>
              <a:rPr lang="cs-CZ" sz="1800" dirty="0" err="1"/>
              <a:t>Kongzi</a:t>
            </a:r>
            <a:r>
              <a:rPr lang="cs-CZ" sz="1800" dirty="0"/>
              <a:t> </a:t>
            </a:r>
            <a:r>
              <a:rPr lang="cs-CZ" sz="1800" dirty="0" err="1"/>
              <a:t>jiayu</a:t>
            </a:r>
            <a:r>
              <a:rPr lang="cs-CZ" sz="1800" dirty="0"/>
              <a:t>, </a:t>
            </a:r>
            <a:r>
              <a:rPr lang="cs-CZ" sz="1800" dirty="0" err="1"/>
              <a:t>Kongcongzi</a:t>
            </a:r>
            <a:r>
              <a:rPr lang="cs-CZ" sz="1800" dirty="0"/>
              <a:t>. Zmínky v Liji, </a:t>
            </a:r>
            <a:r>
              <a:rPr lang="cs-CZ" sz="1800" dirty="0" err="1"/>
              <a:t>Shuyuanu</a:t>
            </a:r>
            <a:r>
              <a:rPr lang="cs-CZ" sz="1800" dirty="0"/>
              <a:t>. Jako aktér v </a:t>
            </a:r>
            <a:r>
              <a:rPr lang="cs-CZ" sz="1800" dirty="0" err="1"/>
              <a:t>Zhuangovi</a:t>
            </a:r>
            <a:r>
              <a:rPr lang="cs-CZ" sz="1800" dirty="0"/>
              <a:t> apod.</a:t>
            </a:r>
          </a:p>
          <a:p>
            <a:r>
              <a:rPr lang="cs-CZ" sz="1800" dirty="0"/>
              <a:t>Životopis v </a:t>
            </a:r>
            <a:r>
              <a:rPr lang="cs-CZ" sz="1800" i="1" dirty="0" err="1"/>
              <a:t>Shiji</a:t>
            </a:r>
            <a:endParaRPr lang="cs-CZ" sz="1800" dirty="0"/>
          </a:p>
          <a:p>
            <a:r>
              <a:rPr lang="cs-CZ" sz="1800" dirty="0"/>
              <a:t>Za západních </a:t>
            </a:r>
            <a:r>
              <a:rPr lang="cs-CZ" sz="1800" dirty="0" err="1"/>
              <a:t>Hanů</a:t>
            </a:r>
            <a:r>
              <a:rPr lang="cs-CZ" sz="1800" dirty="0"/>
              <a:t> existovala tradice Konfucia jakožto světce – nadpřirozené síly, věštění, nekorunovaný král</a:t>
            </a:r>
          </a:p>
          <a:p>
            <a:r>
              <a:rPr lang="cs-CZ" sz="1800" i="1" dirty="0" err="1"/>
              <a:t>Suwang</a:t>
            </a:r>
            <a:r>
              <a:rPr lang="cs-CZ" sz="1800" i="1" dirty="0"/>
              <a:t> </a:t>
            </a:r>
            <a:r>
              <a:rPr lang="zh-CN" altLang="en-US" sz="1800" dirty="0"/>
              <a:t>素王</a:t>
            </a:r>
            <a:r>
              <a:rPr lang="cs-CZ" altLang="zh-CN" sz="1800" dirty="0"/>
              <a:t> – spjato se školou nového textu a tradicí </a:t>
            </a:r>
            <a:r>
              <a:rPr lang="cs-CZ" altLang="zh-CN" sz="1800" dirty="0" err="1"/>
              <a:t>Gongyang</a:t>
            </a:r>
            <a:r>
              <a:rPr lang="cs-CZ" altLang="zh-CN" sz="1800" dirty="0"/>
              <a:t> </a:t>
            </a:r>
            <a:r>
              <a:rPr lang="zh-CN" altLang="en-US" sz="1800" dirty="0"/>
              <a:t>公羊 </a:t>
            </a:r>
            <a:r>
              <a:rPr lang="cs-CZ" altLang="zh-CN" sz="1800" dirty="0"/>
              <a:t>– esoterické předávání tradice</a:t>
            </a:r>
          </a:p>
          <a:p>
            <a:r>
              <a:rPr lang="cs-CZ" sz="1800" i="1" dirty="0"/>
              <a:t>Hovory </a:t>
            </a:r>
            <a:r>
              <a:rPr lang="cs-CZ" sz="1800" dirty="0"/>
              <a:t>jako </a:t>
            </a:r>
            <a:r>
              <a:rPr lang="cs-CZ" sz="1800" dirty="0" err="1"/>
              <a:t>hanský</a:t>
            </a:r>
            <a:r>
              <a:rPr lang="cs-CZ" sz="1800" dirty="0"/>
              <a:t> kompilát textů o Konfuciovi jakožto sekulární postavě</a:t>
            </a:r>
            <a:endParaRPr lang="cs-CZ" sz="1800" i="1" dirty="0"/>
          </a:p>
        </p:txBody>
      </p:sp>
      <p:sp>
        <p:nvSpPr>
          <p:cNvPr id="8" name="TextovéPole 7">
            <a:extLst>
              <a:ext uri="{FF2B5EF4-FFF2-40B4-BE49-F238E27FC236}">
                <a16:creationId xmlns:a16="http://schemas.microsoft.com/office/drawing/2014/main" id="{E50571C8-7F6C-4432-97A5-35C95E3C606D}"/>
              </a:ext>
            </a:extLst>
          </p:cNvPr>
          <p:cNvSpPr txBox="1"/>
          <p:nvPr/>
        </p:nvSpPr>
        <p:spPr>
          <a:xfrm>
            <a:off x="481013" y="6205536"/>
            <a:ext cx="8927147" cy="307777"/>
          </a:xfrm>
          <a:prstGeom prst="rect">
            <a:avLst/>
          </a:prstGeom>
          <a:noFill/>
        </p:spPr>
        <p:txBody>
          <a:bodyPr wrap="square" rtlCol="0">
            <a:spAutoFit/>
          </a:bodyPr>
          <a:lstStyle/>
          <a:p>
            <a:r>
              <a:rPr lang="cs-CZ" sz="1400" dirty="0"/>
              <a:t>Rukopis </a:t>
            </a:r>
            <a:r>
              <a:rPr lang="cs-CZ" sz="1400" i="1" dirty="0" err="1"/>
              <a:t>Lunyu</a:t>
            </a:r>
            <a:r>
              <a:rPr lang="cs-CZ" sz="1400" i="1" dirty="0"/>
              <a:t> </a:t>
            </a:r>
            <a:r>
              <a:rPr lang="cs-CZ" sz="1400" dirty="0"/>
              <a:t>dochovaný v </a:t>
            </a:r>
            <a:r>
              <a:rPr lang="cs-CZ" sz="1400" dirty="0" err="1"/>
              <a:t>Dunhuangu</a:t>
            </a:r>
            <a:r>
              <a:rPr lang="cs-CZ" sz="1400" dirty="0"/>
              <a:t> </a:t>
            </a:r>
            <a:r>
              <a:rPr lang="zh-CN" altLang="en-US" sz="1400" dirty="0"/>
              <a:t>敦煌</a:t>
            </a:r>
            <a:endParaRPr lang="cs-CZ" sz="1400" dirty="0"/>
          </a:p>
        </p:txBody>
      </p:sp>
    </p:spTree>
    <p:extLst>
      <p:ext uri="{BB962C8B-B14F-4D97-AF65-F5344CB8AC3E}">
        <p14:creationId xmlns:p14="http://schemas.microsoft.com/office/powerpoint/2010/main" val="45450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sah obrázku text&#10;&#10;Popis byl vytvořen automaticky">
            <a:extLst>
              <a:ext uri="{FF2B5EF4-FFF2-40B4-BE49-F238E27FC236}">
                <a16:creationId xmlns:a16="http://schemas.microsoft.com/office/drawing/2014/main" id="{78BC76CA-D8C0-4E0C-8B00-3DE484C16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02"/>
            <a:ext cx="13621013" cy="10525328"/>
          </a:xfrm>
          <a:prstGeom prst="rect">
            <a:avLst/>
          </a:prstGeom>
        </p:spPr>
      </p:pic>
    </p:spTree>
    <p:extLst>
      <p:ext uri="{BB962C8B-B14F-4D97-AF65-F5344CB8AC3E}">
        <p14:creationId xmlns:p14="http://schemas.microsoft.com/office/powerpoint/2010/main" val="35398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10E9A568-9FA0-4117-8DC6-AB1EC72E716B}"/>
              </a:ext>
            </a:extLst>
          </p:cNvPr>
          <p:cNvGraphicFramePr>
            <a:graphicFrameLocks noGrp="1"/>
          </p:cNvGraphicFramePr>
          <p:nvPr/>
        </p:nvGraphicFramePr>
        <p:xfrm>
          <a:off x="546755" y="538480"/>
          <a:ext cx="10991653" cy="5475821"/>
        </p:xfrm>
        <a:graphic>
          <a:graphicData uri="http://schemas.openxmlformats.org/drawingml/2006/table">
            <a:tbl>
              <a:tblPr/>
              <a:tblGrid>
                <a:gridCol w="10991653">
                  <a:extLst>
                    <a:ext uri="{9D8B030D-6E8A-4147-A177-3AD203B41FA5}">
                      <a16:colId xmlns:a16="http://schemas.microsoft.com/office/drawing/2014/main" val="2685601253"/>
                    </a:ext>
                  </a:extLst>
                </a:gridCol>
              </a:tblGrid>
              <a:tr h="5475821">
                <a:tc>
                  <a:txBody>
                    <a:bodyPr/>
                    <a:lstStyle/>
                    <a:p>
                      <a:pPr algn="l"/>
                      <a:r>
                        <a:rPr lang="cs-CZ" altLang="zh-TW" sz="1800" b="0" i="0" kern="1200" dirty="0" err="1">
                          <a:solidFill>
                            <a:schemeClr val="tx1"/>
                          </a:solidFill>
                          <a:effectLst/>
                          <a:latin typeface="+mn-lt"/>
                          <a:ea typeface="+mn-ea"/>
                          <a:cs typeface="+mn-cs"/>
                        </a:rPr>
                        <a:t>Zhuangův</a:t>
                      </a:r>
                      <a:r>
                        <a:rPr lang="cs-CZ" altLang="zh-TW" sz="1800" b="0" i="0" kern="1200" dirty="0">
                          <a:solidFill>
                            <a:schemeClr val="tx1"/>
                          </a:solidFill>
                          <a:effectLst/>
                          <a:latin typeface="+mn-lt"/>
                          <a:ea typeface="+mn-ea"/>
                          <a:cs typeface="+mn-cs"/>
                        </a:rPr>
                        <a:t> Konfucius</a:t>
                      </a:r>
                    </a:p>
                    <a:p>
                      <a:pPr algn="l"/>
                      <a:r>
                        <a:rPr lang="zh-TW" altLang="en-US" sz="1800" b="0" i="0" kern="1200" dirty="0">
                          <a:solidFill>
                            <a:schemeClr val="tx1"/>
                          </a:solidFill>
                          <a:effectLst/>
                          <a:latin typeface="+mn-lt"/>
                          <a:ea typeface="+mn-ea"/>
                          <a:cs typeface="+mn-cs"/>
                        </a:rPr>
                        <a:t>顏回曰：「回益矣。」仲尼曰：「何謂也？」曰：「回忘仁義矣。」曰：「可矣，猶未也。」他日復見，曰：「回益矣。」曰：「何謂也？」曰：「回忘禮樂矣。」曰：「可矣，猶未也。」他日復見，曰：「回益矣。」曰：「何謂也？」曰：「回坐忘矣。」仲尼蹴然曰：「何謂坐忘？」顏回曰：「墮肢體，黜聰明，離形去知，同於大通，此謂坐忘。」仲尼曰：「同則無好也，化則無常也。而果其賢乎！丘也請從而後也。」</a:t>
                      </a:r>
                      <a:endParaRPr lang="cs-CZ" altLang="zh-TW" sz="1800" b="0" i="0" kern="1200" dirty="0">
                        <a:solidFill>
                          <a:schemeClr val="tx1"/>
                        </a:solidFill>
                        <a:effectLst/>
                        <a:latin typeface="+mn-lt"/>
                        <a:ea typeface="+mn-ea"/>
                        <a:cs typeface="+mn-cs"/>
                      </a:endParaRPr>
                    </a:p>
                    <a:p>
                      <a:pPr algn="l"/>
                      <a:r>
                        <a:rPr lang="en-US" sz="1800" b="0" i="0" kern="1200" dirty="0">
                          <a:solidFill>
                            <a:schemeClr val="tx1"/>
                          </a:solidFill>
                          <a:effectLst/>
                          <a:latin typeface="+mn-lt"/>
                          <a:ea typeface="+mn-ea"/>
                          <a:cs typeface="+mn-cs"/>
                        </a:rPr>
                        <a:t>Yan Hui said, 'I am making progress.' </a:t>
                      </a:r>
                      <a:r>
                        <a:rPr lang="en-US" sz="1800" b="0" i="0" kern="1200" dirty="0" err="1">
                          <a:solidFill>
                            <a:schemeClr val="tx1"/>
                          </a:solidFill>
                          <a:effectLst/>
                          <a:latin typeface="+mn-lt"/>
                          <a:ea typeface="+mn-ea"/>
                          <a:cs typeface="+mn-cs"/>
                        </a:rPr>
                        <a:t>Zhongni</a:t>
                      </a:r>
                      <a:r>
                        <a:rPr lang="en-US" sz="1800" b="0" i="0" kern="1200" dirty="0">
                          <a:solidFill>
                            <a:schemeClr val="tx1"/>
                          </a:solidFill>
                          <a:effectLst/>
                          <a:latin typeface="+mn-lt"/>
                          <a:ea typeface="+mn-ea"/>
                          <a:cs typeface="+mn-cs"/>
                        </a:rPr>
                        <a:t> replied, 'What do you mean?' 'I have ceased to think of benevolence and righteousness,' was the reply. 'Very well; but that is not enough.' Another day, Hui again saw </a:t>
                      </a:r>
                      <a:r>
                        <a:rPr lang="en-US" sz="1800" b="0" i="0" kern="1200" dirty="0" err="1">
                          <a:solidFill>
                            <a:schemeClr val="tx1"/>
                          </a:solidFill>
                          <a:effectLst/>
                          <a:latin typeface="+mn-lt"/>
                          <a:ea typeface="+mn-ea"/>
                          <a:cs typeface="+mn-cs"/>
                        </a:rPr>
                        <a:t>Zhongni</a:t>
                      </a:r>
                      <a:r>
                        <a:rPr lang="en-US" sz="1800" b="0" i="0" kern="1200" dirty="0">
                          <a:solidFill>
                            <a:schemeClr val="tx1"/>
                          </a:solidFill>
                          <a:effectLst/>
                          <a:latin typeface="+mn-lt"/>
                          <a:ea typeface="+mn-ea"/>
                          <a:cs typeface="+mn-cs"/>
                        </a:rPr>
                        <a:t>, and said, 'I am making progress.' 'What do you mean?' 'I have lost all thought of ceremonies and music.' 'Very well, but that is not enough.' A third day, Hui again saw (the Master), and said, 'I am making progress.' 'What do you mean?' 'I sit and forget everything.' </a:t>
                      </a:r>
                      <a:r>
                        <a:rPr lang="en-US" sz="1800" b="0" i="0" kern="1200" dirty="0" err="1">
                          <a:solidFill>
                            <a:schemeClr val="tx1"/>
                          </a:solidFill>
                          <a:effectLst/>
                          <a:latin typeface="+mn-lt"/>
                          <a:ea typeface="+mn-ea"/>
                          <a:cs typeface="+mn-cs"/>
                        </a:rPr>
                        <a:t>Zhongni</a:t>
                      </a:r>
                      <a:r>
                        <a:rPr lang="en-US" sz="1800" b="0" i="0" kern="1200" dirty="0">
                          <a:solidFill>
                            <a:schemeClr val="tx1"/>
                          </a:solidFill>
                          <a:effectLst/>
                          <a:latin typeface="+mn-lt"/>
                          <a:ea typeface="+mn-ea"/>
                          <a:cs typeface="+mn-cs"/>
                        </a:rPr>
                        <a:t> changed countenance, and said, 'What do you mean by saying that you sit and forget (everything)?' Yan Hui replied, 'My </a:t>
                      </a:r>
                      <a:r>
                        <a:rPr lang="en-US" sz="1800" b="0" i="0" kern="1200" dirty="0" err="1">
                          <a:solidFill>
                            <a:schemeClr val="tx1"/>
                          </a:solidFill>
                          <a:effectLst/>
                          <a:latin typeface="+mn-lt"/>
                          <a:ea typeface="+mn-ea"/>
                          <a:cs typeface="+mn-cs"/>
                        </a:rPr>
                        <a:t>connexion</a:t>
                      </a:r>
                      <a:r>
                        <a:rPr lang="en-US" sz="1800" b="0" i="0" kern="1200" dirty="0">
                          <a:solidFill>
                            <a:schemeClr val="tx1"/>
                          </a:solidFill>
                          <a:effectLst/>
                          <a:latin typeface="+mn-lt"/>
                          <a:ea typeface="+mn-ea"/>
                          <a:cs typeface="+mn-cs"/>
                        </a:rPr>
                        <a:t> with the body and its parts is dissolved; my perceptive organs are discarded. Thus leaving my material form, and bidding farewell to my knowledge, I am become one with the Great </a:t>
                      </a:r>
                      <a:r>
                        <a:rPr lang="en-US" sz="1800" b="0" i="0" kern="1200" dirty="0" err="1">
                          <a:solidFill>
                            <a:schemeClr val="tx1"/>
                          </a:solidFill>
                          <a:effectLst/>
                          <a:latin typeface="+mn-lt"/>
                          <a:ea typeface="+mn-ea"/>
                          <a:cs typeface="+mn-cs"/>
                        </a:rPr>
                        <a:t>Pervader</a:t>
                      </a:r>
                      <a:r>
                        <a:rPr lang="en-US" sz="1800" b="0" i="0" kern="1200" dirty="0">
                          <a:solidFill>
                            <a:schemeClr val="tx1"/>
                          </a:solidFill>
                          <a:effectLst/>
                          <a:latin typeface="+mn-lt"/>
                          <a:ea typeface="+mn-ea"/>
                          <a:cs typeface="+mn-cs"/>
                        </a:rPr>
                        <a:t>. This I call sitting and forgetting all things.' </a:t>
                      </a:r>
                      <a:r>
                        <a:rPr lang="en-US" sz="1800" b="0" i="0" kern="1200" dirty="0" err="1">
                          <a:solidFill>
                            <a:schemeClr val="tx1"/>
                          </a:solidFill>
                          <a:effectLst/>
                          <a:latin typeface="+mn-lt"/>
                          <a:ea typeface="+mn-ea"/>
                          <a:cs typeface="+mn-cs"/>
                        </a:rPr>
                        <a:t>Zhongni</a:t>
                      </a:r>
                      <a:r>
                        <a:rPr lang="en-US" sz="1800" b="0" i="0" kern="1200" dirty="0">
                          <a:solidFill>
                            <a:schemeClr val="tx1"/>
                          </a:solidFill>
                          <a:effectLst/>
                          <a:latin typeface="+mn-lt"/>
                          <a:ea typeface="+mn-ea"/>
                          <a:cs typeface="+mn-cs"/>
                        </a:rPr>
                        <a:t> said, 'One (with that </a:t>
                      </a:r>
                      <a:r>
                        <a:rPr lang="en-US" sz="1800" b="0" i="0" kern="1200" dirty="0" err="1">
                          <a:solidFill>
                            <a:schemeClr val="tx1"/>
                          </a:solidFill>
                          <a:effectLst/>
                          <a:latin typeface="+mn-lt"/>
                          <a:ea typeface="+mn-ea"/>
                          <a:cs typeface="+mn-cs"/>
                        </a:rPr>
                        <a:t>Pervader</a:t>
                      </a:r>
                      <a:r>
                        <a:rPr lang="en-US" sz="1800" b="0" i="0" kern="1200" dirty="0">
                          <a:solidFill>
                            <a:schemeClr val="tx1"/>
                          </a:solidFill>
                          <a:effectLst/>
                          <a:latin typeface="+mn-lt"/>
                          <a:ea typeface="+mn-ea"/>
                          <a:cs typeface="+mn-cs"/>
                        </a:rPr>
                        <a:t>), you are free from all likings; so transformed, you are become impermanent. You have, indeed, become superior to me! I must ask leave to follow in your steps.'</a:t>
                      </a:r>
                      <a:endParaRPr lang="cs-CZ" altLang="zh-CN" sz="2400" dirty="0">
                        <a:effectLst/>
                      </a:endParaRPr>
                    </a:p>
                    <a:p>
                      <a:pPr algn="l"/>
                      <a:endParaRPr lang="en-US" altLang="zh-TW" sz="2400" dirty="0">
                        <a:effectLst/>
                      </a:endParaRPr>
                    </a:p>
                    <a:p>
                      <a:pPr algn="l"/>
                      <a:endParaRPr lang="en-US" altLang="zh-TW" sz="2400" dirty="0">
                        <a:effectLst/>
                      </a:endParaRPr>
                    </a:p>
                    <a:p>
                      <a:pPr algn="l"/>
                      <a:endParaRPr lang="zh-TW" altLang="en-US" sz="24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531426397"/>
                  </a:ext>
                </a:extLst>
              </a:tr>
            </a:tbl>
          </a:graphicData>
        </a:graphic>
      </p:graphicFrame>
    </p:spTree>
    <p:extLst>
      <p:ext uri="{BB962C8B-B14F-4D97-AF65-F5344CB8AC3E}">
        <p14:creationId xmlns:p14="http://schemas.microsoft.com/office/powerpoint/2010/main" val="259770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F2BBB-7F18-42CF-A763-F53DE4FD610D}"/>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cs-CZ" dirty="0"/>
              <a:t>Vznik a vývoj textu</a:t>
            </a:r>
            <a:endParaRPr lang="en-US" dirty="0"/>
          </a:p>
        </p:txBody>
      </p:sp>
      <p:cxnSp>
        <p:nvCxnSpPr>
          <p:cNvPr id="26" name="Straight Arrow Connector 2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84AE9DE-6E96-4D16-A7C1-4A6E85F97972}"/>
              </a:ext>
            </a:extLst>
          </p:cNvPr>
          <p:cNvSpPr>
            <a:spLocks noGrp="1"/>
          </p:cNvSpPr>
          <p:nvPr>
            <p:ph sz="half" idx="1"/>
          </p:nvPr>
        </p:nvSpPr>
        <p:spPr>
          <a:xfrm>
            <a:off x="655321" y="2575034"/>
            <a:ext cx="5120113" cy="3462228"/>
          </a:xfrm>
        </p:spPr>
        <p:txBody>
          <a:bodyPr vert="horz" lIns="91440" tIns="45720" rIns="91440" bIns="45720" rtlCol="0">
            <a:normAutofit/>
          </a:bodyPr>
          <a:lstStyle/>
          <a:p>
            <a:r>
              <a:rPr lang="cs-CZ" sz="1400" dirty="0"/>
              <a:t>Za Válčících států koloval nespočet textů spojovaných s Konfuciem. Na vykopaných textech fragmenty </a:t>
            </a:r>
            <a:r>
              <a:rPr lang="cs-CZ" sz="1400" i="1" dirty="0" err="1"/>
              <a:t>Lunyu</a:t>
            </a:r>
            <a:r>
              <a:rPr lang="cs-CZ" sz="1400" dirty="0"/>
              <a:t>, </a:t>
            </a:r>
            <a:r>
              <a:rPr lang="cs-CZ" sz="1400" i="1" dirty="0" err="1"/>
              <a:t>Kongzi</a:t>
            </a:r>
            <a:r>
              <a:rPr lang="cs-CZ" sz="1400" i="1" dirty="0"/>
              <a:t> </a:t>
            </a:r>
            <a:r>
              <a:rPr lang="cs-CZ" sz="1400" i="1" dirty="0" err="1"/>
              <a:t>jiayu</a:t>
            </a:r>
            <a:r>
              <a:rPr lang="cs-CZ" sz="1400" dirty="0"/>
              <a:t> a dalších.</a:t>
            </a:r>
          </a:p>
          <a:p>
            <a:r>
              <a:rPr lang="cs-CZ" sz="1400" i="1" dirty="0" err="1"/>
              <a:t>Lunyu</a:t>
            </a:r>
            <a:r>
              <a:rPr lang="cs-CZ" sz="1400" i="1" dirty="0"/>
              <a:t> </a:t>
            </a:r>
            <a:r>
              <a:rPr lang="cs-CZ" sz="1400" dirty="0"/>
              <a:t>jako text – v </a:t>
            </a:r>
            <a:r>
              <a:rPr lang="cs-CZ" sz="1400" i="1" dirty="0" err="1"/>
              <a:t>Hanshu</a:t>
            </a:r>
            <a:r>
              <a:rPr lang="cs-CZ" sz="1400" dirty="0"/>
              <a:t> </a:t>
            </a:r>
            <a:r>
              <a:rPr lang="zh-CN" altLang="en-US" sz="1400" dirty="0"/>
              <a:t>漢書 </a:t>
            </a:r>
            <a:r>
              <a:rPr lang="cs-CZ" altLang="zh-CN" sz="1400" dirty="0"/>
              <a:t>(</a:t>
            </a:r>
            <a:r>
              <a:rPr lang="cs-CZ" altLang="zh-CN" sz="1400" dirty="0" err="1"/>
              <a:t>Ban</a:t>
            </a:r>
            <a:r>
              <a:rPr lang="cs-CZ" altLang="zh-CN" sz="1400" dirty="0"/>
              <a:t> </a:t>
            </a:r>
            <a:r>
              <a:rPr lang="cs-CZ" altLang="zh-CN" sz="1400" dirty="0" err="1"/>
              <a:t>Gu</a:t>
            </a:r>
            <a:r>
              <a:rPr lang="cs-CZ" altLang="zh-CN" sz="1400" dirty="0"/>
              <a:t> </a:t>
            </a:r>
            <a:r>
              <a:rPr lang="zh-CN" altLang="en-US" sz="1400" dirty="0"/>
              <a:t>班固</a:t>
            </a:r>
            <a:r>
              <a:rPr lang="cs-CZ" altLang="zh-CN" sz="1400" dirty="0"/>
              <a:t> 32-92):</a:t>
            </a:r>
          </a:p>
          <a:p>
            <a:pPr lvl="1"/>
            <a:r>
              <a:rPr lang="cs-CZ" sz="1000" i="1" dirty="0" err="1"/>
              <a:t>Lu</a:t>
            </a:r>
            <a:r>
              <a:rPr lang="cs-CZ" sz="1000" i="1" dirty="0"/>
              <a:t> </a:t>
            </a:r>
            <a:r>
              <a:rPr lang="cs-CZ" sz="1000" i="1" dirty="0" err="1"/>
              <a:t>Lunyu</a:t>
            </a:r>
            <a:r>
              <a:rPr lang="cs-CZ" sz="1000" i="1" dirty="0"/>
              <a:t> </a:t>
            </a:r>
            <a:r>
              <a:rPr lang="zh-CN" altLang="en-US" sz="1000" dirty="0"/>
              <a:t>魯論語 </a:t>
            </a:r>
            <a:r>
              <a:rPr lang="cs-CZ" altLang="zh-CN" sz="1000" dirty="0"/>
              <a:t>(20 kapitol)</a:t>
            </a:r>
            <a:endParaRPr lang="cs-CZ" sz="1000" i="1" dirty="0"/>
          </a:p>
          <a:p>
            <a:pPr lvl="1"/>
            <a:r>
              <a:rPr lang="cs-CZ" sz="1000" i="1" dirty="0"/>
              <a:t>QI </a:t>
            </a:r>
            <a:r>
              <a:rPr lang="cs-CZ" sz="1000" i="1" dirty="0" err="1"/>
              <a:t>Lunyu</a:t>
            </a:r>
            <a:r>
              <a:rPr lang="en-US" sz="1000" i="1" dirty="0"/>
              <a:t> </a:t>
            </a:r>
            <a:r>
              <a:rPr lang="zh-CN" altLang="en-US" sz="1000" dirty="0"/>
              <a:t>齊論語</a:t>
            </a:r>
            <a:r>
              <a:rPr lang="cs-CZ" altLang="zh-CN" sz="1000" dirty="0"/>
              <a:t> (22 kapitol)</a:t>
            </a:r>
            <a:endParaRPr lang="cs-CZ" sz="1000" dirty="0"/>
          </a:p>
          <a:p>
            <a:pPr lvl="1"/>
            <a:r>
              <a:rPr lang="cs-CZ" sz="1000" i="1" dirty="0" err="1"/>
              <a:t>Gu</a:t>
            </a:r>
            <a:r>
              <a:rPr lang="cs-CZ" sz="1000" i="1" dirty="0"/>
              <a:t> </a:t>
            </a:r>
            <a:r>
              <a:rPr lang="cs-CZ" sz="1000" i="1" dirty="0" err="1"/>
              <a:t>Lunyu</a:t>
            </a:r>
            <a:r>
              <a:rPr lang="en-US" sz="1000" i="1" dirty="0"/>
              <a:t> </a:t>
            </a:r>
            <a:r>
              <a:rPr lang="zh-CN" altLang="en-US" sz="1000" dirty="0"/>
              <a:t>古論語</a:t>
            </a:r>
            <a:r>
              <a:rPr lang="cs-CZ" altLang="zh-CN" sz="1000" dirty="0"/>
              <a:t> (21 kapitol)</a:t>
            </a:r>
          </a:p>
          <a:p>
            <a:pPr marL="457200" lvl="1" indent="0">
              <a:buNone/>
            </a:pPr>
            <a:endParaRPr lang="cs-CZ" sz="1000" dirty="0"/>
          </a:p>
          <a:p>
            <a:pPr marL="457200" lvl="1" indent="0">
              <a:buNone/>
            </a:pPr>
            <a:r>
              <a:rPr lang="cs-CZ" sz="1400" dirty="0"/>
              <a:t>Za Východních </a:t>
            </a:r>
            <a:r>
              <a:rPr lang="cs-CZ" sz="1400" dirty="0" err="1"/>
              <a:t>Hanů</a:t>
            </a:r>
            <a:r>
              <a:rPr lang="cs-CZ" sz="1400" dirty="0"/>
              <a:t> četné komentáře – </a:t>
            </a:r>
            <a:r>
              <a:rPr lang="cs-CZ" sz="1400" i="1" dirty="0" err="1"/>
              <a:t>Lunyu</a:t>
            </a:r>
            <a:r>
              <a:rPr lang="cs-CZ" sz="1400" i="1" dirty="0"/>
              <a:t> </a:t>
            </a:r>
            <a:r>
              <a:rPr lang="cs-CZ" sz="1400" i="1" dirty="0" err="1"/>
              <a:t>jijie</a:t>
            </a:r>
            <a:r>
              <a:rPr lang="cs-CZ" sz="1400" i="1" dirty="0"/>
              <a:t> </a:t>
            </a:r>
            <a:r>
              <a:rPr lang="zh-CN" altLang="en-US" sz="1400" dirty="0"/>
              <a:t>論語集解 </a:t>
            </a:r>
            <a:r>
              <a:rPr lang="cs-CZ" altLang="zh-CN" sz="1400" dirty="0"/>
              <a:t>(240-249 </a:t>
            </a:r>
            <a:r>
              <a:rPr lang="cs-CZ" altLang="zh-CN" sz="1400" dirty="0" err="1"/>
              <a:t>Cao</a:t>
            </a:r>
            <a:r>
              <a:rPr lang="cs-CZ" altLang="zh-CN" sz="1400" dirty="0"/>
              <a:t> </a:t>
            </a:r>
            <a:r>
              <a:rPr lang="cs-CZ" altLang="zh-CN" sz="1400" dirty="0" err="1"/>
              <a:t>Wei</a:t>
            </a:r>
            <a:r>
              <a:rPr lang="cs-CZ" altLang="zh-CN" sz="1400" dirty="0"/>
              <a:t>) (dochováno z </a:t>
            </a:r>
            <a:r>
              <a:rPr lang="cs-CZ" altLang="zh-CN" sz="1400" dirty="0" err="1"/>
              <a:t>Dunhuangu</a:t>
            </a:r>
            <a:r>
              <a:rPr lang="cs-CZ" altLang="zh-CN" sz="1400" dirty="0"/>
              <a:t>)</a:t>
            </a:r>
          </a:p>
          <a:p>
            <a:pPr marL="457200" lvl="1" indent="0">
              <a:buNone/>
            </a:pPr>
            <a:r>
              <a:rPr lang="cs-CZ" sz="1400" dirty="0"/>
              <a:t>Komentátoři: 	He Yan </a:t>
            </a:r>
            <a:r>
              <a:rPr lang="zh-CN" altLang="en-US" sz="1400" dirty="0"/>
              <a:t>何晏</a:t>
            </a:r>
            <a:r>
              <a:rPr lang="cs-CZ" altLang="zh-CN" sz="1400" dirty="0"/>
              <a:t> (195-249)</a:t>
            </a:r>
          </a:p>
          <a:p>
            <a:pPr marL="457200" lvl="1" indent="0">
              <a:buNone/>
            </a:pPr>
            <a:r>
              <a:rPr lang="cs-CZ" sz="1400" dirty="0"/>
              <a:t>		</a:t>
            </a:r>
            <a:r>
              <a:rPr lang="cs-CZ" sz="1400" dirty="0" err="1"/>
              <a:t>Huang</a:t>
            </a:r>
            <a:r>
              <a:rPr lang="cs-CZ" sz="1400" dirty="0"/>
              <a:t> Kan </a:t>
            </a:r>
            <a:r>
              <a:rPr lang="zh-CN" altLang="en-US" sz="1400" dirty="0"/>
              <a:t>皇侃 </a:t>
            </a:r>
            <a:r>
              <a:rPr lang="cs-CZ" altLang="zh-CN" sz="1400" dirty="0"/>
              <a:t>(488-545)</a:t>
            </a:r>
          </a:p>
          <a:p>
            <a:pPr marL="457200" lvl="1" indent="0">
              <a:buNone/>
            </a:pPr>
            <a:r>
              <a:rPr lang="cs-CZ" sz="1400" dirty="0"/>
              <a:t>		</a:t>
            </a:r>
            <a:r>
              <a:rPr lang="cs-CZ" sz="1400" dirty="0" err="1"/>
              <a:t>Zhu</a:t>
            </a:r>
            <a:r>
              <a:rPr lang="cs-CZ" sz="1400" dirty="0"/>
              <a:t> </a:t>
            </a:r>
            <a:r>
              <a:rPr lang="cs-CZ" sz="1400" dirty="0" err="1"/>
              <a:t>Xi</a:t>
            </a:r>
            <a:r>
              <a:rPr lang="cs-CZ" sz="1400" dirty="0"/>
              <a:t> </a:t>
            </a:r>
            <a:r>
              <a:rPr lang="zh-CN" altLang="en-US" sz="1400" dirty="0"/>
              <a:t>朱熹 </a:t>
            </a:r>
            <a:r>
              <a:rPr lang="cs-CZ" altLang="zh-CN" sz="1400" dirty="0"/>
              <a:t>(1130-1200)</a:t>
            </a:r>
            <a:endParaRPr lang="en-US" altLang="zh-CN" sz="1400" dirty="0"/>
          </a:p>
          <a:p>
            <a:pPr marL="457200" lvl="1" indent="0">
              <a:buNone/>
            </a:pPr>
            <a:r>
              <a:rPr lang="en-US" sz="1400" dirty="0"/>
              <a:t>		</a:t>
            </a:r>
            <a:r>
              <a:rPr lang="cs-CZ" sz="1400" dirty="0" err="1"/>
              <a:t>Liu</a:t>
            </a:r>
            <a:r>
              <a:rPr lang="cs-CZ" sz="1400" dirty="0"/>
              <a:t> </a:t>
            </a:r>
            <a:r>
              <a:rPr lang="cs-CZ" sz="1400" dirty="0" err="1"/>
              <a:t>Baonan</a:t>
            </a:r>
            <a:r>
              <a:rPr lang="cs-CZ" sz="1400" dirty="0"/>
              <a:t> </a:t>
            </a:r>
            <a:r>
              <a:rPr lang="zh-CN" altLang="en-US" sz="1400" dirty="0"/>
              <a:t>劉寳楠</a:t>
            </a:r>
            <a:r>
              <a:rPr lang="cs-CZ" sz="1400" dirty="0"/>
              <a:t>(1791-1855)</a:t>
            </a:r>
          </a:p>
          <a:p>
            <a:pPr marL="457200" lvl="1" indent="0">
              <a:buNone/>
            </a:pPr>
            <a:endParaRPr lang="cs-CZ" sz="1400" dirty="0"/>
          </a:p>
          <a:p>
            <a:pPr marL="457200" lvl="1" indent="0">
              <a:buNone/>
            </a:pPr>
            <a:endParaRPr lang="cs-CZ" sz="1400" dirty="0"/>
          </a:p>
          <a:p>
            <a:pPr marL="457200" lvl="1" indent="0">
              <a:buNone/>
            </a:pPr>
            <a:endParaRPr lang="cs-CZ" sz="1400" dirty="0"/>
          </a:p>
          <a:p>
            <a:pPr marL="457200" lvl="1" indent="0">
              <a:buNone/>
            </a:pPr>
            <a:endParaRPr lang="en-US" sz="1000" i="1" dirty="0"/>
          </a:p>
        </p:txBody>
      </p:sp>
      <p:pic>
        <p:nvPicPr>
          <p:cNvPr id="4" name="Obrázek 3" descr="Obsah obrázku stůl, vsedě, pracovní stůl, počítač&#10;&#10;Popis byl vytvořen automaticky">
            <a:extLst>
              <a:ext uri="{FF2B5EF4-FFF2-40B4-BE49-F238E27FC236}">
                <a16:creationId xmlns:a16="http://schemas.microsoft.com/office/drawing/2014/main" id="{C288BFF0-8D8E-4144-80B3-FE19B07011F0}"/>
              </a:ext>
            </a:extLst>
          </p:cNvPr>
          <p:cNvPicPr>
            <a:picLocks noChangeAspect="1"/>
          </p:cNvPicPr>
          <p:nvPr/>
        </p:nvPicPr>
        <p:blipFill rotWithShape="1">
          <a:blip r:embed="rId2">
            <a:extLst>
              <a:ext uri="{28A0092B-C50C-407E-A947-70E740481C1C}">
                <a14:useLocalDpi xmlns:a14="http://schemas.microsoft.com/office/drawing/2010/main" val="0"/>
              </a:ext>
            </a:extLst>
          </a:blip>
          <a:srcRect l="19083" r="14866"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ovéPole 4">
            <a:extLst>
              <a:ext uri="{FF2B5EF4-FFF2-40B4-BE49-F238E27FC236}">
                <a16:creationId xmlns:a16="http://schemas.microsoft.com/office/drawing/2014/main" id="{36D7F0D1-467E-43DD-8962-7AE087206380}"/>
              </a:ext>
            </a:extLst>
          </p:cNvPr>
          <p:cNvSpPr txBox="1"/>
          <p:nvPr/>
        </p:nvSpPr>
        <p:spPr>
          <a:xfrm>
            <a:off x="812800" y="6037262"/>
            <a:ext cx="6055360" cy="307777"/>
          </a:xfrm>
          <a:prstGeom prst="rect">
            <a:avLst/>
          </a:prstGeom>
          <a:noFill/>
        </p:spPr>
        <p:txBody>
          <a:bodyPr wrap="square" rtlCol="0">
            <a:spAutoFit/>
          </a:bodyPr>
          <a:lstStyle/>
          <a:p>
            <a:r>
              <a:rPr lang="cs-CZ" altLang="zh-CN" sz="1400" i="1" dirty="0"/>
              <a:t>Tištená edice </a:t>
            </a:r>
            <a:r>
              <a:rPr lang="cs-CZ" altLang="zh-CN" sz="1400" i="1" dirty="0" err="1"/>
              <a:t>Lunyu</a:t>
            </a:r>
            <a:r>
              <a:rPr lang="cs-CZ" altLang="zh-CN" sz="1400" i="1" dirty="0"/>
              <a:t> </a:t>
            </a:r>
            <a:r>
              <a:rPr lang="cs-CZ" altLang="zh-CN" sz="1400" i="1" dirty="0" err="1"/>
              <a:t>zhushu</a:t>
            </a:r>
            <a:r>
              <a:rPr lang="cs-CZ" altLang="zh-CN" sz="1400" i="1" dirty="0"/>
              <a:t> </a:t>
            </a:r>
            <a:r>
              <a:rPr lang="zh-CN" altLang="en-US" sz="1400" dirty="0"/>
              <a:t>論語注疏</a:t>
            </a:r>
            <a:r>
              <a:rPr lang="cs-CZ" altLang="zh-CN" sz="1400" dirty="0"/>
              <a:t> z dynastie Ming</a:t>
            </a:r>
            <a:endParaRPr lang="cs-CZ" sz="1400" dirty="0"/>
          </a:p>
        </p:txBody>
      </p:sp>
    </p:spTree>
    <p:extLst>
      <p:ext uri="{BB962C8B-B14F-4D97-AF65-F5344CB8AC3E}">
        <p14:creationId xmlns:p14="http://schemas.microsoft.com/office/powerpoint/2010/main" val="123545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E87299-0878-4E77-9846-18AAA7C7336C}"/>
              </a:ext>
            </a:extLst>
          </p:cNvPr>
          <p:cNvSpPr>
            <a:spLocks noGrp="1"/>
          </p:cNvSpPr>
          <p:nvPr>
            <p:ph type="title"/>
          </p:nvPr>
        </p:nvSpPr>
        <p:spPr>
          <a:xfrm>
            <a:off x="4965430" y="629268"/>
            <a:ext cx="6586491" cy="1286160"/>
          </a:xfrm>
        </p:spPr>
        <p:txBody>
          <a:bodyPr anchor="b">
            <a:normAutofit/>
          </a:bodyPr>
          <a:lstStyle/>
          <a:p>
            <a:r>
              <a:rPr lang="cs-CZ"/>
              <a:t>Pojmy v Lunyu</a:t>
            </a:r>
          </a:p>
        </p:txBody>
      </p:sp>
      <p:sp>
        <p:nvSpPr>
          <p:cNvPr id="3" name="Zástupný obsah 2">
            <a:extLst>
              <a:ext uri="{FF2B5EF4-FFF2-40B4-BE49-F238E27FC236}">
                <a16:creationId xmlns:a16="http://schemas.microsoft.com/office/drawing/2014/main" id="{1D5E38FF-D77D-4906-B506-1AE25942764A}"/>
              </a:ext>
            </a:extLst>
          </p:cNvPr>
          <p:cNvSpPr>
            <a:spLocks noGrp="1"/>
          </p:cNvSpPr>
          <p:nvPr>
            <p:ph idx="1"/>
          </p:nvPr>
        </p:nvSpPr>
        <p:spPr>
          <a:xfrm>
            <a:off x="4965431" y="2438400"/>
            <a:ext cx="6586489" cy="3785419"/>
          </a:xfrm>
        </p:spPr>
        <p:txBody>
          <a:bodyPr>
            <a:normAutofit lnSpcReduction="10000"/>
          </a:bodyPr>
          <a:lstStyle/>
          <a:p>
            <a:r>
              <a:rPr lang="cs-CZ" sz="2000" dirty="0"/>
              <a:t>Ren </a:t>
            </a:r>
            <a:r>
              <a:rPr lang="zh-CN" altLang="en-US" sz="2000" dirty="0"/>
              <a:t>仁</a:t>
            </a:r>
            <a:r>
              <a:rPr lang="cs-CZ" sz="2000" dirty="0"/>
              <a:t>, </a:t>
            </a:r>
            <a:r>
              <a:rPr lang="cs-CZ" sz="2000" dirty="0" err="1"/>
              <a:t>shu</a:t>
            </a:r>
            <a:r>
              <a:rPr lang="en-US" sz="2000" dirty="0"/>
              <a:t> </a:t>
            </a:r>
            <a:r>
              <a:rPr lang="zh-CN" altLang="en-US" sz="2000" dirty="0"/>
              <a:t>恕</a:t>
            </a:r>
            <a:r>
              <a:rPr lang="cs-CZ" sz="2000" dirty="0"/>
              <a:t>, </a:t>
            </a:r>
            <a:r>
              <a:rPr lang="cs-CZ" sz="2000" dirty="0" err="1"/>
              <a:t>li</a:t>
            </a:r>
            <a:r>
              <a:rPr lang="en-US" sz="2000" dirty="0"/>
              <a:t> </a:t>
            </a:r>
            <a:r>
              <a:rPr lang="zh-CN" altLang="en-US" sz="2000" dirty="0"/>
              <a:t>禮</a:t>
            </a:r>
            <a:r>
              <a:rPr lang="cs-CZ" sz="2000" dirty="0"/>
              <a:t>, </a:t>
            </a:r>
            <a:r>
              <a:rPr lang="cs-CZ" sz="2000" dirty="0" err="1"/>
              <a:t>xiao</a:t>
            </a:r>
            <a:r>
              <a:rPr lang="en-US" sz="2000" dirty="0"/>
              <a:t> </a:t>
            </a:r>
            <a:r>
              <a:rPr lang="zh-CN" altLang="en-US" sz="2000" dirty="0"/>
              <a:t>孝</a:t>
            </a:r>
            <a:r>
              <a:rPr lang="cs-CZ" sz="2000" dirty="0"/>
              <a:t>, </a:t>
            </a:r>
            <a:r>
              <a:rPr lang="cs-CZ" sz="2000" dirty="0" err="1"/>
              <a:t>Zhong</a:t>
            </a:r>
            <a:r>
              <a:rPr lang="en-US" sz="2000" dirty="0"/>
              <a:t> </a:t>
            </a:r>
            <a:r>
              <a:rPr lang="zh-CN" altLang="en-US" sz="2000" dirty="0"/>
              <a:t>忠</a:t>
            </a:r>
            <a:r>
              <a:rPr lang="cs-CZ" sz="2000" dirty="0"/>
              <a:t>, </a:t>
            </a:r>
            <a:r>
              <a:rPr lang="cs-CZ" sz="2000" dirty="0" err="1"/>
              <a:t>xin</a:t>
            </a:r>
            <a:r>
              <a:rPr lang="en-US" sz="2000" dirty="0"/>
              <a:t> </a:t>
            </a:r>
            <a:r>
              <a:rPr lang="zh-CN" altLang="en-US" sz="2000" dirty="0"/>
              <a:t>信</a:t>
            </a:r>
            <a:r>
              <a:rPr lang="cs-CZ" altLang="zh-CN" sz="2000" dirty="0"/>
              <a:t>…</a:t>
            </a:r>
          </a:p>
          <a:p>
            <a:r>
              <a:rPr lang="cs-CZ" sz="2000" dirty="0"/>
              <a:t>Rozebírané v konkrétních situacích – „žité“ </a:t>
            </a:r>
          </a:p>
          <a:p>
            <a:r>
              <a:rPr lang="cs-CZ" sz="2000" dirty="0"/>
              <a:t>Nejsou součástí rigorózního systému a argumentace, ale </a:t>
            </a:r>
            <a:r>
              <a:rPr lang="cs-CZ" sz="2000" u="sng" dirty="0"/>
              <a:t>autoritativních</a:t>
            </a:r>
            <a:r>
              <a:rPr lang="cs-CZ" sz="2000" dirty="0"/>
              <a:t> výroků a/nebo instruktivních situací </a:t>
            </a:r>
          </a:p>
          <a:p>
            <a:pPr lvl="1"/>
            <a:r>
              <a:rPr lang="zh-CN" altLang="en-US" dirty="0"/>
              <a:t>子曰：「觚不觚，觚哉！觚哉！」</a:t>
            </a:r>
            <a:endParaRPr lang="en-US" altLang="zh-CN" dirty="0"/>
          </a:p>
          <a:p>
            <a:pPr lvl="1"/>
            <a:r>
              <a:rPr lang="zh-TW" altLang="en-US" dirty="0"/>
              <a:t>齊景公問政於孔子。孔子對曰：「君君，臣臣，父父，子子。」公曰：「善哉！信如君不君，臣不臣，父不父，子不子，雖有粟，吾得而食諸？」</a:t>
            </a:r>
            <a:endParaRPr lang="cs-CZ" sz="1600" dirty="0"/>
          </a:p>
          <a:p>
            <a:r>
              <a:rPr lang="cs-CZ" sz="2000" dirty="0" err="1"/>
              <a:t>Denecke</a:t>
            </a:r>
            <a:r>
              <a:rPr lang="cs-CZ" sz="2000" dirty="0"/>
              <a:t>: </a:t>
            </a:r>
            <a:r>
              <a:rPr lang="cs-CZ" sz="2000" dirty="0" err="1"/>
              <a:t>Lunyu</a:t>
            </a:r>
            <a:r>
              <a:rPr lang="cs-CZ" sz="2000" dirty="0"/>
              <a:t> jako text z kategorie </a:t>
            </a:r>
            <a:r>
              <a:rPr lang="cs-CZ" sz="2000" i="1" dirty="0" err="1"/>
              <a:t>zishu</a:t>
            </a:r>
            <a:r>
              <a:rPr lang="cs-CZ" sz="2000" dirty="0"/>
              <a:t> </a:t>
            </a:r>
            <a:r>
              <a:rPr lang="zh-CN" altLang="en-US" sz="2000" dirty="0"/>
              <a:t>子書</a:t>
            </a:r>
            <a:r>
              <a:rPr lang="cs-CZ" altLang="zh-CN" sz="2000" dirty="0"/>
              <a:t> představuje „základ žánru“ </a:t>
            </a:r>
            <a:endParaRPr lang="cs-CZ" sz="2000" dirty="0"/>
          </a:p>
        </p:txBody>
      </p:sp>
      <p:pic>
        <p:nvPicPr>
          <p:cNvPr id="5" name="Obrázek 4" descr="Obsah obrázku kniha, text&#10;&#10;Popis byl vytvořen automaticky">
            <a:extLst>
              <a:ext uri="{FF2B5EF4-FFF2-40B4-BE49-F238E27FC236}">
                <a16:creationId xmlns:a16="http://schemas.microsoft.com/office/drawing/2014/main" id="{5A78B54F-3377-4BA4-8B06-2AF9CC7B8202}"/>
              </a:ext>
            </a:extLst>
          </p:cNvPr>
          <p:cNvPicPr>
            <a:picLocks noChangeAspect="1"/>
          </p:cNvPicPr>
          <p:nvPr/>
        </p:nvPicPr>
        <p:blipFill rotWithShape="1">
          <a:blip r:embed="rId2">
            <a:extLst>
              <a:ext uri="{28A0092B-C50C-407E-A947-70E740481C1C}">
                <a14:useLocalDpi xmlns:a14="http://schemas.microsoft.com/office/drawing/2010/main" val="0"/>
              </a:ext>
            </a:extLst>
          </a:blip>
          <a:srcRect l="9712" r="3431" b="1"/>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9E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69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ACEA30-1750-4FDF-8D0C-5D968C8D4F94}"/>
              </a:ext>
            </a:extLst>
          </p:cNvPr>
          <p:cNvSpPr>
            <a:spLocks noGrp="1"/>
          </p:cNvSpPr>
          <p:nvPr>
            <p:ph type="title"/>
          </p:nvPr>
        </p:nvSpPr>
        <p:spPr>
          <a:xfrm>
            <a:off x="4965430" y="629268"/>
            <a:ext cx="6586491" cy="1286160"/>
          </a:xfrm>
        </p:spPr>
        <p:txBody>
          <a:bodyPr anchor="b">
            <a:normAutofit/>
          </a:bodyPr>
          <a:lstStyle/>
          <a:p>
            <a:r>
              <a:rPr lang="cs-CZ" dirty="0"/>
              <a:t>Základní témata</a:t>
            </a:r>
          </a:p>
        </p:txBody>
      </p:sp>
      <p:pic>
        <p:nvPicPr>
          <p:cNvPr id="8" name="Obrázek 7" descr="Obsah obrázku budova, kámen, cihla&#10;&#10;Popis byl vytvořen automaticky">
            <a:extLst>
              <a:ext uri="{FF2B5EF4-FFF2-40B4-BE49-F238E27FC236}">
                <a16:creationId xmlns:a16="http://schemas.microsoft.com/office/drawing/2014/main" id="{933812D1-8052-4334-806C-B31DDEC8FCEF}"/>
              </a:ext>
            </a:extLst>
          </p:cNvPr>
          <p:cNvPicPr>
            <a:picLocks noChangeAspect="1"/>
          </p:cNvPicPr>
          <p:nvPr/>
        </p:nvPicPr>
        <p:blipFill rotWithShape="1">
          <a:blip r:embed="rId2">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cxnSp>
        <p:nvCxnSpPr>
          <p:cNvPr id="35" name="Straight Connector 3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7D3C"/>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142DDD09-EB1D-42EF-B8CC-49C032051A7A}"/>
              </a:ext>
            </a:extLst>
          </p:cNvPr>
          <p:cNvSpPr>
            <a:spLocks noGrp="1"/>
          </p:cNvSpPr>
          <p:nvPr>
            <p:ph idx="1"/>
          </p:nvPr>
        </p:nvSpPr>
        <p:spPr>
          <a:xfrm>
            <a:off x="4965431" y="2438400"/>
            <a:ext cx="6586489" cy="3785419"/>
          </a:xfrm>
        </p:spPr>
        <p:txBody>
          <a:bodyPr>
            <a:normAutofit/>
          </a:bodyPr>
          <a:lstStyle/>
          <a:p>
            <a:r>
              <a:rPr lang="cs-CZ" sz="2000" dirty="0"/>
              <a:t>Struktura </a:t>
            </a:r>
            <a:r>
              <a:rPr lang="cs-CZ" sz="2000" i="1" dirty="0"/>
              <a:t>Hovorů</a:t>
            </a:r>
            <a:endParaRPr lang="cs-CZ" sz="2000" dirty="0"/>
          </a:p>
          <a:p>
            <a:r>
              <a:rPr lang="cs-CZ" sz="2000" dirty="0"/>
              <a:t>Svět </a:t>
            </a:r>
            <a:r>
              <a:rPr lang="cs-CZ" sz="2000" i="1" dirty="0"/>
              <a:t>Hovorů</a:t>
            </a:r>
            <a:endParaRPr lang="cs-CZ" sz="2000" dirty="0"/>
          </a:p>
          <a:p>
            <a:r>
              <a:rPr lang="cs-CZ" sz="2000" dirty="0"/>
              <a:t>Postava Konfucia a </a:t>
            </a:r>
            <a:r>
              <a:rPr lang="cs-CZ" sz="2000" i="1" dirty="0"/>
              <a:t>Hovory</a:t>
            </a:r>
          </a:p>
          <a:p>
            <a:r>
              <a:rPr lang="cs-CZ" sz="2000" dirty="0"/>
              <a:t>Vznik a vývoj textu</a:t>
            </a:r>
          </a:p>
          <a:p>
            <a:endParaRPr lang="cs-CZ" sz="2000" dirty="0"/>
          </a:p>
        </p:txBody>
      </p:sp>
      <p:sp>
        <p:nvSpPr>
          <p:cNvPr id="9" name="TextovéPole 8">
            <a:extLst>
              <a:ext uri="{FF2B5EF4-FFF2-40B4-BE49-F238E27FC236}">
                <a16:creationId xmlns:a16="http://schemas.microsoft.com/office/drawing/2014/main" id="{F7060BA5-C77A-4D57-AC54-0A4D008CC942}"/>
              </a:ext>
            </a:extLst>
          </p:cNvPr>
          <p:cNvSpPr txBox="1"/>
          <p:nvPr/>
        </p:nvSpPr>
        <p:spPr>
          <a:xfrm>
            <a:off x="4876800" y="6319520"/>
            <a:ext cx="6513494" cy="307777"/>
          </a:xfrm>
          <a:prstGeom prst="rect">
            <a:avLst/>
          </a:prstGeom>
          <a:noFill/>
        </p:spPr>
        <p:txBody>
          <a:bodyPr wrap="square" rtlCol="0">
            <a:spAutoFit/>
          </a:bodyPr>
          <a:lstStyle/>
          <a:p>
            <a:r>
              <a:rPr lang="cs-CZ" sz="1400" i="1" dirty="0" err="1"/>
              <a:t>Xiping</a:t>
            </a:r>
            <a:r>
              <a:rPr lang="cs-CZ" sz="1400" i="1" dirty="0"/>
              <a:t> </a:t>
            </a:r>
            <a:r>
              <a:rPr lang="cs-CZ" sz="1400" i="1" dirty="0" err="1"/>
              <a:t>shiji</a:t>
            </a:r>
            <a:r>
              <a:rPr lang="en-US" sz="1400" i="1" dirty="0"/>
              <a:t> </a:t>
            </a:r>
            <a:r>
              <a:rPr lang="zh-CN" altLang="en-US" sz="1400" dirty="0"/>
              <a:t>熹平石經</a:t>
            </a:r>
            <a:r>
              <a:rPr lang="cs-CZ" altLang="zh-CN" sz="1400" dirty="0"/>
              <a:t>, kamenné stély z dynastie Východní Han</a:t>
            </a:r>
            <a:endParaRPr lang="cs-CZ" sz="1400" dirty="0"/>
          </a:p>
        </p:txBody>
      </p:sp>
    </p:spTree>
    <p:extLst>
      <p:ext uri="{BB962C8B-B14F-4D97-AF65-F5344CB8AC3E}">
        <p14:creationId xmlns:p14="http://schemas.microsoft.com/office/powerpoint/2010/main" val="38736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ACC44-26D8-4D6D-BABF-32AED84C8AE0}"/>
              </a:ext>
            </a:extLst>
          </p:cNvPr>
          <p:cNvSpPr>
            <a:spLocks noGrp="1"/>
          </p:cNvSpPr>
          <p:nvPr>
            <p:ph type="title"/>
          </p:nvPr>
        </p:nvSpPr>
        <p:spPr>
          <a:xfrm>
            <a:off x="655320" y="365125"/>
            <a:ext cx="5120114" cy="1692794"/>
          </a:xfrm>
        </p:spPr>
        <p:txBody>
          <a:bodyPr>
            <a:normAutofit/>
          </a:bodyPr>
          <a:lstStyle/>
          <a:p>
            <a:r>
              <a:rPr lang="cs-CZ" sz="3700" dirty="0"/>
              <a:t>Struktura </a:t>
            </a:r>
            <a:r>
              <a:rPr lang="cs-CZ" sz="3700" i="1" dirty="0"/>
              <a:t>Hovorů</a:t>
            </a:r>
            <a:endParaRPr lang="cs-CZ" sz="3700" dirty="0"/>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67A63404-5E44-41A8-9CD2-A914EA7D0869}"/>
              </a:ext>
            </a:extLst>
          </p:cNvPr>
          <p:cNvSpPr>
            <a:spLocks noGrp="1"/>
          </p:cNvSpPr>
          <p:nvPr>
            <p:ph idx="1"/>
          </p:nvPr>
        </p:nvSpPr>
        <p:spPr>
          <a:xfrm>
            <a:off x="655321" y="2575034"/>
            <a:ext cx="5120113" cy="3462228"/>
          </a:xfrm>
        </p:spPr>
        <p:txBody>
          <a:bodyPr>
            <a:normAutofit/>
          </a:bodyPr>
          <a:lstStyle/>
          <a:p>
            <a:pPr lvl="1"/>
            <a:r>
              <a:rPr lang="cs-CZ" sz="2000" dirty="0"/>
              <a:t>20 kapitol – tematických?</a:t>
            </a:r>
          </a:p>
          <a:p>
            <a:pPr lvl="2"/>
            <a:r>
              <a:rPr lang="cs-CZ" sz="1600" dirty="0"/>
              <a:t>Tradičně označované prvními dvěma znaky </a:t>
            </a:r>
            <a:r>
              <a:rPr lang="zh-CN" altLang="en-US" sz="1600" dirty="0"/>
              <a:t>學而，爲政，八佾。。。</a:t>
            </a:r>
            <a:endParaRPr lang="cs-CZ" sz="1600" dirty="0"/>
          </a:p>
          <a:p>
            <a:pPr lvl="1"/>
            <a:r>
              <a:rPr lang="cs-CZ" sz="2000" dirty="0"/>
              <a:t>Rozliční mluvčí  (</a:t>
            </a:r>
            <a:r>
              <a:rPr lang="cs-CZ" sz="2000" dirty="0" err="1"/>
              <a:t>Kongzi</a:t>
            </a:r>
            <a:r>
              <a:rPr lang="cs-CZ" sz="2000" dirty="0"/>
              <a:t>, </a:t>
            </a:r>
            <a:r>
              <a:rPr lang="cs-CZ" sz="2000" dirty="0" err="1"/>
              <a:t>Zengzi</a:t>
            </a:r>
            <a:r>
              <a:rPr lang="cs-CZ" sz="2000" dirty="0"/>
              <a:t>, </a:t>
            </a:r>
            <a:r>
              <a:rPr lang="cs-CZ" sz="2000" dirty="0" err="1"/>
              <a:t>Zixia</a:t>
            </a:r>
            <a:r>
              <a:rPr lang="cs-CZ" sz="2000" dirty="0"/>
              <a:t>, </a:t>
            </a:r>
            <a:r>
              <a:rPr lang="cs-CZ" sz="2000" dirty="0" err="1"/>
              <a:t>Zigong</a:t>
            </a:r>
            <a:r>
              <a:rPr lang="cs-CZ" sz="2000" dirty="0"/>
              <a:t>…též </a:t>
            </a:r>
            <a:r>
              <a:rPr lang="cs-CZ" sz="2000" dirty="0" err="1"/>
              <a:t>Yao</a:t>
            </a:r>
            <a:r>
              <a:rPr lang="cs-CZ" sz="2000" dirty="0"/>
              <a:t> a </a:t>
            </a:r>
            <a:r>
              <a:rPr lang="cs-CZ" sz="2000" dirty="0" err="1"/>
              <a:t>Shun</a:t>
            </a:r>
            <a:r>
              <a:rPr lang="cs-CZ" sz="2000" dirty="0"/>
              <a:t>)</a:t>
            </a:r>
          </a:p>
          <a:p>
            <a:pPr lvl="1"/>
            <a:r>
              <a:rPr lang="cs-CZ" sz="2000" dirty="0"/>
              <a:t>1) Krátký narativ s rozhovorem</a:t>
            </a:r>
          </a:p>
          <a:p>
            <a:pPr lvl="1"/>
            <a:r>
              <a:rPr lang="cs-CZ" sz="2000" dirty="0"/>
              <a:t>2) Rozhovor uvozený konkrétními osobami</a:t>
            </a:r>
          </a:p>
          <a:p>
            <a:pPr lvl="1"/>
            <a:r>
              <a:rPr lang="cs-CZ" sz="2000" dirty="0"/>
              <a:t>3) Prostý výrok</a:t>
            </a:r>
          </a:p>
          <a:p>
            <a:pPr lvl="1"/>
            <a:r>
              <a:rPr lang="cs-CZ" sz="2000" dirty="0"/>
              <a:t>4) Holá tvrzení</a:t>
            </a:r>
          </a:p>
        </p:txBody>
      </p:sp>
      <p:pic>
        <p:nvPicPr>
          <p:cNvPr id="6" name="Obrázek 5" descr="Obsah obrázku text&#10;&#10;Popis byl vytvořen automaticky">
            <a:extLst>
              <a:ext uri="{FF2B5EF4-FFF2-40B4-BE49-F238E27FC236}">
                <a16:creationId xmlns:a16="http://schemas.microsoft.com/office/drawing/2014/main" id="{37445B11-1AB3-40FD-AA92-9F0EF31F64A6}"/>
              </a:ext>
            </a:extLst>
          </p:cNvPr>
          <p:cNvPicPr>
            <a:picLocks noChangeAspect="1"/>
          </p:cNvPicPr>
          <p:nvPr/>
        </p:nvPicPr>
        <p:blipFill rotWithShape="1">
          <a:blip r:embed="rId2">
            <a:extLst>
              <a:ext uri="{28A0092B-C50C-407E-A947-70E740481C1C}">
                <a14:useLocalDpi xmlns:a14="http://schemas.microsoft.com/office/drawing/2010/main" val="0"/>
              </a:ext>
            </a:extLst>
          </a:blip>
          <a:srcRect t="18527"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ovéPole 6">
            <a:extLst>
              <a:ext uri="{FF2B5EF4-FFF2-40B4-BE49-F238E27FC236}">
                <a16:creationId xmlns:a16="http://schemas.microsoft.com/office/drawing/2014/main" id="{2E7290D3-B41E-47DC-B0CE-70D663317A96}"/>
              </a:ext>
            </a:extLst>
          </p:cNvPr>
          <p:cNvSpPr txBox="1"/>
          <p:nvPr/>
        </p:nvSpPr>
        <p:spPr>
          <a:xfrm>
            <a:off x="327259" y="6333423"/>
            <a:ext cx="6035040" cy="307777"/>
          </a:xfrm>
          <a:prstGeom prst="rect">
            <a:avLst/>
          </a:prstGeom>
          <a:noFill/>
        </p:spPr>
        <p:txBody>
          <a:bodyPr wrap="square" rtlCol="0">
            <a:spAutoFit/>
          </a:bodyPr>
          <a:lstStyle/>
          <a:p>
            <a:r>
              <a:rPr lang="cs-CZ" sz="1400" dirty="0"/>
              <a:t>Reprodukce bambusových úštěpků nalezených v </a:t>
            </a:r>
            <a:r>
              <a:rPr lang="cs-CZ" sz="1400" dirty="0" err="1"/>
              <a:t>Dingzhou</a:t>
            </a:r>
            <a:r>
              <a:rPr lang="cs-CZ" sz="1400" dirty="0"/>
              <a:t> </a:t>
            </a:r>
            <a:r>
              <a:rPr lang="zh-CN" altLang="en-US" sz="1400" dirty="0"/>
              <a:t>定州</a:t>
            </a:r>
            <a:endParaRPr lang="cs-CZ" sz="1400" dirty="0"/>
          </a:p>
        </p:txBody>
      </p:sp>
    </p:spTree>
    <p:extLst>
      <p:ext uri="{BB962C8B-B14F-4D97-AF65-F5344CB8AC3E}">
        <p14:creationId xmlns:p14="http://schemas.microsoft.com/office/powerpoint/2010/main" val="322991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A63404-5E44-41A8-9CD2-A914EA7D0869}"/>
              </a:ext>
            </a:extLst>
          </p:cNvPr>
          <p:cNvSpPr>
            <a:spLocks noGrp="1"/>
          </p:cNvSpPr>
          <p:nvPr>
            <p:ph type="subTitle" idx="4294967295"/>
          </p:nvPr>
        </p:nvSpPr>
        <p:spPr>
          <a:xfrm>
            <a:off x="0" y="548640"/>
            <a:ext cx="11490960" cy="6126479"/>
          </a:xfrm>
        </p:spPr>
        <p:txBody>
          <a:bodyPr vert="horz" lIns="91440" tIns="45720" rIns="91440" bIns="45720" rtlCol="0">
            <a:normAutofit fontScale="62500" lnSpcReduction="20000"/>
          </a:bodyPr>
          <a:lstStyle/>
          <a:p>
            <a:pPr lvl="1">
              <a:lnSpc>
                <a:spcPct val="120000"/>
              </a:lnSpc>
            </a:pPr>
            <a:r>
              <a:rPr lang="en-US" sz="2600" dirty="0"/>
              <a:t>1) </a:t>
            </a:r>
            <a:r>
              <a:rPr lang="cs-CZ" sz="2800" dirty="0"/>
              <a:t>Krátký narativ s rozhovorem</a:t>
            </a:r>
          </a:p>
          <a:p>
            <a:pPr lvl="1">
              <a:lnSpc>
                <a:spcPct val="120000"/>
              </a:lnSpc>
            </a:pPr>
            <a:r>
              <a:rPr lang="zh-TW" altLang="en-US" sz="2600" dirty="0"/>
              <a:t>子路、曾皙、冉有、公西華侍坐。子曰：「以吾一日長乎爾，毋吾以也。居則曰：「不吾知也！</a:t>
            </a:r>
            <a:r>
              <a:rPr lang="en-US" altLang="zh-TW" sz="2600" dirty="0"/>
              <a:t>』</a:t>
            </a:r>
            <a:r>
              <a:rPr lang="zh-TW" altLang="en-US" sz="2600" dirty="0"/>
              <a:t>如或知爾，則何以哉？」子路率爾而對曰：「千乘之國，攝乎大國之間，加之以師旅，因之以饑饉；由也為之，比及三年，可使有勇，且知方也。」夫子哂之。「求！爾何如？」對曰：「方六七十，如五六十，求也為之，比及三年，可使足民。如其禮樂，以俟君子。」「赤！爾何如？」對曰：「非曰能之，願學焉。宗廟之事，如會同，端章甫，願為小相焉。」「點！爾何如？」鼓瑟希，鏗爾，舍瑟而作。對曰：「異乎三子者之撰。」子曰：「何傷乎？亦各言其志也。」曰：「莫春者，春服既成。冠者五六人，童子六七人，浴乎沂，風乎舞雩，詠而歸。」夫子喟然歎曰：「吾與點也！」三子者出，曾皙後。曾皙曰：「夫三子者之言何如？」子曰：「亦各言其志也已矣。」曰：「夫子何哂由也？」曰：「為國以禮，其言不讓，是故哂之。」「唯求則非邦也與？」「安見方六七十如五六十而非邦也者？」「唯赤則非邦也與？」「宗廟會同，非諸侯而何？赤也為之小，孰能為之大？」</a:t>
            </a:r>
            <a:endParaRPr lang="cs-CZ" altLang="zh-TW" sz="2600" dirty="0"/>
          </a:p>
          <a:p>
            <a:pPr marL="457200" lvl="1" indent="0" algn="just">
              <a:lnSpc>
                <a:spcPct val="120000"/>
              </a:lnSpc>
              <a:buNone/>
            </a:pPr>
            <a:r>
              <a:rPr lang="en-US" sz="2300" dirty="0" err="1"/>
              <a:t>Zilu</a:t>
            </a:r>
            <a:r>
              <a:rPr lang="en-US" sz="2300" dirty="0"/>
              <a:t>, Zeng Xi, Ran You a </a:t>
            </a:r>
            <a:r>
              <a:rPr lang="en-US" sz="2300" dirty="0" err="1"/>
              <a:t>Gongxi</a:t>
            </a:r>
            <a:r>
              <a:rPr lang="en-US" sz="2300" dirty="0"/>
              <a:t> Hua </a:t>
            </a:r>
            <a:r>
              <a:rPr lang="en-US" sz="2300" dirty="0" err="1"/>
              <a:t>seděli</a:t>
            </a:r>
            <a:r>
              <a:rPr lang="cs-CZ" sz="2300" dirty="0"/>
              <a:t> </a:t>
            </a:r>
            <a:r>
              <a:rPr lang="en-US" sz="2300" dirty="0"/>
              <a:t>po </a:t>
            </a:r>
            <a:r>
              <a:rPr lang="en-US" sz="2300" dirty="0" err="1"/>
              <a:t>boku</a:t>
            </a:r>
            <a:r>
              <a:rPr lang="en-US" sz="2300" dirty="0"/>
              <a:t> </a:t>
            </a:r>
            <a:r>
              <a:rPr lang="en-US" sz="2300" dirty="0" err="1"/>
              <a:t>Mistra</a:t>
            </a:r>
            <a:r>
              <a:rPr lang="en-US" sz="2300" dirty="0"/>
              <a:t>, </a:t>
            </a:r>
            <a:r>
              <a:rPr lang="en-US" sz="2300" dirty="0" err="1"/>
              <a:t>připraveni</a:t>
            </a:r>
            <a:r>
              <a:rPr lang="en-US" sz="2300" dirty="0"/>
              <a:t> mu </a:t>
            </a:r>
            <a:r>
              <a:rPr lang="en-US" sz="2300" dirty="0" err="1"/>
              <a:t>posloužit</a:t>
            </a:r>
            <a:r>
              <a:rPr lang="en-US" sz="2300" dirty="0"/>
              <a:t>. </a:t>
            </a:r>
            <a:r>
              <a:rPr lang="en-US" sz="2300" dirty="0" err="1"/>
              <a:t>Mistr</a:t>
            </a:r>
            <a:r>
              <a:rPr lang="en-US" sz="2300" dirty="0"/>
              <a:t> </a:t>
            </a:r>
            <a:r>
              <a:rPr lang="en-US" sz="2300" dirty="0" err="1"/>
              <a:t>řekl</a:t>
            </a:r>
            <a:r>
              <a:rPr lang="en-US" sz="2300" dirty="0"/>
              <a:t>:</a:t>
            </a:r>
            <a:r>
              <a:rPr lang="cs-CZ" sz="2300" dirty="0"/>
              <a:t> </a:t>
            </a:r>
            <a:r>
              <a:rPr lang="en-US" sz="2300" dirty="0"/>
              <a:t>„</a:t>
            </a:r>
            <a:r>
              <a:rPr lang="en-US" sz="2300" dirty="0" err="1"/>
              <a:t>Jsem</a:t>
            </a:r>
            <a:r>
              <a:rPr lang="en-US" sz="2300" dirty="0"/>
              <a:t> </a:t>
            </a:r>
            <a:r>
              <a:rPr lang="en-US" sz="2300" dirty="0" err="1"/>
              <a:t>sice</a:t>
            </a:r>
            <a:r>
              <a:rPr lang="en-US" sz="2300" dirty="0"/>
              <a:t> o </a:t>
            </a:r>
            <a:r>
              <a:rPr lang="en-US" sz="2300" dirty="0" err="1"/>
              <a:t>nějaký</a:t>
            </a:r>
            <a:r>
              <a:rPr lang="en-US" sz="2300" dirty="0"/>
              <a:t> ten </a:t>
            </a:r>
            <a:r>
              <a:rPr lang="en-US" sz="2300" dirty="0" err="1"/>
              <a:t>rok</a:t>
            </a:r>
            <a:r>
              <a:rPr lang="en-US" sz="2300" dirty="0"/>
              <a:t> </a:t>
            </a:r>
            <a:r>
              <a:rPr lang="en-US" sz="2300" dirty="0" err="1"/>
              <a:t>starší</a:t>
            </a:r>
            <a:r>
              <a:rPr lang="en-US" sz="2300" dirty="0"/>
              <a:t> </a:t>
            </a:r>
            <a:r>
              <a:rPr lang="en-US" sz="2300" dirty="0" err="1"/>
              <a:t>než</a:t>
            </a:r>
            <a:r>
              <a:rPr lang="en-US" sz="2300" dirty="0"/>
              <a:t> </a:t>
            </a:r>
            <a:r>
              <a:rPr lang="en-US" sz="2300" dirty="0" err="1"/>
              <a:t>vy</a:t>
            </a:r>
            <a:r>
              <a:rPr lang="en-US" sz="2300" dirty="0"/>
              <a:t>, ale </a:t>
            </a:r>
            <a:r>
              <a:rPr lang="en-US" sz="2300" dirty="0" err="1"/>
              <a:t>neberte</a:t>
            </a:r>
            <a:r>
              <a:rPr lang="cs-CZ" sz="2300" dirty="0"/>
              <a:t> </a:t>
            </a:r>
            <a:r>
              <a:rPr lang="en-US" sz="2300" dirty="0" err="1"/>
              <a:t>mě</a:t>
            </a:r>
            <a:r>
              <a:rPr lang="en-US" sz="2300" dirty="0"/>
              <a:t> </a:t>
            </a:r>
            <a:r>
              <a:rPr lang="en-US" sz="2300" dirty="0" err="1"/>
              <a:t>tak</a:t>
            </a:r>
            <a:r>
              <a:rPr lang="en-US" sz="2300" dirty="0"/>
              <a:t> a </a:t>
            </a:r>
            <a:r>
              <a:rPr lang="en-US" sz="2300" dirty="0" err="1"/>
              <a:t>směle</a:t>
            </a:r>
            <a:r>
              <a:rPr lang="en-US" sz="2300" dirty="0"/>
              <a:t> </a:t>
            </a:r>
            <a:r>
              <a:rPr lang="en-US" sz="2300" dirty="0" err="1"/>
              <a:t>mluvte</a:t>
            </a:r>
            <a:r>
              <a:rPr lang="en-US" sz="2300" dirty="0"/>
              <a:t>. </a:t>
            </a:r>
            <a:r>
              <a:rPr lang="en-US" sz="2300" dirty="0" err="1"/>
              <a:t>Obvykle</a:t>
            </a:r>
            <a:r>
              <a:rPr lang="en-US" sz="2300" dirty="0"/>
              <a:t> </a:t>
            </a:r>
            <a:r>
              <a:rPr lang="en-US" sz="2300" dirty="0" err="1"/>
              <a:t>říkáváte</a:t>
            </a:r>
            <a:r>
              <a:rPr lang="en-US" sz="2300" dirty="0"/>
              <a:t>: ,</a:t>
            </a:r>
            <a:r>
              <a:rPr lang="en-US" sz="2300" dirty="0" err="1"/>
              <a:t>Nikdo</a:t>
            </a:r>
            <a:r>
              <a:rPr lang="en-US" sz="2300" dirty="0"/>
              <a:t> </a:t>
            </a:r>
            <a:r>
              <a:rPr lang="en-US" sz="2300" dirty="0" err="1"/>
              <a:t>mě</a:t>
            </a:r>
            <a:r>
              <a:rPr lang="cs-CZ" sz="2300" dirty="0"/>
              <a:t> </a:t>
            </a:r>
            <a:r>
              <a:rPr lang="en-US" sz="2300" dirty="0" err="1"/>
              <a:t>nezná</a:t>
            </a:r>
            <a:r>
              <a:rPr lang="en-US" sz="2300" dirty="0"/>
              <a:t>!' </a:t>
            </a:r>
            <a:r>
              <a:rPr lang="en-US" sz="2300" dirty="0" err="1"/>
              <a:t>Kdybyste</a:t>
            </a:r>
            <a:r>
              <a:rPr lang="en-US" sz="2300" dirty="0"/>
              <a:t> se </a:t>
            </a:r>
            <a:r>
              <a:rPr lang="en-US" sz="2300" dirty="0" err="1"/>
              <a:t>stali</a:t>
            </a:r>
            <a:r>
              <a:rPr lang="en-US" sz="2300" dirty="0"/>
              <a:t> </a:t>
            </a:r>
            <a:r>
              <a:rPr lang="en-US" sz="2300" dirty="0" err="1"/>
              <a:t>známými</a:t>
            </a:r>
            <a:r>
              <a:rPr lang="en-US" sz="2300" dirty="0"/>
              <a:t>, co </a:t>
            </a:r>
            <a:r>
              <a:rPr lang="en-US" sz="2300" dirty="0" err="1"/>
              <a:t>byste</a:t>
            </a:r>
            <a:r>
              <a:rPr lang="en-US" sz="2300" dirty="0"/>
              <a:t> v </a:t>
            </a:r>
            <a:r>
              <a:rPr lang="en-US" sz="2300" dirty="0" err="1"/>
              <a:t>takovém</a:t>
            </a:r>
            <a:r>
              <a:rPr lang="cs-CZ" sz="2300" dirty="0"/>
              <a:t> </a:t>
            </a:r>
            <a:r>
              <a:rPr lang="en-US" sz="2300" dirty="0" err="1"/>
              <a:t>případě</a:t>
            </a:r>
            <a:r>
              <a:rPr lang="en-US" sz="2300" dirty="0"/>
              <a:t> </a:t>
            </a:r>
            <a:r>
              <a:rPr lang="en-US" sz="2300" dirty="0" err="1"/>
              <a:t>chtěli</a:t>
            </a:r>
            <a:r>
              <a:rPr lang="en-US" sz="2300" dirty="0"/>
              <a:t> </a:t>
            </a:r>
            <a:r>
              <a:rPr lang="en-US" sz="2300" dirty="0" err="1"/>
              <a:t>dokázat</a:t>
            </a:r>
            <a:r>
              <a:rPr lang="en-US" sz="2300" dirty="0"/>
              <a:t>?" </a:t>
            </a:r>
            <a:r>
              <a:rPr lang="en-US" sz="2300" dirty="0" err="1"/>
              <a:t>Zilu</a:t>
            </a:r>
            <a:r>
              <a:rPr lang="en-US" sz="2300" dirty="0"/>
              <a:t> </a:t>
            </a:r>
            <a:r>
              <a:rPr lang="en-US" sz="2300" dirty="0" err="1"/>
              <a:t>ihned</a:t>
            </a:r>
            <a:r>
              <a:rPr lang="en-US" sz="2300" dirty="0"/>
              <a:t>, bez </a:t>
            </a:r>
            <a:r>
              <a:rPr lang="en-US" sz="2300" dirty="0" err="1"/>
              <a:t>rozmýšlení</a:t>
            </a:r>
            <a:r>
              <a:rPr lang="en-US" sz="2300" dirty="0"/>
              <a:t>,</a:t>
            </a:r>
            <a:r>
              <a:rPr lang="cs-CZ" sz="2300" dirty="0"/>
              <a:t> </a:t>
            </a:r>
            <a:r>
              <a:rPr lang="en-US" sz="2300" dirty="0" err="1"/>
              <a:t>prohlásil</a:t>
            </a:r>
            <a:r>
              <a:rPr lang="en-US" sz="2300" dirty="0"/>
              <a:t>: „</a:t>
            </a:r>
            <a:r>
              <a:rPr lang="en-US" sz="2300" dirty="0" err="1"/>
              <a:t>Řekněme</a:t>
            </a:r>
            <a:r>
              <a:rPr lang="en-US" sz="2300" dirty="0"/>
              <a:t>, </a:t>
            </a:r>
            <a:r>
              <a:rPr lang="en-US" sz="2300" dirty="0" err="1"/>
              <a:t>že</a:t>
            </a:r>
            <a:r>
              <a:rPr lang="en-US" sz="2300" dirty="0"/>
              <a:t> by </a:t>
            </a:r>
            <a:r>
              <a:rPr lang="en-US" sz="2300" dirty="0" err="1"/>
              <a:t>existoval</a:t>
            </a:r>
            <a:r>
              <a:rPr lang="en-US" sz="2300" dirty="0"/>
              <a:t> </a:t>
            </a:r>
            <a:r>
              <a:rPr lang="en-US" sz="2300" dirty="0" err="1"/>
              <a:t>stát</a:t>
            </a:r>
            <a:r>
              <a:rPr lang="en-US" sz="2300" dirty="0"/>
              <a:t> </a:t>
            </a:r>
            <a:r>
              <a:rPr lang="en-US" sz="2300" dirty="0" err="1"/>
              <a:t>disponující</a:t>
            </a:r>
            <a:r>
              <a:rPr lang="cs-CZ" sz="2300" dirty="0"/>
              <a:t> </a:t>
            </a:r>
            <a:r>
              <a:rPr lang="en-US" sz="2300" dirty="0" err="1"/>
              <a:t>tisícem</a:t>
            </a:r>
            <a:r>
              <a:rPr lang="en-US" sz="2300" dirty="0"/>
              <a:t> </a:t>
            </a:r>
            <a:r>
              <a:rPr lang="en-US" sz="2300" dirty="0" err="1"/>
              <a:t>válečných</a:t>
            </a:r>
            <a:r>
              <a:rPr lang="en-US" sz="2300" dirty="0"/>
              <a:t> </a:t>
            </a:r>
            <a:r>
              <a:rPr lang="en-US" sz="2300" dirty="0" err="1"/>
              <a:t>vozů</a:t>
            </a:r>
            <a:r>
              <a:rPr lang="en-US" sz="2300" dirty="0"/>
              <a:t>, </a:t>
            </a:r>
            <a:r>
              <a:rPr lang="en-US" sz="2300" dirty="0" err="1"/>
              <a:t>avšak</a:t>
            </a:r>
            <a:r>
              <a:rPr lang="en-US" sz="2300" dirty="0"/>
              <a:t> </a:t>
            </a:r>
            <a:r>
              <a:rPr lang="en-US" sz="2300" dirty="0" err="1"/>
              <a:t>sevřený</a:t>
            </a:r>
            <a:r>
              <a:rPr lang="en-US" sz="2300" dirty="0"/>
              <a:t> </a:t>
            </a:r>
            <a:r>
              <a:rPr lang="en-US" sz="2300" dirty="0" err="1"/>
              <a:t>mezi</a:t>
            </a:r>
            <a:r>
              <a:rPr lang="cs-CZ" sz="2300" dirty="0"/>
              <a:t> </a:t>
            </a:r>
            <a:r>
              <a:rPr lang="en-US" sz="2300" dirty="0" err="1"/>
              <a:t>dvěma</a:t>
            </a:r>
            <a:r>
              <a:rPr lang="en-US" sz="2300" dirty="0"/>
              <a:t> </a:t>
            </a:r>
            <a:r>
              <a:rPr lang="en-US" sz="2300" dirty="0" err="1"/>
              <a:t>velkými</a:t>
            </a:r>
            <a:r>
              <a:rPr lang="en-US" sz="2300" dirty="0"/>
              <a:t> </a:t>
            </a:r>
            <a:r>
              <a:rPr lang="en-US" sz="2300" dirty="0" err="1"/>
              <a:t>říšemi</a:t>
            </a:r>
            <a:r>
              <a:rPr lang="en-US" sz="2300" dirty="0"/>
              <a:t>, </a:t>
            </a:r>
            <a:r>
              <a:rPr lang="en-US" sz="2300" dirty="0" err="1"/>
              <a:t>zvnějšku</a:t>
            </a:r>
            <a:r>
              <a:rPr lang="en-US" sz="2300" dirty="0"/>
              <a:t> </a:t>
            </a:r>
            <a:r>
              <a:rPr lang="en-US" sz="2300" dirty="0" err="1"/>
              <a:t>napadaný</a:t>
            </a:r>
            <a:r>
              <a:rPr lang="en-US" sz="2300" dirty="0"/>
              <a:t> </a:t>
            </a:r>
            <a:r>
              <a:rPr lang="en-US" sz="2300" dirty="0" err="1"/>
              <a:t>cizími</a:t>
            </a:r>
            <a:r>
              <a:rPr lang="en-US" sz="2300" dirty="0"/>
              <a:t> </a:t>
            </a:r>
            <a:r>
              <a:rPr lang="en-US" sz="2300" dirty="0" err="1"/>
              <a:t>vojsky</a:t>
            </a:r>
            <a:r>
              <a:rPr lang="cs-CZ" sz="2300" dirty="0"/>
              <a:t> </a:t>
            </a:r>
            <a:r>
              <a:rPr lang="en-US" sz="2300" dirty="0"/>
              <a:t>a </a:t>
            </a:r>
            <a:r>
              <a:rPr lang="en-US" sz="2300" dirty="0" err="1"/>
              <a:t>doma</a:t>
            </a:r>
            <a:r>
              <a:rPr lang="en-US" sz="2300" dirty="0"/>
              <a:t> </a:t>
            </a:r>
            <a:r>
              <a:rPr lang="en-US" sz="2300" dirty="0" err="1"/>
              <a:t>sužovaný</a:t>
            </a:r>
            <a:r>
              <a:rPr lang="en-US" sz="2300" dirty="0"/>
              <a:t> </a:t>
            </a:r>
            <a:r>
              <a:rPr lang="en-US" sz="2300" dirty="0" err="1"/>
              <a:t>neúrodou</a:t>
            </a:r>
            <a:r>
              <a:rPr lang="en-US" sz="2300" dirty="0"/>
              <a:t> a </a:t>
            </a:r>
            <a:r>
              <a:rPr lang="en-US" sz="2300" dirty="0" err="1"/>
              <a:t>hladem</a:t>
            </a:r>
            <a:r>
              <a:rPr lang="en-US" sz="2300" dirty="0"/>
              <a:t> – </a:t>
            </a:r>
            <a:r>
              <a:rPr lang="en-US" sz="2300" dirty="0" err="1"/>
              <a:t>kdybych</a:t>
            </a:r>
            <a:r>
              <a:rPr lang="cs-CZ" sz="2300" dirty="0"/>
              <a:t> </a:t>
            </a:r>
            <a:r>
              <a:rPr lang="en-US" sz="2300" dirty="0" err="1"/>
              <a:t>já</a:t>
            </a:r>
            <a:r>
              <a:rPr lang="en-US" sz="2300" dirty="0"/>
              <a:t> </a:t>
            </a:r>
            <a:r>
              <a:rPr lang="en-US" sz="2300" dirty="0" err="1"/>
              <a:t>takový</a:t>
            </a:r>
            <a:r>
              <a:rPr lang="en-US" sz="2300" dirty="0"/>
              <a:t> </a:t>
            </a:r>
            <a:r>
              <a:rPr lang="en-US" sz="2300" dirty="0" err="1"/>
              <a:t>stát</a:t>
            </a:r>
            <a:r>
              <a:rPr lang="en-US" sz="2300" dirty="0"/>
              <a:t> </a:t>
            </a:r>
            <a:r>
              <a:rPr lang="en-US" sz="2300" dirty="0" err="1"/>
              <a:t>spravoval</a:t>
            </a:r>
            <a:r>
              <a:rPr lang="en-US" sz="2300" dirty="0"/>
              <a:t>, </a:t>
            </a:r>
            <a:r>
              <a:rPr lang="en-US" sz="2300" dirty="0" err="1"/>
              <a:t>během</a:t>
            </a:r>
            <a:r>
              <a:rPr lang="en-US" sz="2300" dirty="0"/>
              <a:t> </a:t>
            </a:r>
            <a:r>
              <a:rPr lang="en-US" sz="2300" dirty="0" err="1"/>
              <a:t>tří</a:t>
            </a:r>
            <a:r>
              <a:rPr lang="en-US" sz="2300" dirty="0"/>
              <a:t> let </a:t>
            </a:r>
            <a:r>
              <a:rPr lang="en-US" sz="2300" dirty="0" err="1"/>
              <a:t>bych</a:t>
            </a:r>
            <a:r>
              <a:rPr lang="en-US" sz="2300" dirty="0"/>
              <a:t> </a:t>
            </a:r>
            <a:r>
              <a:rPr lang="en-US" sz="2300" dirty="0" err="1"/>
              <a:t>dokázal</a:t>
            </a:r>
            <a:r>
              <a:rPr lang="en-US" sz="2300" dirty="0"/>
              <a:t>,</a:t>
            </a:r>
            <a:r>
              <a:rPr lang="cs-CZ" sz="2300" dirty="0"/>
              <a:t> </a:t>
            </a:r>
            <a:r>
              <a:rPr lang="en-US" sz="2300" dirty="0" err="1"/>
              <a:t>že</a:t>
            </a:r>
            <a:r>
              <a:rPr lang="en-US" sz="2300" dirty="0"/>
              <a:t> by </a:t>
            </a:r>
            <a:r>
              <a:rPr lang="en-US" sz="2300" dirty="0" err="1"/>
              <a:t>lidé</a:t>
            </a:r>
            <a:r>
              <a:rPr lang="en-US" sz="2300" dirty="0"/>
              <a:t> </a:t>
            </a:r>
            <a:r>
              <a:rPr lang="en-US" sz="2300" dirty="0" err="1"/>
              <a:t>získali</a:t>
            </a:r>
            <a:r>
              <a:rPr lang="en-US" sz="2300" dirty="0"/>
              <a:t> </a:t>
            </a:r>
            <a:r>
              <a:rPr lang="en-US" sz="2300" dirty="0" err="1"/>
              <a:t>odvahu</a:t>
            </a:r>
            <a:r>
              <a:rPr lang="en-US" sz="2300" dirty="0"/>
              <a:t>, a </a:t>
            </a:r>
            <a:r>
              <a:rPr lang="en-US" sz="2300" dirty="0" err="1"/>
              <a:t>také</a:t>
            </a:r>
            <a:r>
              <a:rPr lang="en-US" sz="2300" dirty="0"/>
              <a:t> </a:t>
            </a:r>
            <a:r>
              <a:rPr lang="en-US" sz="2300" dirty="0" err="1"/>
              <a:t>že</a:t>
            </a:r>
            <a:r>
              <a:rPr lang="en-US" sz="2300" dirty="0"/>
              <a:t> by </a:t>
            </a:r>
            <a:r>
              <a:rPr lang="en-US" sz="2300" dirty="0" err="1"/>
              <a:t>věděli</a:t>
            </a:r>
            <a:r>
              <a:rPr lang="en-US" sz="2300" dirty="0"/>
              <a:t>, </a:t>
            </a:r>
            <a:r>
              <a:rPr lang="en-US" sz="2300" dirty="0" err="1"/>
              <a:t>jak</a:t>
            </a:r>
            <a:r>
              <a:rPr lang="en-US" sz="2300" dirty="0"/>
              <a:t> a co</a:t>
            </a:r>
            <a:r>
              <a:rPr lang="cs-CZ" sz="2300" dirty="0"/>
              <a:t> </a:t>
            </a:r>
            <a:r>
              <a:rPr lang="en-US" sz="2300" dirty="0" err="1"/>
              <a:t>dál</a:t>
            </a:r>
            <a:r>
              <a:rPr lang="en-US" sz="2300" dirty="0"/>
              <a:t>." </a:t>
            </a:r>
            <a:r>
              <a:rPr lang="en-US" sz="2300" dirty="0" err="1"/>
              <a:t>Mistr</a:t>
            </a:r>
            <a:r>
              <a:rPr lang="en-US" sz="2300" dirty="0"/>
              <a:t> se </a:t>
            </a:r>
            <a:r>
              <a:rPr lang="en-US" sz="2300" dirty="0" err="1"/>
              <a:t>jen</a:t>
            </a:r>
            <a:r>
              <a:rPr lang="en-US" sz="2300" dirty="0"/>
              <a:t> </a:t>
            </a:r>
            <a:r>
              <a:rPr lang="en-US" sz="2300" dirty="0" err="1"/>
              <a:t>pousmál</a:t>
            </a:r>
            <a:r>
              <a:rPr lang="en-US" sz="2300" dirty="0"/>
              <a:t>. „A co ty, </a:t>
            </a:r>
            <a:r>
              <a:rPr lang="en-US" sz="2300" dirty="0" err="1"/>
              <a:t>Qiue</a:t>
            </a:r>
            <a:r>
              <a:rPr lang="en-US" sz="2300" dirty="0"/>
              <a:t>?" – </a:t>
            </a:r>
            <a:r>
              <a:rPr lang="en-US" sz="2300" dirty="0" err="1"/>
              <a:t>otázal</a:t>
            </a:r>
            <a:r>
              <a:rPr lang="cs-CZ" sz="2300" dirty="0"/>
              <a:t> </a:t>
            </a:r>
            <a:r>
              <a:rPr lang="en-US" sz="2300" dirty="0"/>
              <a:t>se </a:t>
            </a:r>
            <a:r>
              <a:rPr lang="en-US" sz="2300" dirty="0" err="1"/>
              <a:t>Mistr</a:t>
            </a:r>
            <a:r>
              <a:rPr lang="en-US" sz="2300" dirty="0"/>
              <a:t>. Ran You </a:t>
            </a:r>
            <a:r>
              <a:rPr lang="en-US" sz="2300" dirty="0" err="1"/>
              <a:t>odpověděl</a:t>
            </a:r>
            <a:r>
              <a:rPr lang="en-US" sz="2300" dirty="0"/>
              <a:t>: „</a:t>
            </a:r>
            <a:r>
              <a:rPr lang="en-US" sz="2300" dirty="0" err="1"/>
              <a:t>Kdybych</a:t>
            </a:r>
            <a:r>
              <a:rPr lang="en-US" sz="2300" dirty="0"/>
              <a:t> </a:t>
            </a:r>
            <a:r>
              <a:rPr lang="en-US" sz="2300" dirty="0" err="1"/>
              <a:t>mohl</a:t>
            </a:r>
            <a:r>
              <a:rPr lang="en-US" sz="2300" dirty="0"/>
              <a:t> </a:t>
            </a:r>
            <a:r>
              <a:rPr lang="en-US" sz="2300" dirty="0" err="1"/>
              <a:t>spravovat</a:t>
            </a:r>
            <a:r>
              <a:rPr lang="cs-CZ" sz="2300" dirty="0"/>
              <a:t> </a:t>
            </a:r>
            <a:r>
              <a:rPr lang="en-US" sz="2300" dirty="0" err="1"/>
              <a:t>území</a:t>
            </a:r>
            <a:r>
              <a:rPr lang="en-US" sz="2300" dirty="0"/>
              <a:t> o </a:t>
            </a:r>
            <a:r>
              <a:rPr lang="en-US" sz="2300" dirty="0" err="1"/>
              <a:t>obvodu</a:t>
            </a:r>
            <a:r>
              <a:rPr lang="en-US" sz="2300" dirty="0"/>
              <a:t> </a:t>
            </a:r>
            <a:r>
              <a:rPr lang="en-US" sz="2300" dirty="0" err="1"/>
              <a:t>řekněme</a:t>
            </a:r>
            <a:r>
              <a:rPr lang="en-US" sz="2300" dirty="0"/>
              <a:t> </a:t>
            </a:r>
            <a:r>
              <a:rPr lang="en-US" sz="2300" dirty="0" err="1"/>
              <a:t>šedesáti</a:t>
            </a:r>
            <a:r>
              <a:rPr lang="en-US" sz="2300" dirty="0"/>
              <a:t> </a:t>
            </a:r>
            <a:r>
              <a:rPr lang="en-US" sz="2300" dirty="0" err="1"/>
              <a:t>či</a:t>
            </a:r>
            <a:r>
              <a:rPr lang="en-US" sz="2300" dirty="0"/>
              <a:t> </a:t>
            </a:r>
            <a:r>
              <a:rPr lang="en-US" sz="2300" dirty="0" err="1"/>
              <a:t>sedmdesáti</a:t>
            </a:r>
            <a:r>
              <a:rPr lang="cs-CZ" sz="2300" dirty="0"/>
              <a:t> </a:t>
            </a:r>
            <a:r>
              <a:rPr lang="en-US" sz="2300" dirty="0"/>
              <a:t>li, </a:t>
            </a:r>
            <a:r>
              <a:rPr lang="en-US" sz="2300" dirty="0" err="1"/>
              <a:t>případně</a:t>
            </a:r>
            <a:r>
              <a:rPr lang="en-US" sz="2300" dirty="0"/>
              <a:t> </a:t>
            </a:r>
            <a:r>
              <a:rPr lang="en-US" sz="2300" dirty="0" err="1"/>
              <a:t>padesáti</a:t>
            </a:r>
            <a:r>
              <a:rPr lang="en-US" sz="2300" dirty="0"/>
              <a:t> </a:t>
            </a:r>
            <a:r>
              <a:rPr lang="en-US" sz="2300" dirty="0" err="1"/>
              <a:t>či</a:t>
            </a:r>
            <a:r>
              <a:rPr lang="en-US" sz="2300" dirty="0"/>
              <a:t> </a:t>
            </a:r>
            <a:r>
              <a:rPr lang="en-US" sz="2300" dirty="0" err="1"/>
              <a:t>šedesáti</a:t>
            </a:r>
            <a:r>
              <a:rPr lang="en-US" sz="2300" dirty="0"/>
              <a:t> li, </a:t>
            </a:r>
            <a:r>
              <a:rPr lang="en-US" sz="2300" dirty="0" err="1"/>
              <a:t>stačily</a:t>
            </a:r>
            <a:r>
              <a:rPr lang="en-US" sz="2300" dirty="0"/>
              <a:t> by mi </a:t>
            </a:r>
            <a:r>
              <a:rPr lang="en-US" sz="2300" dirty="0" err="1"/>
              <a:t>jen</a:t>
            </a:r>
            <a:r>
              <a:rPr lang="cs-CZ" sz="2300" dirty="0"/>
              <a:t> </a:t>
            </a:r>
            <a:r>
              <a:rPr lang="en-US" sz="2300" dirty="0" err="1"/>
              <a:t>tři</a:t>
            </a:r>
            <a:r>
              <a:rPr lang="en-US" sz="2300" dirty="0"/>
              <a:t> </a:t>
            </a:r>
            <a:r>
              <a:rPr lang="en-US" sz="2300" dirty="0" err="1"/>
              <a:t>roky</a:t>
            </a:r>
            <a:r>
              <a:rPr lang="en-US" sz="2300" dirty="0"/>
              <a:t>, aby lid </a:t>
            </a:r>
            <a:r>
              <a:rPr lang="en-US" sz="2300" dirty="0" err="1"/>
              <a:t>žil</a:t>
            </a:r>
            <a:r>
              <a:rPr lang="en-US" sz="2300" dirty="0"/>
              <a:t> v </a:t>
            </a:r>
            <a:r>
              <a:rPr lang="en-US" sz="2300" dirty="0" err="1"/>
              <a:t>dostatku</a:t>
            </a:r>
            <a:r>
              <a:rPr lang="en-US" sz="2300" dirty="0"/>
              <a:t> - </a:t>
            </a:r>
            <a:r>
              <a:rPr lang="en-US" sz="2300" dirty="0" err="1"/>
              <a:t>pokud</a:t>
            </a:r>
            <a:r>
              <a:rPr lang="en-US" sz="2300" dirty="0"/>
              <a:t> </a:t>
            </a:r>
            <a:r>
              <a:rPr lang="en-US" sz="2300" dirty="0" err="1"/>
              <a:t>jde</a:t>
            </a:r>
            <a:r>
              <a:rPr lang="en-US" sz="2300" dirty="0"/>
              <a:t> o </a:t>
            </a:r>
            <a:r>
              <a:rPr lang="en-US" sz="2300" dirty="0" err="1"/>
              <a:t>etiketu</a:t>
            </a:r>
            <a:r>
              <a:rPr lang="cs-CZ" sz="2300" dirty="0"/>
              <a:t> </a:t>
            </a:r>
            <a:r>
              <a:rPr lang="en-US" sz="2300" dirty="0"/>
              <a:t>Li a </a:t>
            </a:r>
            <a:r>
              <a:rPr lang="en-US" sz="2300" dirty="0" err="1"/>
              <a:t>hudbu</a:t>
            </a:r>
            <a:r>
              <a:rPr lang="en-US" sz="2300" dirty="0"/>
              <a:t>, </a:t>
            </a:r>
            <a:r>
              <a:rPr lang="en-US" sz="2300" dirty="0" err="1"/>
              <a:t>těch</a:t>
            </a:r>
            <a:r>
              <a:rPr lang="en-US" sz="2300" dirty="0"/>
              <a:t> by se </a:t>
            </a:r>
            <a:r>
              <a:rPr lang="en-US" sz="2300" dirty="0" err="1"/>
              <a:t>ovšem</a:t>
            </a:r>
            <a:r>
              <a:rPr lang="en-US" sz="2300" dirty="0"/>
              <a:t> </a:t>
            </a:r>
            <a:r>
              <a:rPr lang="en-US" sz="2300" dirty="0" err="1"/>
              <a:t>musel</a:t>
            </a:r>
            <a:r>
              <a:rPr lang="en-US" sz="2300" dirty="0"/>
              <a:t> </a:t>
            </a:r>
            <a:r>
              <a:rPr lang="en-US" sz="2300" dirty="0" err="1"/>
              <a:t>ujmout</a:t>
            </a:r>
            <a:r>
              <a:rPr lang="en-US" sz="2300" dirty="0"/>
              <a:t> </a:t>
            </a:r>
            <a:r>
              <a:rPr lang="en-US" sz="2300" dirty="0" err="1"/>
              <a:t>až</a:t>
            </a:r>
            <a:r>
              <a:rPr lang="en-US" sz="2300" dirty="0"/>
              <a:t> </a:t>
            </a:r>
            <a:r>
              <a:rPr lang="en-US" sz="2300" dirty="0" err="1"/>
              <a:t>pravý</a:t>
            </a:r>
            <a:r>
              <a:rPr lang="cs-CZ" sz="2300" dirty="0"/>
              <a:t> </a:t>
            </a:r>
            <a:r>
              <a:rPr lang="en-US" sz="2300" dirty="0" err="1"/>
              <a:t>aristokrat</a:t>
            </a:r>
            <a:r>
              <a:rPr lang="en-US" sz="2300" dirty="0"/>
              <a:t>!" </a:t>
            </a:r>
            <a:r>
              <a:rPr lang="en-US" sz="2300" dirty="0" err="1"/>
              <a:t>Mistr</a:t>
            </a:r>
            <a:r>
              <a:rPr lang="en-US" sz="2300" dirty="0"/>
              <a:t> </a:t>
            </a:r>
            <a:r>
              <a:rPr lang="en-US" sz="2300" dirty="0" err="1"/>
              <a:t>řekl</a:t>
            </a:r>
            <a:r>
              <a:rPr lang="en-US" sz="2300" dirty="0"/>
              <a:t>: „A ty, Chi53?" Ten </a:t>
            </a:r>
            <a:r>
              <a:rPr lang="en-US" sz="2300" dirty="0" err="1"/>
              <a:t>odpověděl</a:t>
            </a:r>
            <a:r>
              <a:rPr lang="en-US" sz="2300" dirty="0"/>
              <a:t>:</a:t>
            </a:r>
            <a:r>
              <a:rPr lang="cs-CZ" sz="2300" dirty="0"/>
              <a:t> </a:t>
            </a:r>
            <a:r>
              <a:rPr lang="en-US" sz="2300" dirty="0"/>
              <a:t>„</a:t>
            </a:r>
            <a:r>
              <a:rPr lang="en-US" sz="2300" dirty="0" err="1"/>
              <a:t>Neříkám</a:t>
            </a:r>
            <a:r>
              <a:rPr lang="en-US" sz="2300" dirty="0"/>
              <a:t>, </a:t>
            </a:r>
            <a:r>
              <a:rPr lang="en-US" sz="2300" dirty="0" err="1"/>
              <a:t>že</a:t>
            </a:r>
            <a:r>
              <a:rPr lang="en-US" sz="2300" dirty="0"/>
              <a:t> to </a:t>
            </a:r>
            <a:r>
              <a:rPr lang="en-US" sz="2300" dirty="0" err="1"/>
              <a:t>musím</a:t>
            </a:r>
            <a:r>
              <a:rPr lang="en-US" sz="2300" dirty="0"/>
              <a:t> </a:t>
            </a:r>
            <a:r>
              <a:rPr lang="en-US" sz="2300" dirty="0" err="1"/>
              <a:t>dokázat</a:t>
            </a:r>
            <a:r>
              <a:rPr lang="en-US" sz="2300" dirty="0"/>
              <a:t>, ale </a:t>
            </a:r>
            <a:r>
              <a:rPr lang="en-US" sz="2300" dirty="0" err="1"/>
              <a:t>rád</a:t>
            </a:r>
            <a:r>
              <a:rPr lang="en-US" sz="2300" dirty="0"/>
              <a:t> </a:t>
            </a:r>
            <a:r>
              <a:rPr lang="en-US" sz="2300" dirty="0" err="1"/>
              <a:t>bych</a:t>
            </a:r>
            <a:r>
              <a:rPr lang="en-US" sz="2300" dirty="0"/>
              <a:t> se </a:t>
            </a:r>
            <a:r>
              <a:rPr lang="en-US" sz="2300" dirty="0" err="1"/>
              <a:t>naučil</a:t>
            </a:r>
            <a:r>
              <a:rPr lang="cs-CZ" sz="2300" dirty="0"/>
              <a:t> </a:t>
            </a:r>
            <a:r>
              <a:rPr lang="en-US" sz="2300" dirty="0" err="1"/>
              <a:t>tohle</a:t>
            </a:r>
            <a:r>
              <a:rPr lang="en-US" sz="2300" dirty="0"/>
              <a:t>: </a:t>
            </a:r>
            <a:r>
              <a:rPr lang="en-US" sz="2300" dirty="0" err="1"/>
              <a:t>Vystupovat</a:t>
            </a:r>
            <a:r>
              <a:rPr lang="en-US" sz="2300" dirty="0"/>
              <a:t> </a:t>
            </a:r>
            <a:r>
              <a:rPr lang="en-US" sz="2300" dirty="0" err="1"/>
              <a:t>při</a:t>
            </a:r>
            <a:r>
              <a:rPr lang="en-US" sz="2300" dirty="0"/>
              <a:t> </a:t>
            </a:r>
            <a:r>
              <a:rPr lang="en-US" sz="2300" dirty="0" err="1"/>
              <a:t>obětování</a:t>
            </a:r>
            <a:r>
              <a:rPr lang="en-US" sz="2300" dirty="0"/>
              <a:t> v </a:t>
            </a:r>
            <a:r>
              <a:rPr lang="en-US" sz="2300" dirty="0" err="1"/>
              <a:t>chrámu</a:t>
            </a:r>
            <a:r>
              <a:rPr lang="en-US" sz="2300" dirty="0"/>
              <a:t> </a:t>
            </a:r>
            <a:r>
              <a:rPr lang="en-US" sz="2300" dirty="0" err="1"/>
              <a:t>předků</a:t>
            </a:r>
            <a:r>
              <a:rPr lang="en-US" sz="2300" dirty="0"/>
              <a:t>,</a:t>
            </a:r>
            <a:r>
              <a:rPr lang="cs-CZ" sz="2300" dirty="0"/>
              <a:t> </a:t>
            </a:r>
            <a:r>
              <a:rPr lang="en-US" sz="2300" dirty="0" err="1"/>
              <a:t>nebo</a:t>
            </a:r>
            <a:r>
              <a:rPr lang="en-US" sz="2300" dirty="0"/>
              <a:t> </a:t>
            </a:r>
            <a:r>
              <a:rPr lang="en-US" sz="2300" dirty="0" err="1"/>
              <a:t>při</a:t>
            </a:r>
            <a:r>
              <a:rPr lang="en-US" sz="2300" dirty="0"/>
              <a:t> </a:t>
            </a:r>
            <a:r>
              <a:rPr lang="en-US" sz="2300" dirty="0" err="1"/>
              <a:t>uzavírání</a:t>
            </a:r>
            <a:r>
              <a:rPr lang="en-US" sz="2300" dirty="0"/>
              <a:t> </a:t>
            </a:r>
            <a:r>
              <a:rPr lang="en-US" sz="2300" dirty="0" err="1"/>
              <a:t>spojenectví</a:t>
            </a:r>
            <a:r>
              <a:rPr lang="en-US" sz="2300" dirty="0"/>
              <a:t> </a:t>
            </a:r>
            <a:r>
              <a:rPr lang="en-US" sz="2300" dirty="0" err="1"/>
              <a:t>mezi</a:t>
            </a:r>
            <a:r>
              <a:rPr lang="en-US" sz="2300" dirty="0"/>
              <a:t> </a:t>
            </a:r>
            <a:r>
              <a:rPr lang="en-US" sz="2300" dirty="0" err="1"/>
              <a:t>knížaty</a:t>
            </a:r>
            <a:r>
              <a:rPr lang="en-US" sz="2300" dirty="0"/>
              <a:t> </a:t>
            </a:r>
            <a:r>
              <a:rPr lang="en-US" sz="2300" dirty="0" err="1"/>
              <a:t>jako</a:t>
            </a:r>
            <a:r>
              <a:rPr lang="en-US" sz="2300" dirty="0"/>
              <a:t> </a:t>
            </a:r>
            <a:r>
              <a:rPr lang="en-US" sz="2300" dirty="0" err="1"/>
              <a:t>malý</a:t>
            </a:r>
            <a:r>
              <a:rPr lang="cs-CZ" sz="2300" dirty="0"/>
              <a:t> </a:t>
            </a:r>
            <a:r>
              <a:rPr lang="en-US" sz="2300" dirty="0" err="1"/>
              <a:t>ceremoniář</a:t>
            </a:r>
            <a:r>
              <a:rPr lang="en-US" sz="2300" dirty="0"/>
              <a:t>, </a:t>
            </a:r>
            <a:r>
              <a:rPr lang="en-US" sz="2300" dirty="0" err="1"/>
              <a:t>oděný</a:t>
            </a:r>
            <a:r>
              <a:rPr lang="en-US" sz="2300" dirty="0"/>
              <a:t> do </a:t>
            </a:r>
            <a:r>
              <a:rPr lang="en-US" sz="2300" dirty="0" err="1"/>
              <a:t>slavnostního</a:t>
            </a:r>
            <a:r>
              <a:rPr lang="en-US" sz="2300" dirty="0"/>
              <a:t> </a:t>
            </a:r>
            <a:r>
              <a:rPr lang="en-US" sz="2300" dirty="0" err="1"/>
              <a:t>roucha</a:t>
            </a:r>
            <a:r>
              <a:rPr lang="en-US" sz="2300" dirty="0"/>
              <a:t> a se </a:t>
            </a:r>
            <a:r>
              <a:rPr lang="en-US" sz="2300" dirty="0" err="1"/>
              <a:t>slavnostním</a:t>
            </a:r>
            <a:r>
              <a:rPr lang="cs-CZ" sz="2300" dirty="0"/>
              <a:t> </a:t>
            </a:r>
            <a:r>
              <a:rPr lang="en-US" sz="2300" dirty="0" err="1"/>
              <a:t>kloboukem</a:t>
            </a:r>
            <a:r>
              <a:rPr lang="en-US" sz="2300" dirty="0"/>
              <a:t> </a:t>
            </a:r>
            <a:r>
              <a:rPr lang="en-US" sz="2300" dirty="0" err="1"/>
              <a:t>na</a:t>
            </a:r>
            <a:r>
              <a:rPr lang="en-US" sz="2300" dirty="0"/>
              <a:t> </a:t>
            </a:r>
            <a:r>
              <a:rPr lang="en-US" sz="2300" dirty="0" err="1"/>
              <a:t>hlavě</a:t>
            </a:r>
            <a:r>
              <a:rPr lang="en-US" sz="2300" dirty="0"/>
              <a:t>." </a:t>
            </a:r>
            <a:r>
              <a:rPr lang="en-US" sz="2300" dirty="0" err="1"/>
              <a:t>Mistr</a:t>
            </a:r>
            <a:r>
              <a:rPr lang="en-US" sz="2300" dirty="0"/>
              <a:t> se </a:t>
            </a:r>
            <a:r>
              <a:rPr lang="en-US" sz="2300" dirty="0" err="1"/>
              <a:t>dále</a:t>
            </a:r>
            <a:r>
              <a:rPr lang="en-US" sz="2300" dirty="0"/>
              <a:t> </a:t>
            </a:r>
            <a:r>
              <a:rPr lang="en-US" sz="2300" dirty="0" err="1"/>
              <a:t>otázal</a:t>
            </a:r>
            <a:r>
              <a:rPr lang="en-US" sz="2300" dirty="0"/>
              <a:t>:</a:t>
            </a:r>
            <a:r>
              <a:rPr lang="cs-CZ" sz="2300" dirty="0"/>
              <a:t> </a:t>
            </a:r>
            <a:r>
              <a:rPr lang="en-US" sz="2300" dirty="0"/>
              <a:t>„A co ty, Diane?" Zeng Xi, </a:t>
            </a:r>
            <a:r>
              <a:rPr lang="en-US" sz="2300" dirty="0" err="1"/>
              <a:t>který</a:t>
            </a:r>
            <a:r>
              <a:rPr lang="en-US" sz="2300" dirty="0"/>
              <a:t> </a:t>
            </a:r>
            <a:r>
              <a:rPr lang="en-US" sz="2300" dirty="0" err="1"/>
              <a:t>právě</a:t>
            </a:r>
            <a:r>
              <a:rPr lang="en-US" sz="2300" dirty="0"/>
              <a:t> </a:t>
            </a:r>
            <a:r>
              <a:rPr lang="en-US" sz="2300" dirty="0" err="1"/>
              <a:t>drnkal</a:t>
            </a:r>
            <a:r>
              <a:rPr lang="en-US" sz="2300" dirty="0"/>
              <a:t> </a:t>
            </a:r>
            <a:r>
              <a:rPr lang="en-US" sz="2300" dirty="0" err="1"/>
              <a:t>na</a:t>
            </a:r>
            <a:r>
              <a:rPr lang="cs-CZ" sz="2300" dirty="0"/>
              <a:t> </a:t>
            </a:r>
            <a:r>
              <a:rPr lang="en-US" sz="2300" dirty="0" err="1"/>
              <a:t>struny</a:t>
            </a:r>
            <a:r>
              <a:rPr lang="en-US" sz="2300" dirty="0"/>
              <a:t> </a:t>
            </a:r>
            <a:r>
              <a:rPr lang="en-US" sz="2300" dirty="0" err="1"/>
              <a:t>loutny</a:t>
            </a:r>
            <a:r>
              <a:rPr lang="en-US" sz="2300" dirty="0"/>
              <a:t>, </a:t>
            </a:r>
            <a:r>
              <a:rPr lang="en-US" sz="2300" dirty="0" err="1"/>
              <a:t>přestal</a:t>
            </a:r>
            <a:r>
              <a:rPr lang="en-US" sz="2300" dirty="0"/>
              <a:t> </a:t>
            </a:r>
            <a:r>
              <a:rPr lang="en-US" sz="2300" dirty="0" err="1"/>
              <a:t>hrát</a:t>
            </a:r>
            <a:r>
              <a:rPr lang="en-US" sz="2300" dirty="0"/>
              <a:t>, a </a:t>
            </a:r>
            <a:r>
              <a:rPr lang="en-US" sz="2300" dirty="0" err="1"/>
              <a:t>když</a:t>
            </a:r>
            <a:r>
              <a:rPr lang="en-US" sz="2300" dirty="0"/>
              <a:t> </a:t>
            </a:r>
            <a:r>
              <a:rPr lang="en-US" sz="2300" dirty="0" err="1"/>
              <a:t>zvuk</a:t>
            </a:r>
            <a:r>
              <a:rPr lang="en-US" sz="2300" dirty="0"/>
              <a:t> </a:t>
            </a:r>
            <a:r>
              <a:rPr lang="en-US" sz="2300" dirty="0" err="1"/>
              <a:t>dozněl</a:t>
            </a:r>
            <a:r>
              <a:rPr lang="en-US" sz="2300" dirty="0"/>
              <a:t>, </a:t>
            </a:r>
            <a:r>
              <a:rPr lang="en-US" sz="2300" dirty="0" err="1"/>
              <a:t>odložil</a:t>
            </a:r>
            <a:r>
              <a:rPr lang="cs-CZ" sz="2300" dirty="0"/>
              <a:t> </a:t>
            </a:r>
            <a:r>
              <a:rPr lang="en-US" sz="2300" dirty="0" err="1"/>
              <a:t>loutnu</a:t>
            </a:r>
            <a:r>
              <a:rPr lang="en-US" sz="2300" dirty="0"/>
              <a:t>, </a:t>
            </a:r>
            <a:r>
              <a:rPr lang="en-US" sz="2300" dirty="0" err="1"/>
              <a:t>vstal</a:t>
            </a:r>
            <a:r>
              <a:rPr lang="en-US" sz="2300" dirty="0"/>
              <a:t> a </a:t>
            </a:r>
            <a:r>
              <a:rPr lang="en-US" sz="2300" dirty="0" err="1"/>
              <a:t>řekl</a:t>
            </a:r>
            <a:r>
              <a:rPr lang="en-US" sz="2300" dirty="0"/>
              <a:t>: „</a:t>
            </a:r>
            <a:r>
              <a:rPr lang="en-US" sz="2300" dirty="0" err="1"/>
              <a:t>Já</a:t>
            </a:r>
            <a:r>
              <a:rPr lang="en-US" sz="2300" dirty="0"/>
              <a:t> </a:t>
            </a:r>
            <a:r>
              <a:rPr lang="en-US" sz="2300" dirty="0" err="1"/>
              <a:t>bych</a:t>
            </a:r>
            <a:r>
              <a:rPr lang="en-US" sz="2300" dirty="0"/>
              <a:t> </a:t>
            </a:r>
            <a:r>
              <a:rPr lang="en-US" sz="2300" dirty="0" err="1"/>
              <a:t>měl</a:t>
            </a:r>
            <a:r>
              <a:rPr lang="en-US" sz="2300" dirty="0"/>
              <a:t> </a:t>
            </a:r>
            <a:r>
              <a:rPr lang="en-US" sz="2300" dirty="0" err="1"/>
              <a:t>jiné</a:t>
            </a:r>
            <a:r>
              <a:rPr lang="en-US" sz="2300" dirty="0"/>
              <a:t> </a:t>
            </a:r>
            <a:r>
              <a:rPr lang="en-US" sz="2300" dirty="0" err="1"/>
              <a:t>přání</a:t>
            </a:r>
            <a:r>
              <a:rPr lang="en-US" sz="2300" dirty="0"/>
              <a:t> </a:t>
            </a:r>
            <a:r>
              <a:rPr lang="en-US" sz="2300" dirty="0" err="1"/>
              <a:t>než</a:t>
            </a:r>
            <a:r>
              <a:rPr lang="en-US" sz="2300" dirty="0"/>
              <a:t> </a:t>
            </a:r>
            <a:r>
              <a:rPr lang="en-US" sz="2300" dirty="0" err="1"/>
              <a:t>ti</a:t>
            </a:r>
            <a:r>
              <a:rPr lang="cs-CZ" sz="2300" dirty="0"/>
              <a:t> </a:t>
            </a:r>
            <a:r>
              <a:rPr lang="en-US" sz="2300" dirty="0" err="1"/>
              <a:t>tři</a:t>
            </a:r>
            <a:r>
              <a:rPr lang="en-US" sz="2300" dirty="0"/>
              <a:t>." </a:t>
            </a:r>
            <a:r>
              <a:rPr lang="en-US" sz="2300" dirty="0" err="1"/>
              <a:t>Mistr</a:t>
            </a:r>
            <a:r>
              <a:rPr lang="en-US" sz="2300" dirty="0"/>
              <a:t> </a:t>
            </a:r>
            <a:r>
              <a:rPr lang="en-US" sz="2300" dirty="0" err="1"/>
              <a:t>řekl</a:t>
            </a:r>
            <a:r>
              <a:rPr lang="en-US" sz="2300" dirty="0"/>
              <a:t>: „A co </a:t>
            </a:r>
            <a:r>
              <a:rPr lang="en-US" sz="2300" dirty="0" err="1"/>
              <a:t>na</a:t>
            </a:r>
            <a:r>
              <a:rPr lang="en-US" sz="2300" dirty="0"/>
              <a:t> tom? </a:t>
            </a:r>
            <a:r>
              <a:rPr lang="en-US" sz="2300" dirty="0" err="1"/>
              <a:t>Vždyť</a:t>
            </a:r>
            <a:r>
              <a:rPr lang="en-US" sz="2300" dirty="0"/>
              <a:t> </a:t>
            </a:r>
            <a:r>
              <a:rPr lang="en-US" sz="2300" dirty="0" err="1"/>
              <a:t>každý</a:t>
            </a:r>
            <a:r>
              <a:rPr lang="en-US" sz="2300" dirty="0"/>
              <a:t> </a:t>
            </a:r>
            <a:r>
              <a:rPr lang="en-US" sz="2300" dirty="0" err="1"/>
              <a:t>má</a:t>
            </a:r>
            <a:r>
              <a:rPr lang="en-US" sz="2300" dirty="0"/>
              <a:t> </a:t>
            </a:r>
            <a:r>
              <a:rPr lang="en-US" sz="2300" dirty="0" err="1"/>
              <a:t>jen</a:t>
            </a:r>
            <a:r>
              <a:rPr lang="cs-CZ" sz="2300" dirty="0"/>
              <a:t> </a:t>
            </a:r>
            <a:r>
              <a:rPr lang="en-US" sz="2300" dirty="0" err="1"/>
              <a:t>říci</a:t>
            </a:r>
            <a:r>
              <a:rPr lang="en-US" sz="2300" dirty="0"/>
              <a:t> </a:t>
            </a:r>
            <a:r>
              <a:rPr lang="en-US" sz="2300" dirty="0" err="1"/>
              <a:t>svou</a:t>
            </a:r>
            <a:r>
              <a:rPr lang="en-US" sz="2300" dirty="0"/>
              <a:t> </a:t>
            </a:r>
            <a:r>
              <a:rPr lang="en-US" sz="2300" dirty="0" err="1"/>
              <a:t>představu</a:t>
            </a:r>
            <a:r>
              <a:rPr lang="en-US" sz="2300" dirty="0"/>
              <a:t>, </a:t>
            </a:r>
            <a:r>
              <a:rPr lang="en-US" sz="2300" dirty="0" err="1"/>
              <a:t>nic</a:t>
            </a:r>
            <a:r>
              <a:rPr lang="en-US" sz="2300" dirty="0"/>
              <a:t> </a:t>
            </a:r>
            <a:r>
              <a:rPr lang="en-US" sz="2300" dirty="0" err="1"/>
              <a:t>víc</a:t>
            </a:r>
            <a:r>
              <a:rPr lang="en-US" sz="2300" dirty="0"/>
              <a:t>!" Zeng Xi </a:t>
            </a:r>
            <a:r>
              <a:rPr lang="en-US" sz="2300" dirty="0" err="1"/>
              <a:t>řekl</a:t>
            </a:r>
            <a:r>
              <a:rPr lang="en-US" sz="2300" dirty="0"/>
              <a:t>: „</a:t>
            </a:r>
            <a:r>
              <a:rPr lang="en-US" sz="2300" dirty="0" err="1"/>
              <a:t>Pozdě</a:t>
            </a:r>
            <a:r>
              <a:rPr lang="cs-CZ" sz="2300" dirty="0"/>
              <a:t> </a:t>
            </a:r>
            <a:r>
              <a:rPr lang="en-US" sz="2300" dirty="0" err="1"/>
              <a:t>na</a:t>
            </a:r>
            <a:r>
              <a:rPr lang="en-US" sz="2300" dirty="0"/>
              <a:t> </a:t>
            </a:r>
            <a:r>
              <a:rPr lang="en-US" sz="2300" dirty="0" err="1"/>
              <a:t>jaře</a:t>
            </a:r>
            <a:r>
              <a:rPr lang="en-US" sz="2300" dirty="0"/>
              <a:t>, </a:t>
            </a:r>
            <a:r>
              <a:rPr lang="en-US" sz="2300" dirty="0" err="1"/>
              <a:t>kdy</a:t>
            </a:r>
            <a:r>
              <a:rPr lang="en-US" sz="2300" dirty="0"/>
              <a:t> </a:t>
            </a:r>
            <a:r>
              <a:rPr lang="en-US" sz="2300" dirty="0" err="1"/>
              <a:t>už</a:t>
            </a:r>
            <a:r>
              <a:rPr lang="en-US" sz="2300" dirty="0"/>
              <a:t> </a:t>
            </a:r>
            <a:r>
              <a:rPr lang="en-US" sz="2300" dirty="0" err="1"/>
              <a:t>lze</a:t>
            </a:r>
            <a:r>
              <a:rPr lang="en-US" sz="2300" dirty="0"/>
              <a:t> </a:t>
            </a:r>
            <a:r>
              <a:rPr lang="en-US" sz="2300" dirty="0" err="1"/>
              <a:t>nosit</a:t>
            </a:r>
            <a:r>
              <a:rPr lang="en-US" sz="2300" dirty="0"/>
              <a:t> </a:t>
            </a:r>
            <a:r>
              <a:rPr lang="en-US" sz="2300" dirty="0" err="1"/>
              <a:t>jarní</a:t>
            </a:r>
            <a:r>
              <a:rPr lang="en-US" sz="2300" dirty="0"/>
              <a:t> </a:t>
            </a:r>
            <a:r>
              <a:rPr lang="en-US" sz="2300" dirty="0" err="1"/>
              <a:t>oděv</a:t>
            </a:r>
            <a:r>
              <a:rPr lang="en-US" sz="2300" dirty="0"/>
              <a:t>, </a:t>
            </a:r>
            <a:r>
              <a:rPr lang="en-US" sz="2300" dirty="0" err="1"/>
              <a:t>rád</a:t>
            </a:r>
            <a:r>
              <a:rPr lang="en-US" sz="2300" dirty="0"/>
              <a:t> </a:t>
            </a:r>
            <a:r>
              <a:rPr lang="en-US" sz="2300" dirty="0" err="1"/>
              <a:t>bych</a:t>
            </a:r>
            <a:r>
              <a:rPr lang="en-US" sz="2300" dirty="0"/>
              <a:t> se </a:t>
            </a:r>
            <a:r>
              <a:rPr lang="en-US" sz="2300" dirty="0" err="1"/>
              <a:t>spolu</a:t>
            </a:r>
            <a:r>
              <a:rPr lang="cs-CZ" sz="2300" dirty="0"/>
              <a:t> </a:t>
            </a:r>
            <a:r>
              <a:rPr lang="en-US" sz="2300" dirty="0"/>
              <a:t>s </a:t>
            </a:r>
            <a:r>
              <a:rPr lang="en-US" sz="2300" dirty="0" err="1"/>
              <a:t>druhými</a:t>
            </a:r>
            <a:r>
              <a:rPr lang="en-US" sz="2300" dirty="0"/>
              <a:t> </a:t>
            </a:r>
            <a:r>
              <a:rPr lang="en-US" sz="2300" dirty="0" err="1"/>
              <a:t>muži</a:t>
            </a:r>
            <a:r>
              <a:rPr lang="en-US" sz="2300" dirty="0"/>
              <a:t> a </a:t>
            </a:r>
            <a:r>
              <a:rPr lang="en-US" sz="2300" dirty="0" err="1"/>
              <a:t>jinochy</a:t>
            </a:r>
            <a:r>
              <a:rPr lang="en-US" sz="2300" dirty="0"/>
              <a:t> </a:t>
            </a:r>
            <a:r>
              <a:rPr lang="en-US" sz="2300" dirty="0" err="1"/>
              <a:t>šel</a:t>
            </a:r>
            <a:r>
              <a:rPr lang="en-US" sz="2300" dirty="0"/>
              <a:t> </a:t>
            </a:r>
            <a:r>
              <a:rPr lang="en-US" sz="2300" dirty="0" err="1"/>
              <a:t>vykoupat</a:t>
            </a:r>
            <a:r>
              <a:rPr lang="en-US" sz="2300" dirty="0"/>
              <a:t> v </a:t>
            </a:r>
            <a:r>
              <a:rPr lang="en-US" sz="2300" dirty="0" err="1"/>
              <a:t>řece</a:t>
            </a:r>
            <a:r>
              <a:rPr lang="en-US" sz="2300" dirty="0"/>
              <a:t> Yi u </a:t>
            </a:r>
            <a:r>
              <a:rPr lang="en-US" sz="2300" dirty="0" err="1"/>
              <a:t>chrámu</a:t>
            </a:r>
            <a:r>
              <a:rPr lang="en-US" sz="2300" dirty="0"/>
              <a:t> Wu Yu </a:t>
            </a:r>
            <a:r>
              <a:rPr lang="en-US" sz="2300" dirty="0" err="1"/>
              <a:t>bychom</a:t>
            </a:r>
            <a:r>
              <a:rPr lang="en-US" sz="2300" dirty="0"/>
              <a:t> se </a:t>
            </a:r>
            <a:r>
              <a:rPr lang="en-US" sz="2300" dirty="0" err="1"/>
              <a:t>osvěžili</a:t>
            </a:r>
            <a:r>
              <a:rPr lang="en-US" sz="2300" dirty="0"/>
              <a:t> </a:t>
            </a:r>
            <a:r>
              <a:rPr lang="en-US" sz="2300" dirty="0" err="1"/>
              <a:t>chladným</a:t>
            </a:r>
            <a:r>
              <a:rPr lang="en-US" sz="2300" dirty="0"/>
              <a:t> </a:t>
            </a:r>
            <a:r>
              <a:rPr lang="en-US" sz="2300" dirty="0" err="1"/>
              <a:t>větříkem</a:t>
            </a:r>
            <a:r>
              <a:rPr lang="cs-CZ" sz="2300" dirty="0"/>
              <a:t> </a:t>
            </a:r>
            <a:r>
              <a:rPr lang="en-US" sz="2300" dirty="0"/>
              <a:t>a </a:t>
            </a:r>
            <a:r>
              <a:rPr lang="en-US" sz="2300" dirty="0" err="1"/>
              <a:t>potom</a:t>
            </a:r>
            <a:r>
              <a:rPr lang="en-US" sz="2300" dirty="0"/>
              <a:t> se </a:t>
            </a:r>
            <a:r>
              <a:rPr lang="en-US" sz="2300" dirty="0" err="1"/>
              <a:t>vrátili</a:t>
            </a:r>
            <a:r>
              <a:rPr lang="en-US" sz="2300" dirty="0"/>
              <a:t> se </a:t>
            </a:r>
            <a:r>
              <a:rPr lang="en-US" sz="2300" dirty="0" err="1"/>
              <a:t>zpěvem</a:t>
            </a:r>
            <a:r>
              <a:rPr lang="en-US" sz="2300" dirty="0"/>
              <a:t> </a:t>
            </a:r>
            <a:r>
              <a:rPr lang="en-US" sz="2300" dirty="0" err="1"/>
              <a:t>domů</a:t>
            </a:r>
            <a:r>
              <a:rPr lang="en-US" sz="2300" dirty="0"/>
              <a:t>." </a:t>
            </a:r>
            <a:r>
              <a:rPr lang="en-US" sz="2300" dirty="0" err="1"/>
              <a:t>Mistr</a:t>
            </a:r>
            <a:r>
              <a:rPr lang="en-US" sz="2300" dirty="0"/>
              <a:t> </a:t>
            </a:r>
            <a:r>
              <a:rPr lang="en-US" sz="2300" dirty="0" err="1"/>
              <a:t>si</a:t>
            </a:r>
            <a:r>
              <a:rPr lang="cs-CZ" sz="2300" dirty="0"/>
              <a:t> </a:t>
            </a:r>
            <a:r>
              <a:rPr lang="en-US" sz="2300" dirty="0" err="1"/>
              <a:t>povzdechl</a:t>
            </a:r>
            <a:r>
              <a:rPr lang="en-US" sz="2300" dirty="0"/>
              <a:t> a </a:t>
            </a:r>
            <a:r>
              <a:rPr lang="en-US" sz="2300" dirty="0" err="1"/>
              <a:t>řekl</a:t>
            </a:r>
            <a:r>
              <a:rPr lang="en-US" sz="2300" dirty="0"/>
              <a:t>: „</a:t>
            </a:r>
            <a:r>
              <a:rPr lang="en-US" sz="2300" dirty="0" err="1"/>
              <a:t>Já</a:t>
            </a:r>
            <a:r>
              <a:rPr lang="en-US" sz="2300" dirty="0"/>
              <a:t> </a:t>
            </a:r>
            <a:r>
              <a:rPr lang="en-US" sz="2300" dirty="0" err="1"/>
              <a:t>souhlasím</a:t>
            </a:r>
            <a:r>
              <a:rPr lang="en-US" sz="2300" dirty="0"/>
              <a:t> s </a:t>
            </a:r>
            <a:r>
              <a:rPr lang="en-US" sz="2300" dirty="0" err="1"/>
              <a:t>tím</a:t>
            </a:r>
            <a:r>
              <a:rPr lang="en-US" sz="2300" dirty="0"/>
              <a:t>, co </a:t>
            </a:r>
            <a:r>
              <a:rPr lang="en-US" sz="2300" dirty="0" err="1"/>
              <a:t>řekl</a:t>
            </a:r>
            <a:r>
              <a:rPr lang="en-US" sz="2300" dirty="0"/>
              <a:t> Dian!„</a:t>
            </a:r>
            <a:endParaRPr lang="cs-CZ" sz="2300" dirty="0"/>
          </a:p>
          <a:p>
            <a:pPr marL="457200" lvl="1" indent="0" algn="just">
              <a:lnSpc>
                <a:spcPct val="120000"/>
              </a:lnSpc>
              <a:buNone/>
            </a:pPr>
            <a:endParaRPr lang="cs-CZ" sz="2300" dirty="0"/>
          </a:p>
          <a:p>
            <a:pPr marL="457200" lvl="1" indent="0" algn="just">
              <a:lnSpc>
                <a:spcPct val="120000"/>
              </a:lnSpc>
              <a:buNone/>
            </a:pPr>
            <a:r>
              <a:rPr lang="cs-CZ" sz="2300" dirty="0"/>
              <a:t>+ Historky XVIII.5 a XVIII.6 (98)</a:t>
            </a:r>
            <a:endParaRPr lang="en-US" sz="2300" dirty="0"/>
          </a:p>
        </p:txBody>
      </p:sp>
      <p:sp>
        <p:nvSpPr>
          <p:cNvPr id="7" name="TextovéPole 6">
            <a:extLst>
              <a:ext uri="{FF2B5EF4-FFF2-40B4-BE49-F238E27FC236}">
                <a16:creationId xmlns:a16="http://schemas.microsoft.com/office/drawing/2014/main" id="{2E7290D3-B41E-47DC-B0CE-70D663317A96}"/>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3646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A63404-5E44-41A8-9CD2-A914EA7D0869}"/>
              </a:ext>
            </a:extLst>
          </p:cNvPr>
          <p:cNvSpPr>
            <a:spLocks noGrp="1"/>
          </p:cNvSpPr>
          <p:nvPr>
            <p:ph type="subTitle" idx="4294967295"/>
          </p:nvPr>
        </p:nvSpPr>
        <p:spPr>
          <a:xfrm>
            <a:off x="0" y="548640"/>
            <a:ext cx="11490960" cy="6126479"/>
          </a:xfrm>
        </p:spPr>
        <p:txBody>
          <a:bodyPr vert="horz" lIns="91440" tIns="45720" rIns="91440" bIns="45720" rtlCol="0">
            <a:normAutofit/>
          </a:bodyPr>
          <a:lstStyle/>
          <a:p>
            <a:pPr lvl="1">
              <a:lnSpc>
                <a:spcPct val="120000"/>
              </a:lnSpc>
            </a:pPr>
            <a:r>
              <a:rPr lang="en-US" sz="2600" dirty="0"/>
              <a:t>1) </a:t>
            </a:r>
            <a:r>
              <a:rPr lang="cs-CZ" dirty="0"/>
              <a:t>Krátký narativ s rozhovorem - Konfucius bez Konfucia</a:t>
            </a:r>
          </a:p>
          <a:p>
            <a:pPr lvl="1">
              <a:lnSpc>
                <a:spcPct val="120000"/>
              </a:lnSpc>
            </a:pPr>
            <a:r>
              <a:rPr lang="zh-TW" altLang="en-US" dirty="0"/>
              <a:t>儀封人請見。曰：「君子之至於斯也，吾未嘗不得見也。」從者見之。出曰：「二三子，何患於喪乎？天下之無道也久矣，天將以夫子為木鐸。」</a:t>
            </a:r>
            <a:endParaRPr lang="cs-CZ" altLang="zh-TW" dirty="0"/>
          </a:p>
          <a:p>
            <a:pPr lvl="1">
              <a:lnSpc>
                <a:spcPct val="120000"/>
              </a:lnSpc>
            </a:pPr>
            <a:r>
              <a:rPr lang="en-US" dirty="0"/>
              <a:t>The border warden at I requested to be introduced to the Master, saying, "When men of superior virtue have come to this, I have never been denied the privilege of seeing them." The followers of the sage introduced him, and when he came out from the interview, he said, "My friends, why are you distressed by your master's loss of office? The kingdom has long been without the principles of truth and right; Heaven is going to use your master as a bell with its wooden tongue."</a:t>
            </a:r>
            <a:endParaRPr lang="cs-CZ" sz="2300" dirty="0"/>
          </a:p>
          <a:p>
            <a:pPr marL="457200" lvl="1" indent="0" algn="just">
              <a:lnSpc>
                <a:spcPct val="120000"/>
              </a:lnSpc>
              <a:buNone/>
            </a:pPr>
            <a:endParaRPr lang="cs-CZ" sz="2300" dirty="0"/>
          </a:p>
        </p:txBody>
      </p:sp>
      <p:sp>
        <p:nvSpPr>
          <p:cNvPr id="7" name="TextovéPole 6">
            <a:extLst>
              <a:ext uri="{FF2B5EF4-FFF2-40B4-BE49-F238E27FC236}">
                <a16:creationId xmlns:a16="http://schemas.microsoft.com/office/drawing/2014/main" id="{2E7290D3-B41E-47DC-B0CE-70D663317A96}"/>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87819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A63404-5E44-41A8-9CD2-A914EA7D0869}"/>
              </a:ext>
            </a:extLst>
          </p:cNvPr>
          <p:cNvSpPr>
            <a:spLocks noGrp="1"/>
          </p:cNvSpPr>
          <p:nvPr>
            <p:ph type="subTitle" idx="4294967295"/>
          </p:nvPr>
        </p:nvSpPr>
        <p:spPr>
          <a:xfrm>
            <a:off x="0" y="548640"/>
            <a:ext cx="11490960" cy="6126479"/>
          </a:xfrm>
        </p:spPr>
        <p:txBody>
          <a:bodyPr vert="horz" lIns="91440" tIns="45720" rIns="91440" bIns="45720" rtlCol="0">
            <a:normAutofit/>
          </a:bodyPr>
          <a:lstStyle/>
          <a:p>
            <a:pPr lvl="1">
              <a:lnSpc>
                <a:spcPct val="120000"/>
              </a:lnSpc>
            </a:pPr>
            <a:r>
              <a:rPr lang="cs-CZ" sz="2600" dirty="0"/>
              <a:t>2</a:t>
            </a:r>
            <a:r>
              <a:rPr lang="en-US" sz="2600" dirty="0"/>
              <a:t>) </a:t>
            </a:r>
            <a:r>
              <a:rPr lang="cs-CZ" sz="2800" dirty="0"/>
              <a:t>Rozhovor uvozený konkrétními osobami</a:t>
            </a:r>
            <a:endParaRPr lang="cs-CZ" sz="2600" dirty="0"/>
          </a:p>
          <a:p>
            <a:pPr lvl="1">
              <a:lnSpc>
                <a:spcPct val="120000"/>
              </a:lnSpc>
            </a:pPr>
            <a:r>
              <a:rPr lang="zh-TW" altLang="en-US" dirty="0"/>
              <a:t>子謂子貢曰：「女與回也孰愈？」對曰：「賜也何敢望回。回也聞一以知十，賜也聞一以知二。」子曰：「弗如也！吾與女弗如也。」</a:t>
            </a:r>
            <a:endParaRPr lang="cs-CZ" altLang="zh-TW" sz="2600" dirty="0"/>
          </a:p>
          <a:p>
            <a:pPr marL="457200" lvl="1" indent="0" algn="just">
              <a:lnSpc>
                <a:spcPct val="120000"/>
              </a:lnSpc>
              <a:buNone/>
            </a:pPr>
            <a:r>
              <a:rPr lang="en-US" dirty="0"/>
              <a:t>The Master said to Zi Gong, "Which do you consider superior, yourself or Hui?" Zi Gong replied, "How dare I compare myself with Hui? Hui hears one point and knows all about a subject; I hear one point, and know a second." The Master said, "You are not equal to him. I grant you, you are not equal to him."</a:t>
            </a:r>
            <a:endParaRPr lang="en-US" sz="2300" dirty="0"/>
          </a:p>
        </p:txBody>
      </p:sp>
      <p:sp>
        <p:nvSpPr>
          <p:cNvPr id="7" name="TextovéPole 6">
            <a:extLst>
              <a:ext uri="{FF2B5EF4-FFF2-40B4-BE49-F238E27FC236}">
                <a16:creationId xmlns:a16="http://schemas.microsoft.com/office/drawing/2014/main" id="{2E7290D3-B41E-47DC-B0CE-70D663317A96}"/>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94767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A63404-5E44-41A8-9CD2-A914EA7D0869}"/>
              </a:ext>
            </a:extLst>
          </p:cNvPr>
          <p:cNvSpPr>
            <a:spLocks noGrp="1"/>
          </p:cNvSpPr>
          <p:nvPr>
            <p:ph type="subTitle" idx="4294967295"/>
          </p:nvPr>
        </p:nvSpPr>
        <p:spPr>
          <a:xfrm>
            <a:off x="0" y="548640"/>
            <a:ext cx="11490960" cy="6126479"/>
          </a:xfrm>
        </p:spPr>
        <p:txBody>
          <a:bodyPr vert="horz" lIns="91440" tIns="45720" rIns="91440" bIns="45720" rtlCol="0">
            <a:normAutofit/>
          </a:bodyPr>
          <a:lstStyle/>
          <a:p>
            <a:pPr lvl="1">
              <a:lnSpc>
                <a:spcPct val="120000"/>
              </a:lnSpc>
            </a:pPr>
            <a:r>
              <a:rPr lang="cs-CZ" sz="2600" dirty="0"/>
              <a:t>3</a:t>
            </a:r>
            <a:r>
              <a:rPr lang="en-US" sz="2600" dirty="0"/>
              <a:t>)</a:t>
            </a:r>
            <a:r>
              <a:rPr lang="cs-CZ" sz="2600" dirty="0"/>
              <a:t> </a:t>
            </a:r>
            <a:r>
              <a:rPr lang="cs-CZ" sz="2800" dirty="0"/>
              <a:t>Prostý výrok</a:t>
            </a:r>
          </a:p>
          <a:p>
            <a:pPr marL="914400" lvl="2" indent="0">
              <a:lnSpc>
                <a:spcPct val="120000"/>
              </a:lnSpc>
              <a:buNone/>
            </a:pPr>
            <a:r>
              <a:rPr lang="zh-TW" altLang="en-US" sz="2400" dirty="0"/>
              <a:t>子曰：「學而時習之，不亦說乎？有朋自遠方來，不亦樂乎？人不知而不慍，不亦君子乎？」</a:t>
            </a:r>
            <a:endParaRPr lang="cs-CZ" altLang="zh-TW" sz="2400" dirty="0"/>
          </a:p>
          <a:p>
            <a:pPr lvl="1">
              <a:lnSpc>
                <a:spcPct val="120000"/>
              </a:lnSpc>
            </a:pPr>
            <a:r>
              <a:rPr lang="zh-TW" altLang="en-US" dirty="0"/>
              <a:t>子曰：「述而不作，信而好古，竊比於我老彭。」</a:t>
            </a:r>
            <a:endParaRPr lang="cs-CZ" altLang="zh-TW" dirty="0"/>
          </a:p>
          <a:p>
            <a:pPr lvl="1">
              <a:lnSpc>
                <a:spcPct val="120000"/>
              </a:lnSpc>
            </a:pPr>
            <a:endParaRPr lang="cs-CZ" altLang="zh-TW" sz="2800" dirty="0"/>
          </a:p>
          <a:p>
            <a:pPr lvl="1">
              <a:lnSpc>
                <a:spcPct val="120000"/>
              </a:lnSpc>
            </a:pPr>
            <a:r>
              <a:rPr lang="cs-CZ" altLang="zh-TW" sz="2800" dirty="0"/>
              <a:t>Ale přesto velice konkrétní přesah: </a:t>
            </a:r>
            <a:r>
              <a:rPr lang="zh-TW" altLang="en-US" dirty="0"/>
              <a:t>子曰：「由！知德者鮮矣。」</a:t>
            </a:r>
            <a:endParaRPr lang="cs-CZ" altLang="zh-TW" sz="2800" dirty="0"/>
          </a:p>
        </p:txBody>
      </p:sp>
      <p:sp>
        <p:nvSpPr>
          <p:cNvPr id="7" name="TextovéPole 6">
            <a:extLst>
              <a:ext uri="{FF2B5EF4-FFF2-40B4-BE49-F238E27FC236}">
                <a16:creationId xmlns:a16="http://schemas.microsoft.com/office/drawing/2014/main" id="{2E7290D3-B41E-47DC-B0CE-70D663317A96}"/>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9216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7A63404-5E44-41A8-9CD2-A914EA7D0869}"/>
              </a:ext>
            </a:extLst>
          </p:cNvPr>
          <p:cNvSpPr>
            <a:spLocks noGrp="1"/>
          </p:cNvSpPr>
          <p:nvPr>
            <p:ph type="subTitle" idx="4294967295"/>
          </p:nvPr>
        </p:nvSpPr>
        <p:spPr>
          <a:xfrm>
            <a:off x="0" y="111760"/>
            <a:ext cx="11490960" cy="6563359"/>
          </a:xfrm>
        </p:spPr>
        <p:txBody>
          <a:bodyPr vert="horz" lIns="91440" tIns="45720" rIns="91440" bIns="45720" rtlCol="0">
            <a:normAutofit fontScale="85000" lnSpcReduction="20000"/>
          </a:bodyPr>
          <a:lstStyle/>
          <a:p>
            <a:pPr lvl="1">
              <a:lnSpc>
                <a:spcPct val="120000"/>
              </a:lnSpc>
            </a:pPr>
            <a:r>
              <a:rPr lang="zh-TW" altLang="en-US" sz="2600" dirty="0"/>
              <a:t>	孔子於鄉黨，恂恂如也，似不能言者。其在宗廟朝廷，便便言，唯謹爾。</a:t>
            </a:r>
            <a:endParaRPr lang="cs-CZ" altLang="zh-TW" sz="2600" dirty="0"/>
          </a:p>
          <a:p>
            <a:pPr lvl="1">
              <a:lnSpc>
                <a:spcPct val="120000"/>
              </a:lnSpc>
            </a:pPr>
            <a:r>
              <a:rPr lang="en-US" dirty="0"/>
              <a:t>Confucius, in his village, looked simple and sincere, and as if he were not able to speak. When he was in the prince's ancestral temple, or in the court, he spoke minutely on every point, but cautiously.</a:t>
            </a:r>
            <a:endParaRPr lang="cs-CZ" altLang="zh-TW" sz="2600" dirty="0"/>
          </a:p>
          <a:p>
            <a:pPr lvl="1">
              <a:lnSpc>
                <a:spcPct val="120000"/>
              </a:lnSpc>
            </a:pPr>
            <a:r>
              <a:rPr lang="zh-TW" altLang="en-US" dirty="0"/>
              <a:t>朝，與下大夫言，侃侃如也；與上大夫言，誾誾如也。君在，踧踖如也。與與如也。</a:t>
            </a:r>
            <a:r>
              <a:rPr lang="cs-CZ" altLang="zh-TW" dirty="0"/>
              <a:t> </a:t>
            </a:r>
          </a:p>
          <a:p>
            <a:pPr lvl="1">
              <a:lnSpc>
                <a:spcPct val="120000"/>
              </a:lnSpc>
            </a:pPr>
            <a:r>
              <a:rPr lang="en-US" altLang="zh-TW" dirty="0"/>
              <a:t>When he was waiting at court, in speaking with the great officers of the lower grade, he spoke freely, but in a straightforward manner; in speaking with those of the higher grade, he did so blandly, but precisely. When the ruler was present, his manner displayed respectful uneasiness; it was grave, but self-possessed.</a:t>
            </a:r>
            <a:endParaRPr lang="cs-CZ" altLang="zh-TW" dirty="0"/>
          </a:p>
          <a:p>
            <a:pPr lvl="1">
              <a:lnSpc>
                <a:spcPct val="120000"/>
              </a:lnSpc>
            </a:pPr>
            <a:r>
              <a:rPr lang="zh-TW" altLang="en-US" dirty="0"/>
              <a:t>君召使擯，色勃如也，足躩如也。揖所與立，左右手。衣前後，襜如也。趨進，翼如也。賓退，必復命曰：「賓不顧矣。」</a:t>
            </a:r>
            <a:endParaRPr lang="cs-CZ" altLang="zh-TW" dirty="0"/>
          </a:p>
          <a:p>
            <a:pPr lvl="1">
              <a:lnSpc>
                <a:spcPct val="120000"/>
              </a:lnSpc>
            </a:pPr>
            <a:r>
              <a:rPr lang="en-US" sz="2300" dirty="0"/>
              <a:t>	</a:t>
            </a:r>
          </a:p>
          <a:p>
            <a:pPr lvl="1">
              <a:lnSpc>
                <a:spcPct val="120000"/>
              </a:lnSpc>
            </a:pPr>
            <a:r>
              <a:rPr lang="en-US" sz="2300" dirty="0"/>
              <a:t>When the prince called him to employ him in the reception of a visitor, his countenance appeared to change, and his legs to move forward with difficulty. He inclined himself to the other officers among whom he stood, moving his left or right arm, as their position required, but keeping the skirts of his robe before and behind evenly adjusted. He hastened forward, with his arms like the wings of a bird. When the guest had retired, he would report to the prince, "The visitor is not turning round any more.„</a:t>
            </a:r>
            <a:endParaRPr lang="cs-CZ" sz="2300" dirty="0"/>
          </a:p>
          <a:p>
            <a:pPr lvl="1">
              <a:lnSpc>
                <a:spcPct val="120000"/>
              </a:lnSpc>
            </a:pPr>
            <a:r>
              <a:rPr lang="zh-CN" altLang="en-US" sz="2300" dirty="0"/>
              <a:t>如， 似， </a:t>
            </a:r>
            <a:r>
              <a:rPr lang="cs-CZ" sz="2300" dirty="0"/>
              <a:t>S. 55</a:t>
            </a:r>
            <a:endParaRPr lang="en-US" sz="2300" dirty="0"/>
          </a:p>
        </p:txBody>
      </p:sp>
      <p:sp>
        <p:nvSpPr>
          <p:cNvPr id="7" name="TextovéPole 6">
            <a:extLst>
              <a:ext uri="{FF2B5EF4-FFF2-40B4-BE49-F238E27FC236}">
                <a16:creationId xmlns:a16="http://schemas.microsoft.com/office/drawing/2014/main" id="{2E7290D3-B41E-47DC-B0CE-70D663317A96}"/>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48139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E8BCEE-5BE1-40BC-A8C0-7010E787D172}"/>
              </a:ext>
            </a:extLst>
          </p:cNvPr>
          <p:cNvSpPr>
            <a:spLocks noGrp="1"/>
          </p:cNvSpPr>
          <p:nvPr>
            <p:ph type="title"/>
          </p:nvPr>
        </p:nvSpPr>
        <p:spPr>
          <a:xfrm>
            <a:off x="648929" y="629266"/>
            <a:ext cx="3651467" cy="1676603"/>
          </a:xfrm>
        </p:spPr>
        <p:txBody>
          <a:bodyPr>
            <a:normAutofit/>
          </a:bodyPr>
          <a:lstStyle/>
          <a:p>
            <a:r>
              <a:rPr lang="cs-CZ"/>
              <a:t>Svět </a:t>
            </a:r>
            <a:r>
              <a:rPr lang="cs-CZ" i="1"/>
              <a:t>Hovorů</a:t>
            </a:r>
            <a:endParaRPr lang="cs-CZ"/>
          </a:p>
        </p:txBody>
      </p:sp>
      <p:sp>
        <p:nvSpPr>
          <p:cNvPr id="9" name="Content Placeholder 8">
            <a:extLst>
              <a:ext uri="{FF2B5EF4-FFF2-40B4-BE49-F238E27FC236}">
                <a16:creationId xmlns:a16="http://schemas.microsoft.com/office/drawing/2014/main" id="{4D9D5D3B-A85D-4E62-B19B-0CC36AC3C270}"/>
              </a:ext>
            </a:extLst>
          </p:cNvPr>
          <p:cNvSpPr>
            <a:spLocks noGrp="1"/>
          </p:cNvSpPr>
          <p:nvPr>
            <p:ph idx="1"/>
          </p:nvPr>
        </p:nvSpPr>
        <p:spPr>
          <a:xfrm>
            <a:off x="648931" y="2438400"/>
            <a:ext cx="3651466" cy="3785419"/>
          </a:xfrm>
        </p:spPr>
        <p:txBody>
          <a:bodyPr>
            <a:normAutofit/>
          </a:bodyPr>
          <a:lstStyle/>
          <a:p>
            <a:r>
              <a:rPr lang="cs-CZ" sz="1800" dirty="0"/>
              <a:t>Mistr jako autoritativní hlas, ke kterému se uchylují žáci</a:t>
            </a:r>
          </a:p>
          <a:p>
            <a:r>
              <a:rPr lang="cs-CZ" sz="1800" dirty="0"/>
              <a:t>Obraz komunity a důraz na přátelství (které může překlenout i nutnou zdvořilost) a pokoru</a:t>
            </a:r>
          </a:p>
          <a:p>
            <a:r>
              <a:rPr lang="cs-CZ" sz="1800" dirty="0"/>
              <a:t>Oživování idealistické vize světa dle starodávných vzorů (viz XIV, 38) – Mistr je nadán až nadpřirozenou silou, kterou může uskutečnit nemožné</a:t>
            </a:r>
          </a:p>
          <a:p>
            <a:endParaRPr lang="cs-CZ" sz="1800" dirty="0"/>
          </a:p>
        </p:txBody>
      </p:sp>
      <p:pic>
        <p:nvPicPr>
          <p:cNvPr id="5" name="Zástupný obsah 4" descr="Obsah obrázku police&#10;&#10;Popis byl vytvořen automaticky">
            <a:extLst>
              <a:ext uri="{FF2B5EF4-FFF2-40B4-BE49-F238E27FC236}">
                <a16:creationId xmlns:a16="http://schemas.microsoft.com/office/drawing/2014/main" id="{EB861449-418F-47C4-9D0F-E0016AC462DF}"/>
              </a:ext>
            </a:extLst>
          </p:cNvPr>
          <p:cNvPicPr>
            <a:picLocks noChangeAspect="1"/>
          </p:cNvPicPr>
          <p:nvPr/>
        </p:nvPicPr>
        <p:blipFill rotWithShape="1">
          <a:blip r:embed="rId2">
            <a:extLst>
              <a:ext uri="{28A0092B-C50C-407E-A947-70E740481C1C}">
                <a14:useLocalDpi xmlns:a14="http://schemas.microsoft.com/office/drawing/2010/main" val="0"/>
              </a:ext>
            </a:extLst>
          </a:blip>
          <a:srcRect l="2643" r="2643"/>
          <a:stretch/>
        </p:blipFill>
        <p:spPr>
          <a:xfrm>
            <a:off x="4639056" y="10"/>
            <a:ext cx="7552944" cy="6857990"/>
          </a:xfrm>
          <a:prstGeom prst="rect">
            <a:avLst/>
          </a:prstGeom>
          <a:effectLst/>
        </p:spPr>
      </p:pic>
    </p:spTree>
    <p:extLst>
      <p:ext uri="{BB962C8B-B14F-4D97-AF65-F5344CB8AC3E}">
        <p14:creationId xmlns:p14="http://schemas.microsoft.com/office/powerpoint/2010/main" val="191313784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2507</Words>
  <Application>Microsoft Office PowerPoint</Application>
  <PresentationFormat>Širokoúhlá obrazovka</PresentationFormat>
  <Paragraphs>77</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Lunyu 論語</vt:lpstr>
      <vt:lpstr>Základní témata</vt:lpstr>
      <vt:lpstr>Struktura Hovorů</vt:lpstr>
      <vt:lpstr>Prezentace aplikace PowerPoint</vt:lpstr>
      <vt:lpstr>Prezentace aplikace PowerPoint</vt:lpstr>
      <vt:lpstr>Prezentace aplikace PowerPoint</vt:lpstr>
      <vt:lpstr>Prezentace aplikace PowerPoint</vt:lpstr>
      <vt:lpstr>Prezentace aplikace PowerPoint</vt:lpstr>
      <vt:lpstr>Svět Hovorů</vt:lpstr>
      <vt:lpstr>Postava Konfucia a Hovory</vt:lpstr>
      <vt:lpstr>Prezentace aplikace PowerPoint</vt:lpstr>
      <vt:lpstr>Prezentace aplikace PowerPoint</vt:lpstr>
      <vt:lpstr>Vznik a vývoj textu</vt:lpstr>
      <vt:lpstr>Pojmy v Lunyu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Lunyu 論語</dc:title>
  <dc:creator>Václav Valtr</dc:creator>
  <cp:lastModifiedBy>Václav Valtr</cp:lastModifiedBy>
  <cp:revision>3</cp:revision>
  <dcterms:created xsi:type="dcterms:W3CDTF">2020-03-02T13:40:39Z</dcterms:created>
  <dcterms:modified xsi:type="dcterms:W3CDTF">2020-03-02T13:48:18Z</dcterms:modified>
</cp:coreProperties>
</file>