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318" r:id="rId3"/>
    <p:sldId id="332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33" r:id="rId13"/>
    <p:sldId id="331" r:id="rId14"/>
    <p:sldId id="328" r:id="rId15"/>
    <p:sldId id="327" r:id="rId16"/>
    <p:sldId id="329" r:id="rId17"/>
    <p:sldId id="330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3D962-8CBA-40A0-846C-03677FB21A83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25028-461E-46D5-B36F-0B740E6EB5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25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6CD7C-C6FD-43F2-A6E6-66E4DC670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480EEA-2792-4B75-888A-65EB80DF6A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E7DDC9-D222-440E-B5A1-093AC7060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54082D-E167-4D2C-9ACB-8F9C4BF2D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EE3D67-4DEA-44A6-A334-0F014015D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86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A8F71-C348-454A-979F-8E3CF2833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328C5D-669D-4E53-A349-8DE78AF7E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543651-76F5-4A45-81F8-A8E87F1B8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E0D6AE-9685-4F23-8297-B04CF1EAD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DE48D4-75F9-4DD1-9C19-7FB498DDF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86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B8A35AD-AE5B-48E9-BABB-5AC45C8444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27E03B-409F-4619-BD85-C276029C1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F4CF2A-9A21-4B03-A4AC-0DCD450DC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87ED85-106D-4C55-B2E1-105BC4623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837532-9933-40A1-A0AB-1B7BB8B2A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314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322F05-DA79-4619-8BB9-27F5CAF97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54D98-9259-4D6A-9812-F082FB54F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643655-2FE5-4020-AA9D-C813F5839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44A159-ED31-4F8F-A326-FCF9FE6A7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ED0D75-6A76-4767-B55E-DA2B02147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75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AB199-73F6-4E24-AB39-AB36FDF10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637F026-8971-41FC-BAFE-9BF6AE2E8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42E2F7-16C2-48D8-B03D-5ED884FF1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48ABD1-6698-4C44-8E57-0C0F3D8EB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23CB23-B2E5-4F1C-9380-F6DC8E4F0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78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5C5647-86EA-4D10-B297-B40B86BBA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F0B4E6-97BD-4538-9073-00221A420A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99BB5B3-8541-4BD8-93DD-512D6B9B8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FA77FA-86A3-4772-872F-BF1D1EFA6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BFA3CC-03BF-4F55-B7BF-166053D8E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CB605E-55BD-4803-83BA-96A8E4AE0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391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ABC9F-CD4D-4FDA-A9E1-513FBB329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44FA345-0E31-40A8-9BF6-D0CF2FDBD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5116E15-B015-457B-BDCB-430475F37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B3BF1B7-746E-42FD-9EA0-8F70751D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BAB5257-CA22-4541-85E7-4C056F6655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11CFC53-321D-4C96-82AD-9417617B0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674E648-B871-4DBC-B9DA-91A7D531B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189F1FB-95B8-402D-B941-0F2174696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7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58F1F-6D8F-4DEF-8DD8-3BBDA63AE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58A6665-08AD-4EAE-AC9B-9C737CFAC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CD18A7-924D-40D0-BD2E-82122380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CDA895-6BF0-45BF-99E6-76A986F3D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78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B2BFC85-9B86-48FA-9641-46BDA47DF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F5A384E-5AF6-451F-9178-65893612B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8BBA7E0-402C-4F61-B701-3CA7197B3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23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E3C1F-35AB-4999-AB62-DA9895BF6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9A2AAB-1085-458E-B78A-17575E05E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D380CC6-4BB9-4016-B3F9-924D4C4EA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6B2554-CF25-4F4B-981F-A4560BA6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B33E08-5325-40EB-B889-5A528FC70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710018-99BB-45FE-A511-7E82F7058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0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323EAB-4690-43B3-96F3-9CC7024C7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910BA3-53E7-4577-A9D9-0592CEDA9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9574D4B-5F8D-4980-8591-13F5409BD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1B9295-4DDF-44B6-9A90-7081B9805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BC4509-D181-429F-9FC1-906501E57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9258607-EA97-451F-A78A-5ECBE4FFC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87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61F3BE2-454B-4CCC-ADF6-250D47A40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FC2CDB-577E-4709-8E25-A4CFC0ED7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AF2CE5-838E-46E8-8B35-6E9F9824BA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16010-DDF7-47DF-8612-6BBC5CC51FDD}" type="datetimeFigureOut">
              <a:rPr lang="cs-CZ" smtClean="0"/>
              <a:t>16. 11. 2017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D7E2D8-4C26-4163-8D17-C99C1EB73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811338-0525-4933-849E-6C5268253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27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znam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port.lidovky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74CD8E-7DAD-4947-BEF3-A2DFBF9854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Úvodní jazykový 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BDD9AC-48DD-4ACA-941B-4CE8AC8A1E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Hana Prokšová</a:t>
            </a:r>
          </a:p>
          <a:p>
            <a:pPr algn="r"/>
            <a:r>
              <a:rPr lang="cs-CZ" dirty="0"/>
              <a:t>hana.proksova@ff.cuni.cz</a:t>
            </a:r>
          </a:p>
          <a:p>
            <a:pPr algn="r"/>
            <a:r>
              <a:rPr lang="cs-CZ" dirty="0"/>
              <a:t>konzultace: po 10:50–12:20</a:t>
            </a:r>
          </a:p>
        </p:txBody>
      </p:sp>
    </p:spTree>
    <p:extLst>
      <p:ext uri="{BB962C8B-B14F-4D97-AF65-F5344CB8AC3E}">
        <p14:creationId xmlns:p14="http://schemas.microsoft.com/office/powerpoint/2010/main" val="3565108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adverbia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zájmenná adverbia: mají deiktickou funkci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1567" y="2432496"/>
            <a:ext cx="7981626" cy="3744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944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predikativa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„jedenáctý slovní druh“</a:t>
            </a:r>
          </a:p>
          <a:p>
            <a:r>
              <a:rPr lang="cs-CZ" sz="2400" dirty="0"/>
              <a:t>funguje vždy jako součást predikátu</a:t>
            </a:r>
            <a:endParaRPr lang="cs-CZ" sz="2000" dirty="0"/>
          </a:p>
          <a:p>
            <a:pPr lvl="1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0" indent="0">
              <a:buNone/>
            </a:pPr>
            <a:r>
              <a:rPr lang="cs-CZ" sz="2400" dirty="0"/>
              <a:t>a) stav prostředí nebo jedince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i="1" dirty="0"/>
              <a:t>je mu smutno</a:t>
            </a:r>
          </a:p>
          <a:p>
            <a:pPr marL="914400" lvl="2" indent="0">
              <a:buNone/>
            </a:pPr>
            <a:r>
              <a:rPr lang="cs-CZ" sz="2200" dirty="0"/>
              <a:t>× </a:t>
            </a:r>
            <a:r>
              <a:rPr lang="cs-CZ" sz="2200" i="1" dirty="0"/>
              <a:t>smutně se usmál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i="1" dirty="0"/>
              <a:t>venku je horko</a:t>
            </a:r>
          </a:p>
          <a:p>
            <a:pPr marL="914400" lvl="2" indent="0">
              <a:buNone/>
            </a:pPr>
            <a:r>
              <a:rPr lang="cs-CZ" sz="2200" dirty="0"/>
              <a:t>× </a:t>
            </a:r>
            <a:r>
              <a:rPr lang="cs-CZ" sz="2200" i="1" dirty="0"/>
              <a:t>horko sužovalo celou zemi</a:t>
            </a:r>
          </a:p>
          <a:p>
            <a:pPr marL="0" indent="0">
              <a:buNone/>
            </a:pPr>
            <a:r>
              <a:rPr lang="cs-CZ" sz="2400" dirty="0"/>
              <a:t>b) modální hodnocení děje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i="1" dirty="0"/>
              <a:t>je nutno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i="1" dirty="0"/>
              <a:t>je třeba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i="1" dirty="0"/>
              <a:t>je nabíledni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i="1" dirty="0"/>
              <a:t>lze/nelze</a:t>
            </a:r>
            <a:r>
              <a:rPr lang="cs-CZ" sz="2200" dirty="0"/>
              <a:t> (bez pomocného slovesa!)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200" i="1" dirty="0"/>
          </a:p>
          <a:p>
            <a:endParaRPr lang="cs-CZ" sz="2400" dirty="0"/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747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adverbia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2E2756D-4F72-4268-8652-8CF73E075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Proč jsi nepřišel?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Byla technicky zdatná.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Žil daleko odtud.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Jede tam studijně.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Je závažně nemocná.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2946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D8999A-E261-4302-93C5-7B912BA68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C92C52-ED01-4A5B-BEE7-878F3109D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730948" cy="581183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prepozice</a:t>
            </a:r>
          </a:p>
          <a:p>
            <a:r>
              <a:rPr lang="cs-CZ" dirty="0"/>
              <a:t>primární × sekundární</a:t>
            </a:r>
          </a:p>
          <a:p>
            <a:r>
              <a:rPr lang="cs-CZ" dirty="0"/>
              <a:t>geneze formou prepozici(on)</a:t>
            </a:r>
            <a:r>
              <a:rPr lang="cs-CZ" dirty="0" err="1"/>
              <a:t>alizace</a:t>
            </a:r>
            <a:r>
              <a:rPr lang="cs-CZ" dirty="0"/>
              <a:t> (= jazyková změna: gramatikalizace)</a:t>
            </a:r>
          </a:p>
          <a:p>
            <a:pPr lvl="1"/>
            <a:r>
              <a:rPr lang="cs-CZ" dirty="0"/>
              <a:t>ze SUBST: petrifikované tvary, často </a:t>
            </a:r>
            <a:r>
              <a:rPr lang="cs-CZ" dirty="0" err="1"/>
              <a:t>Instr</a:t>
            </a:r>
            <a:r>
              <a:rPr lang="cs-CZ" dirty="0"/>
              <a:t> (</a:t>
            </a:r>
            <a:r>
              <a:rPr lang="cs-CZ" i="1" dirty="0"/>
              <a:t>vzhledem k</a:t>
            </a:r>
            <a:r>
              <a:rPr lang="cs-CZ" dirty="0"/>
              <a:t>, </a:t>
            </a:r>
            <a:r>
              <a:rPr lang="cs-CZ" i="1" dirty="0"/>
              <a:t>během</a:t>
            </a:r>
            <a:r>
              <a:rPr lang="cs-CZ" dirty="0"/>
              <a:t>,</a:t>
            </a:r>
            <a:r>
              <a:rPr lang="cs-CZ" i="1" dirty="0"/>
              <a:t> prostřednictvím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 přechodníků (</a:t>
            </a:r>
            <a:r>
              <a:rPr lang="cs-CZ" i="1" dirty="0"/>
              <a:t>vyjma</a:t>
            </a:r>
            <a:r>
              <a:rPr lang="cs-CZ" dirty="0"/>
              <a:t>, </a:t>
            </a:r>
            <a:r>
              <a:rPr lang="cs-CZ" i="1" dirty="0"/>
              <a:t>počítajíc v to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 adverbií</a:t>
            </a:r>
          </a:p>
          <a:p>
            <a:pPr lvl="1"/>
            <a:r>
              <a:rPr lang="cs-CZ" dirty="0"/>
              <a:t>kombinace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konjunkce</a:t>
            </a:r>
          </a:p>
          <a:p>
            <a:r>
              <a:rPr lang="cs-CZ" dirty="0"/>
              <a:t>hypotaktické</a:t>
            </a:r>
          </a:p>
          <a:p>
            <a:r>
              <a:rPr lang="cs-CZ" dirty="0"/>
              <a:t>parataktické</a:t>
            </a:r>
          </a:p>
          <a:p>
            <a:pPr lvl="1"/>
            <a:r>
              <a:rPr lang="cs-CZ" dirty="0"/>
              <a:t>nestojí na začátku klauze u souvětí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6522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2651" y="365659"/>
            <a:ext cx="7886701" cy="991229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+mn-lt"/>
              </a:rPr>
              <a:t>parataktické spojky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2123" y="1457354"/>
            <a:ext cx="10614990" cy="471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spojky slučovací</a:t>
            </a:r>
            <a:r>
              <a:rPr lang="cs-CZ" dirty="0"/>
              <a:t> – </a:t>
            </a:r>
            <a:r>
              <a:rPr lang="cs-CZ" i="1" dirty="0"/>
              <a:t>a, i, ani, nebo, či, přímo, nadto, ani</a:t>
            </a:r>
            <a:r>
              <a:rPr lang="cs-CZ" dirty="0"/>
              <a:t>–</a:t>
            </a:r>
            <a:r>
              <a:rPr lang="cs-CZ" i="1" dirty="0"/>
              <a:t>ani, jak</a:t>
            </a:r>
            <a:r>
              <a:rPr lang="cs-CZ" dirty="0"/>
              <a:t>–</a:t>
            </a:r>
            <a:r>
              <a:rPr lang="cs-CZ" i="1" dirty="0"/>
              <a:t>tak, hned</a:t>
            </a:r>
            <a:r>
              <a:rPr lang="cs-CZ" dirty="0"/>
              <a:t>–</a:t>
            </a:r>
            <a:r>
              <a:rPr lang="cs-CZ" i="1" dirty="0"/>
              <a:t>hned, jednak</a:t>
            </a:r>
            <a:r>
              <a:rPr lang="cs-CZ" dirty="0"/>
              <a:t>–</a:t>
            </a:r>
            <a:r>
              <a:rPr lang="cs-CZ" i="1" dirty="0"/>
              <a:t>jednak, zčásti</a:t>
            </a:r>
            <a:r>
              <a:rPr lang="cs-CZ" dirty="0"/>
              <a:t>–</a:t>
            </a:r>
            <a:r>
              <a:rPr lang="cs-CZ" i="1" dirty="0"/>
              <a:t>zčásti</a:t>
            </a:r>
          </a:p>
          <a:p>
            <a:pPr marL="0" indent="0">
              <a:buNone/>
            </a:pPr>
            <a:r>
              <a:rPr lang="cs-CZ" b="1" dirty="0"/>
              <a:t>spojky odporovací</a:t>
            </a:r>
            <a:r>
              <a:rPr lang="cs-CZ" dirty="0"/>
              <a:t> – </a:t>
            </a:r>
            <a:r>
              <a:rPr lang="cs-CZ" i="1" dirty="0"/>
              <a:t>ale, avšak, však, leč, nýbrž, naopak, jenomže, jenže</a:t>
            </a:r>
          </a:p>
          <a:p>
            <a:pPr marL="0" indent="0">
              <a:buNone/>
            </a:pPr>
            <a:r>
              <a:rPr lang="cs-CZ" b="1" dirty="0"/>
              <a:t>spojky stupňovací</a:t>
            </a:r>
            <a:r>
              <a:rPr lang="cs-CZ" dirty="0"/>
              <a:t> – </a:t>
            </a:r>
            <a:r>
              <a:rPr lang="cs-CZ" i="1" dirty="0"/>
              <a:t>i, ba, ba i, ba ani, nadto, dokonce, nejen</a:t>
            </a:r>
            <a:r>
              <a:rPr lang="cs-CZ" dirty="0"/>
              <a:t> – </a:t>
            </a:r>
            <a:r>
              <a:rPr lang="cs-CZ" i="1" dirty="0"/>
              <a:t>ale i, nejen</a:t>
            </a:r>
            <a:r>
              <a:rPr lang="cs-CZ" dirty="0"/>
              <a:t> – </a:t>
            </a:r>
            <a:r>
              <a:rPr lang="cs-CZ" i="1" dirty="0"/>
              <a:t>nýbrž i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spojky vylučovací</a:t>
            </a:r>
            <a:r>
              <a:rPr lang="cs-CZ" dirty="0"/>
              <a:t> – </a:t>
            </a:r>
            <a:r>
              <a:rPr lang="cs-CZ" i="1" dirty="0"/>
              <a:t>nebo, anebo, buď-nebo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spojky vysvětlovací</a:t>
            </a:r>
            <a:r>
              <a:rPr lang="cs-CZ" dirty="0"/>
              <a:t> – </a:t>
            </a:r>
            <a:r>
              <a:rPr lang="cs-CZ" i="1" dirty="0"/>
              <a:t>totiž, vždyť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spojka příčinná</a:t>
            </a:r>
            <a:r>
              <a:rPr lang="cs-CZ" dirty="0"/>
              <a:t> – </a:t>
            </a:r>
            <a:r>
              <a:rPr lang="cs-CZ" i="1" dirty="0"/>
              <a:t>neboť, vždyť, totiž, však také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spojky důsledkové</a:t>
            </a:r>
            <a:r>
              <a:rPr lang="cs-CZ" dirty="0"/>
              <a:t> – </a:t>
            </a:r>
            <a:r>
              <a:rPr lang="cs-CZ" i="1" dirty="0"/>
              <a:t>proto, a proto, a tak, tudíž, a tudíž, tedy, a tedy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7540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částice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modální</a:t>
            </a:r>
            <a:r>
              <a:rPr lang="cs-CZ" dirty="0"/>
              <a:t>: </a:t>
            </a:r>
            <a:r>
              <a:rPr lang="cs-CZ" i="1" dirty="0"/>
              <a:t>asi</a:t>
            </a:r>
            <a:r>
              <a:rPr lang="cs-CZ" dirty="0"/>
              <a:t>, </a:t>
            </a:r>
            <a:r>
              <a:rPr lang="cs-CZ" i="1" dirty="0"/>
              <a:t>pravděpodobně</a:t>
            </a:r>
            <a:r>
              <a:rPr lang="cs-CZ" dirty="0"/>
              <a:t>, </a:t>
            </a:r>
            <a:r>
              <a:rPr lang="cs-CZ" i="1" dirty="0"/>
              <a:t>určitě</a:t>
            </a:r>
          </a:p>
          <a:p>
            <a:r>
              <a:rPr lang="cs-CZ" b="1" dirty="0"/>
              <a:t>modifikační</a:t>
            </a:r>
            <a:r>
              <a:rPr lang="cs-CZ" dirty="0"/>
              <a:t>: </a:t>
            </a:r>
            <a:r>
              <a:rPr lang="cs-CZ" i="1" dirty="0"/>
              <a:t>prostě</a:t>
            </a:r>
            <a:r>
              <a:rPr lang="cs-CZ" dirty="0"/>
              <a:t>, </a:t>
            </a:r>
            <a:r>
              <a:rPr lang="cs-CZ" i="1" dirty="0"/>
              <a:t>vlastně</a:t>
            </a:r>
            <a:r>
              <a:rPr lang="cs-CZ" dirty="0"/>
              <a:t>, </a:t>
            </a:r>
            <a:r>
              <a:rPr lang="cs-CZ" i="1" dirty="0"/>
              <a:t>ale</a:t>
            </a:r>
          </a:p>
          <a:p>
            <a:r>
              <a:rPr lang="cs-CZ" b="1" dirty="0"/>
              <a:t>vytýkací</a:t>
            </a:r>
            <a:r>
              <a:rPr lang="cs-CZ" dirty="0"/>
              <a:t>: </a:t>
            </a:r>
            <a:r>
              <a:rPr lang="cs-CZ" i="1" dirty="0"/>
              <a:t>zejména</a:t>
            </a:r>
            <a:r>
              <a:rPr lang="cs-CZ" dirty="0"/>
              <a:t>, </a:t>
            </a:r>
            <a:r>
              <a:rPr lang="cs-CZ" i="1" dirty="0"/>
              <a:t>hlavně</a:t>
            </a:r>
            <a:r>
              <a:rPr lang="cs-CZ" dirty="0"/>
              <a:t>, </a:t>
            </a:r>
            <a:r>
              <a:rPr lang="cs-CZ" i="1" dirty="0"/>
              <a:t>už</a:t>
            </a:r>
          </a:p>
          <a:p>
            <a:pPr lvl="1"/>
            <a:r>
              <a:rPr lang="cs-CZ" dirty="0"/>
              <a:t>fungují jako </a:t>
            </a:r>
            <a:r>
              <a:rPr lang="cs-CZ" dirty="0" err="1"/>
              <a:t>rematizátory</a:t>
            </a:r>
            <a:r>
              <a:rPr lang="cs-CZ" dirty="0"/>
              <a:t>: signalizují réma výpovědi</a:t>
            </a:r>
          </a:p>
          <a:p>
            <a:r>
              <a:rPr lang="cs-CZ" b="1" dirty="0"/>
              <a:t>přací</a:t>
            </a:r>
            <a:r>
              <a:rPr lang="cs-CZ" dirty="0"/>
              <a:t>: </a:t>
            </a:r>
            <a:r>
              <a:rPr lang="cs-CZ" i="1" dirty="0"/>
              <a:t>nechť</a:t>
            </a:r>
            <a:r>
              <a:rPr lang="cs-CZ" dirty="0"/>
              <a:t>, </a:t>
            </a:r>
            <a:r>
              <a:rPr lang="cs-CZ" i="1" dirty="0"/>
              <a:t>kéž</a:t>
            </a:r>
          </a:p>
          <a:p>
            <a:r>
              <a:rPr lang="cs-CZ" b="1" dirty="0" err="1"/>
              <a:t>strukturační</a:t>
            </a:r>
            <a:r>
              <a:rPr lang="cs-CZ" dirty="0"/>
              <a:t>: </a:t>
            </a:r>
            <a:r>
              <a:rPr lang="cs-CZ" i="1" dirty="0"/>
              <a:t>zaprvé</a:t>
            </a:r>
            <a:r>
              <a:rPr lang="cs-CZ" dirty="0"/>
              <a:t> / </a:t>
            </a:r>
            <a:r>
              <a:rPr lang="cs-CZ" i="1" dirty="0"/>
              <a:t>za prvé</a:t>
            </a:r>
            <a:r>
              <a:rPr lang="cs-CZ" dirty="0"/>
              <a:t>, </a:t>
            </a:r>
            <a:r>
              <a:rPr lang="cs-CZ" i="1" dirty="0"/>
              <a:t>především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1913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2651" y="365659"/>
            <a:ext cx="7886701" cy="1071602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+mn-lt"/>
              </a:rPr>
              <a:t>citoslovce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tvoří samostatné, rudimentární výpovědi nevětné povahy (větné ekvivalenty)</a:t>
            </a:r>
          </a:p>
          <a:p>
            <a:r>
              <a:rPr lang="cs-CZ" dirty="0"/>
              <a:t>nefungují jako VČ</a:t>
            </a:r>
          </a:p>
          <a:p>
            <a:endParaRPr lang="cs-CZ" b="1" dirty="0"/>
          </a:p>
          <a:p>
            <a:r>
              <a:rPr lang="cs-CZ" b="1" dirty="0"/>
              <a:t>dějová</a:t>
            </a:r>
            <a:r>
              <a:rPr lang="cs-CZ" dirty="0"/>
              <a:t>: </a:t>
            </a:r>
            <a:r>
              <a:rPr lang="cs-CZ" i="1" dirty="0"/>
              <a:t>haf</a:t>
            </a:r>
            <a:r>
              <a:rPr lang="cs-CZ" dirty="0"/>
              <a:t>, </a:t>
            </a:r>
            <a:r>
              <a:rPr lang="cs-CZ" i="1" dirty="0"/>
              <a:t>bum</a:t>
            </a:r>
            <a:r>
              <a:rPr lang="cs-CZ" dirty="0"/>
              <a:t>, </a:t>
            </a:r>
            <a:r>
              <a:rPr lang="cs-CZ" i="1" dirty="0" err="1"/>
              <a:t>elá</a:t>
            </a:r>
            <a:r>
              <a:rPr lang="cs-CZ" i="1" dirty="0"/>
              <a:t> hop</a:t>
            </a:r>
          </a:p>
          <a:p>
            <a:r>
              <a:rPr lang="cs-CZ" b="1" dirty="0"/>
              <a:t>stavová/emocionální</a:t>
            </a:r>
            <a:r>
              <a:rPr lang="cs-CZ" dirty="0"/>
              <a:t>: </a:t>
            </a:r>
            <a:r>
              <a:rPr lang="cs-CZ" i="1" dirty="0"/>
              <a:t>au</a:t>
            </a:r>
            <a:r>
              <a:rPr lang="cs-CZ" dirty="0"/>
              <a:t>, </a:t>
            </a:r>
            <a:r>
              <a:rPr lang="cs-CZ" i="1" dirty="0"/>
              <a:t>sakra</a:t>
            </a:r>
            <a:r>
              <a:rPr lang="cs-CZ" dirty="0"/>
              <a:t>, </a:t>
            </a:r>
            <a:r>
              <a:rPr lang="cs-CZ" i="1" dirty="0" err="1"/>
              <a:t>jejdanánku</a:t>
            </a:r>
            <a:endParaRPr lang="cs-CZ" i="1" dirty="0"/>
          </a:p>
          <a:p>
            <a:r>
              <a:rPr lang="cs-CZ" b="1" dirty="0"/>
              <a:t>interakční</a:t>
            </a:r>
            <a:r>
              <a:rPr lang="cs-CZ" dirty="0"/>
              <a:t>: </a:t>
            </a:r>
            <a:r>
              <a:rPr lang="cs-CZ" i="1" dirty="0"/>
              <a:t>na</a:t>
            </a:r>
            <a:r>
              <a:rPr lang="cs-CZ" dirty="0"/>
              <a:t>, </a:t>
            </a:r>
            <a:r>
              <a:rPr lang="cs-CZ" i="1" dirty="0"/>
              <a:t>tumáš</a:t>
            </a:r>
            <a:r>
              <a:rPr lang="cs-CZ" dirty="0"/>
              <a:t>, </a:t>
            </a:r>
            <a:r>
              <a:rPr lang="cs-CZ" i="1" dirty="0"/>
              <a:t>čau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41365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E2BA6-837F-4F1C-B8B1-EF741CBCC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komplexní morfologický rozbor na 21. 11.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F20B5F-42BB-41FB-8355-5E92C76C0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accent1"/>
                </a:solidFill>
              </a:rPr>
              <a:t>Pražský magistrát chce zakázat alkohol v ulicích centra. Zákaz platil doteď jen ve vybraných ulicích a parcích. Od ledna by měl postihovat celou památkovou rezervaci. O pokutu až deset tisíc korun si vlastně říká každý, kdo bude v ruce držet lahev alkoholu nebo kelímek piva.</a:t>
            </a:r>
          </a:p>
          <a:p>
            <a:pPr marL="0" indent="0" algn="r">
              <a:buNone/>
            </a:pPr>
            <a:r>
              <a:rPr lang="cs-CZ" dirty="0">
                <a:hlinkClick r:id="rId2"/>
              </a:rPr>
              <a:t>www.seznam.cz</a:t>
            </a:r>
            <a:r>
              <a:rPr lang="cs-CZ" dirty="0"/>
              <a:t>, upraveno</a:t>
            </a:r>
          </a:p>
        </p:txBody>
      </p:sp>
    </p:spTree>
    <p:extLst>
      <p:ext uri="{BB962C8B-B14F-4D97-AF65-F5344CB8AC3E}">
        <p14:creationId xmlns:p14="http://schemas.microsoft.com/office/powerpoint/2010/main" val="1524445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morfologický rozbor sloves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783957" cy="45354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Útočník Jiří Sekáč přehodnotil řadu věcí, jež se týkají jeho hokejového života, a výsledky na sebe nenechaly čekat. Křivka jeho výkonů jde opět nahoru, odráží se to i ve statistikách a pětadvacetiletý hráč Kazaně může směle pomýšlet nejen na boj o nominaci do olympijského </a:t>
            </a:r>
            <a:r>
              <a:rPr lang="cs-CZ" dirty="0" err="1"/>
              <a:t>Pchjongčchangu</a:t>
            </a:r>
            <a:r>
              <a:rPr lang="cs-CZ" dirty="0"/>
              <a:t>, ale výhledově dost možná i na druhou šanci v zámořské NHL.</a:t>
            </a:r>
          </a:p>
          <a:p>
            <a:pPr marL="0" indent="0" algn="r">
              <a:buNone/>
            </a:pPr>
            <a:r>
              <a:rPr lang="cs-CZ" sz="2000" dirty="0"/>
              <a:t>Zdroj: </a:t>
            </a:r>
            <a:r>
              <a:rPr lang="cs-CZ" sz="2000" dirty="0">
                <a:hlinkClick r:id="rId2"/>
              </a:rPr>
              <a:t>https://sport.lidovky.cz/</a:t>
            </a:r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0226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749507"/>
            <a:ext cx="10783957" cy="5611535"/>
          </a:xfrm>
        </p:spPr>
        <p:txBody>
          <a:bodyPr>
            <a:normAutofit/>
          </a:bodyPr>
          <a:lstStyle/>
          <a:p>
            <a:pPr marL="0" indent="0">
              <a:spcBef>
                <a:spcPts val="2400"/>
              </a:spcBef>
              <a:buNone/>
            </a:pPr>
            <a:r>
              <a:rPr lang="cs-CZ" dirty="0"/>
              <a:t>přehodnotil 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cs-CZ" dirty="0"/>
              <a:t>se týkají 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cs-CZ" dirty="0"/>
              <a:t>nenechaly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cs-CZ" dirty="0"/>
              <a:t>čekat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cs-CZ" dirty="0"/>
              <a:t>jde 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cs-CZ" dirty="0"/>
              <a:t>odráží se to 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cs-CZ" dirty="0"/>
              <a:t>může 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cs-CZ" dirty="0"/>
              <a:t>pomýšlet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43236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cs-CZ" sz="3200" b="1" dirty="0"/>
              <a:t>vzor „tisknout“</a:t>
            </a:r>
            <a:endParaRPr lang="cs-CZ" sz="3200" dirty="0"/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600" b="1" dirty="0"/>
              <a:t>příčestí činné: </a:t>
            </a:r>
          </a:p>
          <a:p>
            <a:r>
              <a:rPr lang="cs-CZ" altLang="cs-CZ" sz="2600" dirty="0"/>
              <a:t>přidání koncovky -</a:t>
            </a:r>
            <a:r>
              <a:rPr lang="cs-CZ" altLang="cs-CZ" sz="2600" i="1" dirty="0"/>
              <a:t>l</a:t>
            </a:r>
            <a:r>
              <a:rPr lang="cs-CZ" altLang="cs-CZ" sz="2600" dirty="0"/>
              <a:t> ke kořeni (</a:t>
            </a:r>
            <a:r>
              <a:rPr lang="cs-CZ" altLang="cs-CZ" sz="2600" i="1" dirty="0"/>
              <a:t>tisk-l, vlád-l, </a:t>
            </a:r>
            <a:r>
              <a:rPr lang="cs-CZ" altLang="cs-CZ" sz="2600" i="1" dirty="0" err="1"/>
              <a:t>bohat</a:t>
            </a:r>
            <a:r>
              <a:rPr lang="cs-CZ" altLang="cs-CZ" sz="2600" i="1" dirty="0"/>
              <a:t>-l</a:t>
            </a:r>
            <a:r>
              <a:rPr lang="cs-CZ" altLang="cs-CZ" sz="2600" dirty="0"/>
              <a:t>)</a:t>
            </a:r>
          </a:p>
          <a:p>
            <a:r>
              <a:rPr lang="cs-CZ" altLang="cs-CZ" sz="2600" dirty="0"/>
              <a:t>podoby s -</a:t>
            </a:r>
            <a:r>
              <a:rPr lang="cs-CZ" altLang="cs-CZ" sz="2600" i="1" dirty="0"/>
              <a:t>nu</a:t>
            </a:r>
            <a:r>
              <a:rPr lang="cs-CZ" altLang="cs-CZ" sz="2600" dirty="0"/>
              <a:t>- příznakové, stylově nižší (</a:t>
            </a:r>
            <a:r>
              <a:rPr lang="cs-CZ" altLang="cs-CZ" sz="2600" b="1" i="1" dirty="0"/>
              <a:t>couvl</a:t>
            </a:r>
            <a:r>
              <a:rPr lang="cs-CZ" altLang="cs-CZ" sz="2600" dirty="0"/>
              <a:t> – </a:t>
            </a:r>
            <a:r>
              <a:rPr lang="cs-CZ" altLang="cs-CZ" sz="2600" i="1" dirty="0"/>
              <a:t>couvnul</a:t>
            </a:r>
            <a:r>
              <a:rPr lang="cs-CZ" altLang="cs-CZ" sz="2600" dirty="0"/>
              <a:t>, </a:t>
            </a:r>
            <a:r>
              <a:rPr lang="cs-CZ" altLang="cs-CZ" sz="2600" b="1" i="1" dirty="0"/>
              <a:t>křikl</a:t>
            </a:r>
            <a:r>
              <a:rPr lang="cs-CZ" altLang="cs-CZ" sz="2600" i="1" dirty="0"/>
              <a:t> –</a:t>
            </a:r>
            <a:r>
              <a:rPr lang="cs-CZ" altLang="cs-CZ" sz="2600" dirty="0"/>
              <a:t> </a:t>
            </a:r>
            <a:r>
              <a:rPr lang="cs-CZ" altLang="cs-CZ" sz="2600" i="1" dirty="0"/>
              <a:t>křiknul</a:t>
            </a:r>
            <a:r>
              <a:rPr lang="cs-CZ" altLang="cs-CZ" sz="2600" dirty="0"/>
              <a:t>, </a:t>
            </a:r>
            <a:r>
              <a:rPr lang="cs-CZ" altLang="cs-CZ" sz="2600" b="1" i="1" dirty="0"/>
              <a:t>mrzl</a:t>
            </a:r>
            <a:r>
              <a:rPr lang="cs-CZ" altLang="cs-CZ" sz="2600" i="1" dirty="0"/>
              <a:t> – mrznul</a:t>
            </a:r>
            <a:r>
              <a:rPr lang="cs-CZ" altLang="cs-CZ" sz="2600" dirty="0"/>
              <a:t>, </a:t>
            </a:r>
            <a:r>
              <a:rPr lang="cs-CZ" altLang="cs-CZ" sz="2600" b="1" i="1" dirty="0"/>
              <a:t>polkl</a:t>
            </a:r>
            <a:r>
              <a:rPr lang="cs-CZ" altLang="cs-CZ" sz="2600" i="1" dirty="0"/>
              <a:t> –</a:t>
            </a:r>
            <a:r>
              <a:rPr lang="cs-CZ" altLang="cs-CZ" sz="2600" dirty="0"/>
              <a:t> </a:t>
            </a:r>
            <a:r>
              <a:rPr lang="cs-CZ" altLang="cs-CZ" sz="2600" i="1" dirty="0"/>
              <a:t>polknul</a:t>
            </a:r>
            <a:r>
              <a:rPr lang="cs-CZ" altLang="cs-CZ" sz="2600" dirty="0"/>
              <a:t>, </a:t>
            </a:r>
            <a:r>
              <a:rPr lang="cs-CZ" altLang="cs-CZ" sz="2600" b="1" i="1" dirty="0"/>
              <a:t>škrtl</a:t>
            </a:r>
            <a:r>
              <a:rPr lang="cs-CZ" altLang="cs-CZ" sz="2600" i="1" dirty="0"/>
              <a:t> – škrtnul</a:t>
            </a:r>
            <a:r>
              <a:rPr lang="cs-CZ" altLang="cs-CZ" sz="2600" dirty="0"/>
              <a:t>).</a:t>
            </a:r>
            <a:r>
              <a:rPr lang="cs-CZ" altLang="cs-CZ" sz="2600" i="1" dirty="0"/>
              <a:t> </a:t>
            </a:r>
            <a:endParaRPr lang="cs-CZ" altLang="cs-CZ" sz="2600" dirty="0"/>
          </a:p>
          <a:p>
            <a:endParaRPr lang="cs-CZ" altLang="cs-CZ" sz="2600" dirty="0"/>
          </a:p>
          <a:p>
            <a:r>
              <a:rPr lang="cs-CZ" altLang="cs-CZ" sz="2600" dirty="0"/>
              <a:t>podoba s </a:t>
            </a:r>
            <a:r>
              <a:rPr lang="cs-CZ" altLang="cs-CZ" sz="2600" i="1" dirty="0"/>
              <a:t>-nu-</a:t>
            </a:r>
            <a:r>
              <a:rPr lang="cs-CZ" altLang="cs-CZ" sz="2600" dirty="0"/>
              <a:t> je z výslovnostních důvodů u sloves s neslabičným základem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200" i="1" dirty="0" err="1"/>
              <a:t>sch-nout</a:t>
            </a:r>
            <a:r>
              <a:rPr lang="cs-CZ" altLang="cs-CZ" sz="2200" i="1" dirty="0"/>
              <a:t> – schnul</a:t>
            </a:r>
          </a:p>
          <a:p>
            <a:r>
              <a:rPr lang="cs-CZ" altLang="cs-CZ" sz="2600" dirty="0"/>
              <a:t>dublety u sloves s </a:t>
            </a:r>
            <a:r>
              <a:rPr lang="cs-CZ" altLang="cs-CZ" sz="2600" i="1" dirty="0"/>
              <a:t>-r-, -l-</a:t>
            </a:r>
            <a:endParaRPr lang="cs-CZ" altLang="cs-CZ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200" i="1" dirty="0"/>
              <a:t>vrtl/vrtnul</a:t>
            </a:r>
            <a:r>
              <a:rPr lang="cs-CZ" altLang="cs-CZ" sz="2200" dirty="0"/>
              <a:t>, </a:t>
            </a:r>
            <a:r>
              <a:rPr lang="cs-CZ" altLang="cs-CZ" sz="2200" i="1" dirty="0"/>
              <a:t>smlsl/smlsnul, zhltl/zhltnul, zvrtl/zvrtnul</a:t>
            </a: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2236122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cs-CZ" sz="3200" b="1" dirty="0"/>
              <a:t>vzor „tisknout“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b="1" dirty="0"/>
              <a:t>příčestí trpné:</a:t>
            </a:r>
          </a:p>
          <a:p>
            <a:r>
              <a:rPr lang="cs-CZ" altLang="cs-CZ" dirty="0"/>
              <a:t>většina sloves zakončena na -</a:t>
            </a:r>
            <a:r>
              <a:rPr lang="cs-CZ" altLang="cs-CZ" i="1" dirty="0" err="1"/>
              <a:t>nut</a:t>
            </a:r>
            <a:r>
              <a:rPr lang="cs-CZ" altLang="cs-CZ" dirty="0"/>
              <a:t> (</a:t>
            </a:r>
            <a:r>
              <a:rPr lang="cs-CZ" altLang="cs-CZ" i="1" dirty="0"/>
              <a:t>bodnut, zamítnut, odříznut</a:t>
            </a:r>
            <a:r>
              <a:rPr lang="cs-CZ" altLang="cs-CZ" dirty="0"/>
              <a:t>)</a:t>
            </a:r>
          </a:p>
          <a:p>
            <a:endParaRPr lang="cs-CZ" altLang="cs-CZ" dirty="0"/>
          </a:p>
          <a:p>
            <a:r>
              <a:rPr lang="cs-CZ" altLang="cs-CZ" dirty="0"/>
              <a:t>kmen zakončený na souhlásku -</a:t>
            </a:r>
            <a:r>
              <a:rPr lang="cs-CZ" altLang="cs-CZ" i="1" dirty="0"/>
              <a:t>h, -ch, -k</a:t>
            </a:r>
            <a:r>
              <a:rPr lang="cs-CZ" altLang="cs-CZ" dirty="0"/>
              <a:t> je tvořen příponou </a:t>
            </a:r>
            <a:r>
              <a:rPr lang="cs-CZ" altLang="cs-CZ" i="1" dirty="0"/>
              <a:t>-en</a:t>
            </a:r>
            <a:r>
              <a:rPr lang="cs-CZ" altLang="cs-CZ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táhnout</a:t>
            </a:r>
            <a:r>
              <a:rPr lang="cs-CZ" altLang="cs-CZ" dirty="0"/>
              <a:t> – </a:t>
            </a:r>
            <a:r>
              <a:rPr lang="cs-CZ" altLang="cs-CZ" i="1" dirty="0"/>
              <a:t>tažen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odvrhnout – odvržen</a:t>
            </a:r>
            <a:endParaRPr lang="cs-CZ" alt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napřáhnout</a:t>
            </a:r>
            <a:r>
              <a:rPr lang="cs-CZ" altLang="cs-CZ" dirty="0"/>
              <a:t> –</a:t>
            </a:r>
            <a:r>
              <a:rPr lang="cs-CZ" altLang="cs-CZ" i="1" dirty="0"/>
              <a:t> napřažen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nadchnout – nadšen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vyřknout – vyřčen </a:t>
            </a:r>
            <a:r>
              <a:rPr lang="cs-CZ" altLang="cs-CZ" dirty="0"/>
              <a:t>(i</a:t>
            </a:r>
            <a:r>
              <a:rPr lang="cs-CZ" altLang="cs-CZ" i="1" dirty="0"/>
              <a:t> vyřknut</a:t>
            </a:r>
            <a:r>
              <a:rPr lang="cs-CZ" altLang="cs-CZ" dirty="0"/>
              <a:t>)</a:t>
            </a:r>
            <a:endParaRPr lang="cs-CZ" altLang="cs-CZ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tisknout – tištěn </a:t>
            </a:r>
            <a:r>
              <a:rPr lang="cs-CZ" altLang="cs-CZ" dirty="0"/>
              <a:t>(i</a:t>
            </a:r>
            <a:r>
              <a:rPr lang="cs-CZ" altLang="cs-CZ" i="1" dirty="0"/>
              <a:t> tisknut</a:t>
            </a:r>
            <a:r>
              <a:rPr lang="cs-CZ" altLang="cs-CZ" dirty="0"/>
              <a:t>) </a:t>
            </a:r>
            <a:endParaRPr lang="cs-CZ" altLang="cs-CZ" u="sng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53723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cs-CZ" sz="3200" b="1" dirty="0"/>
              <a:t>vzor „tisknout“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65710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altLang="cs-CZ" sz="2000" b="1" dirty="0"/>
              <a:t>významové rozdíly</a:t>
            </a:r>
            <a:endParaRPr lang="cs-CZ" altLang="cs-CZ" sz="2000" b="1" i="1" dirty="0"/>
          </a:p>
          <a:p>
            <a:pPr>
              <a:lnSpc>
                <a:spcPct val="90000"/>
              </a:lnSpc>
            </a:pPr>
            <a:r>
              <a:rPr lang="cs-CZ" altLang="cs-CZ" sz="2000" i="1" dirty="0"/>
              <a:t>cítil se dotčen</a:t>
            </a:r>
            <a:r>
              <a:rPr lang="cs-CZ" altLang="cs-CZ" sz="2000" dirty="0"/>
              <a:t> × </a:t>
            </a:r>
            <a:r>
              <a:rPr lang="cs-CZ" altLang="cs-CZ" sz="2000" i="1" dirty="0"/>
              <a:t>jídlo bylo nedotknuto/nedotčeno</a:t>
            </a:r>
          </a:p>
          <a:p>
            <a:pPr>
              <a:lnSpc>
                <a:spcPct val="90000"/>
              </a:lnSpc>
            </a:pPr>
            <a:r>
              <a:rPr lang="cs-CZ" altLang="cs-CZ" sz="2000" i="1" dirty="0"/>
              <a:t>cíl byl vytčen</a:t>
            </a:r>
            <a:r>
              <a:rPr lang="cs-CZ" altLang="cs-CZ" sz="2000" dirty="0"/>
              <a:t> × </a:t>
            </a:r>
            <a:r>
              <a:rPr lang="cs-CZ" altLang="cs-CZ" sz="2000" i="1" dirty="0"/>
              <a:t>chyba byla vytknuta</a:t>
            </a:r>
          </a:p>
          <a:p>
            <a:pPr>
              <a:lnSpc>
                <a:spcPct val="90000"/>
              </a:lnSpc>
            </a:pPr>
            <a:r>
              <a:rPr lang="cs-CZ" altLang="cs-CZ" sz="2000" i="1" dirty="0"/>
              <a:t>viník byl zatčen</a:t>
            </a:r>
            <a:r>
              <a:rPr lang="cs-CZ" altLang="cs-CZ" sz="2000" dirty="0"/>
              <a:t> × </a:t>
            </a:r>
            <a:r>
              <a:rPr lang="cs-CZ" altLang="cs-CZ" sz="2000" i="1" dirty="0"/>
              <a:t>kolík byl zatknut</a:t>
            </a:r>
            <a:endParaRPr lang="cs-CZ" altLang="cs-CZ" sz="2000" dirty="0"/>
          </a:p>
          <a:p>
            <a:pPr>
              <a:lnSpc>
                <a:spcPct val="90000"/>
              </a:lnSpc>
            </a:pPr>
            <a:endParaRPr lang="cs-CZ" altLang="cs-CZ" sz="2000" dirty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altLang="cs-CZ" sz="2000" b="1" dirty="0"/>
              <a:t>podstatná jména slovesná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tendence ke tvaru s příponou </a:t>
            </a:r>
            <a:r>
              <a:rPr lang="cs-CZ" altLang="cs-CZ" sz="2000" i="1" dirty="0"/>
              <a:t>-nu-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600" i="1" dirty="0"/>
              <a:t>oblečení </a:t>
            </a:r>
            <a:r>
              <a:rPr lang="cs-CZ" altLang="cs-CZ" sz="1600" dirty="0"/>
              <a:t>(oděv) </a:t>
            </a:r>
            <a:r>
              <a:rPr lang="cs-CZ" altLang="cs-CZ" sz="1600" i="1" dirty="0"/>
              <a:t>/ obléknutí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600" i="1" dirty="0"/>
              <a:t>převlečení </a:t>
            </a:r>
            <a:r>
              <a:rPr lang="cs-CZ" altLang="cs-CZ" sz="1600" dirty="0"/>
              <a:t>(přestrojení)</a:t>
            </a:r>
            <a:r>
              <a:rPr lang="cs-CZ" altLang="cs-CZ" sz="1600" i="1" dirty="0"/>
              <a:t> / převléknutí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600" i="1" dirty="0"/>
              <a:t>dopadení </a:t>
            </a:r>
            <a:r>
              <a:rPr lang="cs-CZ" altLang="cs-CZ" sz="1600" dirty="0"/>
              <a:t>(přistižení)</a:t>
            </a:r>
            <a:r>
              <a:rPr lang="cs-CZ" altLang="cs-CZ" sz="1600" i="1" dirty="0"/>
              <a:t> / </a:t>
            </a:r>
            <a:r>
              <a:rPr lang="cs-CZ" altLang="cs-CZ" sz="1600" i="1" dirty="0" err="1"/>
              <a:t>dopadnutí</a:t>
            </a:r>
            <a:r>
              <a:rPr lang="cs-CZ" altLang="cs-CZ" sz="1600" i="1" dirty="0"/>
              <a:t> </a:t>
            </a:r>
            <a:r>
              <a:rPr lang="cs-CZ" altLang="cs-CZ" sz="1600" dirty="0"/>
              <a:t>(padnutí)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600" i="1" dirty="0"/>
              <a:t>podtržení </a:t>
            </a:r>
            <a:r>
              <a:rPr lang="cs-CZ" altLang="cs-CZ" sz="1600" dirty="0"/>
              <a:t>(slova)</a:t>
            </a:r>
            <a:r>
              <a:rPr lang="cs-CZ" altLang="cs-CZ" sz="1600" i="1" dirty="0"/>
              <a:t> / podtrhnutí </a:t>
            </a:r>
            <a:r>
              <a:rPr lang="cs-CZ" altLang="cs-CZ" sz="1600" dirty="0"/>
              <a:t>(židle)</a:t>
            </a:r>
            <a:r>
              <a:rPr lang="cs-CZ" altLang="cs-CZ" sz="1600" i="1" dirty="0"/>
              <a:t>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600" i="1" dirty="0"/>
              <a:t>nařčení/nařknutí, </a:t>
            </a:r>
            <a:r>
              <a:rPr lang="cs-CZ" altLang="cs-CZ" sz="1600" dirty="0"/>
              <a:t>jen </a:t>
            </a:r>
            <a:r>
              <a:rPr lang="cs-CZ" altLang="cs-CZ" sz="1600" i="1" dirty="0"/>
              <a:t>uřknutí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600" i="1" dirty="0"/>
              <a:t>napadení/napadnutí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600" i="1" dirty="0"/>
              <a:t>zasáhnutí/zasažení</a:t>
            </a:r>
            <a:r>
              <a:rPr lang="cs-CZ" altLang="cs-CZ" sz="1600" dirty="0"/>
              <a:t>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600" i="1" dirty="0"/>
              <a:t>přeřeknutí </a:t>
            </a:r>
          </a:p>
        </p:txBody>
      </p:sp>
    </p:spTree>
    <p:extLst>
      <p:ext uri="{BB962C8B-B14F-4D97-AF65-F5344CB8AC3E}">
        <p14:creationId xmlns:p14="http://schemas.microsoft.com/office/powerpoint/2010/main" val="1218170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cs-CZ" sz="3200" b="1" dirty="0"/>
              <a:t>vzor „začít“</a:t>
            </a:r>
            <a:endParaRPr lang="cs-CZ" sz="3200" dirty="0"/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altLang="cs-CZ" b="1" dirty="0"/>
              <a:t>příčestí činné: </a:t>
            </a:r>
          </a:p>
          <a:p>
            <a:r>
              <a:rPr lang="cs-CZ" altLang="cs-CZ" dirty="0"/>
              <a:t>přípona -</a:t>
            </a:r>
            <a:r>
              <a:rPr lang="cs-CZ" altLang="cs-CZ" i="1" dirty="0"/>
              <a:t>al</a:t>
            </a:r>
            <a:r>
              <a:rPr lang="cs-CZ" altLang="cs-CZ" dirty="0"/>
              <a:t> (</a:t>
            </a:r>
            <a:r>
              <a:rPr lang="cs-CZ" altLang="cs-CZ" i="1" dirty="0"/>
              <a:t>začal, počal, zaťal, vzal…</a:t>
            </a:r>
            <a:r>
              <a:rPr lang="cs-CZ" altLang="cs-CZ" dirty="0"/>
              <a:t>)</a:t>
            </a:r>
          </a:p>
          <a:p>
            <a:r>
              <a:rPr lang="cs-CZ" altLang="cs-CZ" dirty="0"/>
              <a:t>podoby s -</a:t>
            </a:r>
            <a:r>
              <a:rPr lang="cs-CZ" altLang="cs-CZ" i="1" dirty="0"/>
              <a:t>nu</a:t>
            </a:r>
            <a:r>
              <a:rPr lang="cs-CZ" altLang="cs-CZ" dirty="0"/>
              <a:t>- hovorové (</a:t>
            </a:r>
            <a:r>
              <a:rPr lang="cs-CZ" altLang="cs-CZ" i="1" dirty="0"/>
              <a:t>zatnul, podetnul</a:t>
            </a:r>
            <a:r>
              <a:rPr lang="cs-CZ" altLang="cs-CZ" dirty="0"/>
              <a:t>…)</a:t>
            </a:r>
          </a:p>
          <a:p>
            <a:endParaRPr lang="cs-CZ" altLang="cs-CZ" dirty="0"/>
          </a:p>
          <a:p>
            <a:pPr marL="0" indent="0">
              <a:buNone/>
            </a:pPr>
            <a:r>
              <a:rPr lang="cs-CZ" altLang="cs-CZ" b="1" dirty="0"/>
              <a:t>příčestí trpné: </a:t>
            </a:r>
          </a:p>
          <a:p>
            <a:r>
              <a:rPr lang="cs-CZ" altLang="cs-CZ" dirty="0"/>
              <a:t>přípona -</a:t>
            </a:r>
            <a:r>
              <a:rPr lang="cs-CZ" altLang="cs-CZ" i="1" dirty="0" err="1"/>
              <a:t>at</a:t>
            </a:r>
            <a:r>
              <a:rPr lang="cs-CZ" altLang="cs-CZ" dirty="0"/>
              <a:t> (</a:t>
            </a:r>
            <a:r>
              <a:rPr lang="cs-CZ" altLang="cs-CZ" i="1" dirty="0"/>
              <a:t>je začat, počat, zaťat…</a:t>
            </a:r>
            <a:r>
              <a:rPr lang="cs-CZ" altLang="cs-CZ" dirty="0"/>
              <a:t>)</a:t>
            </a:r>
          </a:p>
          <a:p>
            <a:endParaRPr lang="cs-CZ" altLang="cs-CZ" dirty="0"/>
          </a:p>
          <a:p>
            <a:r>
              <a:rPr lang="cs-CZ" altLang="cs-CZ" dirty="0"/>
              <a:t>odvozeniny slovesa </a:t>
            </a:r>
            <a:r>
              <a:rPr lang="cs-CZ" altLang="cs-CZ" b="1" i="1" dirty="0"/>
              <a:t>jmout</a:t>
            </a:r>
            <a:r>
              <a:rPr lang="cs-CZ" altLang="cs-CZ" dirty="0"/>
              <a:t> kolísají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objal/obejmul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najal/najmul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sepjal (ruce) / sepnul (spínač</a:t>
            </a:r>
            <a:r>
              <a:rPr lang="cs-CZ" alt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171639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doplňte přechodníkový tvar, pokud to jde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2400"/>
              </a:spcBef>
              <a:buNone/>
            </a:pPr>
            <a:r>
              <a:rPr lang="cs-CZ" dirty="0">
                <a:solidFill>
                  <a:schemeClr val="accent1"/>
                </a:solidFill>
              </a:rPr>
              <a:t>Běžela vedle vlaku ____________ (mávat) synovi do okna.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cs-CZ" dirty="0">
                <a:solidFill>
                  <a:schemeClr val="accent1"/>
                </a:solidFill>
              </a:rPr>
              <a:t>Pekl cukroví ____________ (zpívat) koledy.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cs-CZ" dirty="0">
                <a:solidFill>
                  <a:schemeClr val="accent1"/>
                </a:solidFill>
              </a:rPr>
              <a:t>_____________ (dopít) víno šli oba spát.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cs-CZ" dirty="0">
                <a:solidFill>
                  <a:schemeClr val="accent1"/>
                </a:solidFill>
              </a:rPr>
              <a:t>_____________ (vyběhnout) do schodů rychle odemkl dveře.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cs-CZ" dirty="0">
                <a:solidFill>
                  <a:schemeClr val="accent1"/>
                </a:solidFill>
              </a:rPr>
              <a:t>_____________ (spravit) začal počítač konečně fungovat.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cs-CZ" dirty="0">
                <a:solidFill>
                  <a:schemeClr val="accent1"/>
                </a:solidFill>
              </a:rPr>
              <a:t>_____________ (bloudit) blížily se děti k perníkové chaloupce.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01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/>
              <a:t>adverbia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9819861" cy="429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4384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3085</TotalTime>
  <Words>776</Words>
  <Application>Microsoft Office PowerPoint</Application>
  <PresentationFormat>Širokoúhlá obrazovka</PresentationFormat>
  <Paragraphs>132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Úvodní jazykový seminář</vt:lpstr>
      <vt:lpstr>morfologický rozbor sloves</vt:lpstr>
      <vt:lpstr>Prezentace aplikace PowerPoint</vt:lpstr>
      <vt:lpstr>vzor „tisknout“</vt:lpstr>
      <vt:lpstr>vzor „tisknout“</vt:lpstr>
      <vt:lpstr>vzor „tisknout“</vt:lpstr>
      <vt:lpstr>vzor „začít“</vt:lpstr>
      <vt:lpstr>doplňte přechodníkový tvar, pokud to jde</vt:lpstr>
      <vt:lpstr>adverbia</vt:lpstr>
      <vt:lpstr>adverbia</vt:lpstr>
      <vt:lpstr>predikativa</vt:lpstr>
      <vt:lpstr>adverbia</vt:lpstr>
      <vt:lpstr>Prezentace aplikace PowerPoint</vt:lpstr>
      <vt:lpstr>parataktické spojky</vt:lpstr>
      <vt:lpstr>částice</vt:lpstr>
      <vt:lpstr>citoslovce</vt:lpstr>
      <vt:lpstr>komplexní morfologický rozbor na 21. 11.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jazykový seminář</dc:title>
  <dc:creator>pivo</dc:creator>
  <cp:lastModifiedBy>pivo</cp:lastModifiedBy>
  <cp:revision>72</cp:revision>
  <dcterms:created xsi:type="dcterms:W3CDTF">2017-10-19T09:50:07Z</dcterms:created>
  <dcterms:modified xsi:type="dcterms:W3CDTF">2017-11-16T13:03:25Z</dcterms:modified>
</cp:coreProperties>
</file>