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4" autoAdjust="0"/>
    <p:restoredTop sz="94660"/>
  </p:normalViewPr>
  <p:slideViewPr>
    <p:cSldViewPr snapToGrid="0">
      <p:cViewPr varScale="1">
        <p:scale>
          <a:sx n="72" d="100"/>
          <a:sy n="72" d="100"/>
        </p:scale>
        <p:origin x="53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442D59-9192-4ADF-B687-5587D26BBC01}" type="doc">
      <dgm:prSet loTypeId="urn:microsoft.com/office/officeart/2008/layout/LinedList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85AFB862-E99A-4DFB-AED3-96D8CF99FA38}">
      <dgm:prSet/>
      <dgm:spPr/>
      <dgm:t>
        <a:bodyPr/>
        <a:lstStyle/>
        <a:p>
          <a:r>
            <a:rPr lang="ru-RU"/>
            <a:t>Деятельность в течение 40 лет</a:t>
          </a:r>
          <a:endParaRPr lang="en-US"/>
        </a:p>
      </dgm:t>
    </dgm:pt>
    <dgm:pt modelId="{1B144D88-D048-4BE0-9AD5-1D0FF9DBCF06}" type="parTrans" cxnId="{6183F0C6-B2E9-4BEB-9CD3-CA9FDFD5EC17}">
      <dgm:prSet/>
      <dgm:spPr/>
      <dgm:t>
        <a:bodyPr/>
        <a:lstStyle/>
        <a:p>
          <a:endParaRPr lang="en-US"/>
        </a:p>
      </dgm:t>
    </dgm:pt>
    <dgm:pt modelId="{34873D4F-2058-4102-8786-1EAF12FA4EFE}" type="sibTrans" cxnId="{6183F0C6-B2E9-4BEB-9CD3-CA9FDFD5EC17}">
      <dgm:prSet/>
      <dgm:spPr/>
      <dgm:t>
        <a:bodyPr/>
        <a:lstStyle/>
        <a:p>
          <a:endParaRPr lang="en-US"/>
        </a:p>
      </dgm:t>
    </dgm:pt>
    <dgm:pt modelId="{0CFFF14B-8F89-4B9A-87EA-EF39D534E1C1}">
      <dgm:prSet/>
      <dgm:spPr/>
      <dgm:t>
        <a:bodyPr/>
        <a:lstStyle/>
        <a:p>
          <a:r>
            <a:rPr lang="ru-RU"/>
            <a:t>Около 50 пьес</a:t>
          </a:r>
          <a:endParaRPr lang="en-US"/>
        </a:p>
      </dgm:t>
    </dgm:pt>
    <dgm:pt modelId="{1863D365-EBBA-4E05-80BA-FEE9A276750E}" type="parTrans" cxnId="{43015DAA-1601-4BA0-9FD6-696CF8562534}">
      <dgm:prSet/>
      <dgm:spPr/>
      <dgm:t>
        <a:bodyPr/>
        <a:lstStyle/>
        <a:p>
          <a:endParaRPr lang="en-US"/>
        </a:p>
      </dgm:t>
    </dgm:pt>
    <dgm:pt modelId="{6143170D-1819-4E33-A269-B5A4CFDDDD03}" type="sibTrans" cxnId="{43015DAA-1601-4BA0-9FD6-696CF8562534}">
      <dgm:prSet/>
      <dgm:spPr/>
      <dgm:t>
        <a:bodyPr/>
        <a:lstStyle/>
        <a:p>
          <a:endParaRPr lang="en-US"/>
        </a:p>
      </dgm:t>
    </dgm:pt>
    <dgm:pt modelId="{52D76197-FC73-4C79-965E-E57B008FA2D7}">
      <dgm:prSet/>
      <dgm:spPr/>
      <dgm:t>
        <a:bodyPr/>
        <a:lstStyle/>
        <a:p>
          <a:r>
            <a:rPr lang="ru-RU"/>
            <a:t>Носитель нового направления – идеального</a:t>
          </a:r>
          <a:endParaRPr lang="en-US"/>
        </a:p>
      </dgm:t>
    </dgm:pt>
    <dgm:pt modelId="{4CD32685-8460-4A5B-8CAB-FD0D54E610AF}" type="parTrans" cxnId="{604CF55E-4907-4900-AAFD-7E88303BB89B}">
      <dgm:prSet/>
      <dgm:spPr/>
      <dgm:t>
        <a:bodyPr/>
        <a:lstStyle/>
        <a:p>
          <a:endParaRPr lang="en-US"/>
        </a:p>
      </dgm:t>
    </dgm:pt>
    <dgm:pt modelId="{B77A76F4-D416-425C-94A4-6E33067566EE}" type="sibTrans" cxnId="{604CF55E-4907-4900-AAFD-7E88303BB89B}">
      <dgm:prSet/>
      <dgm:spPr/>
      <dgm:t>
        <a:bodyPr/>
        <a:lstStyle/>
        <a:p>
          <a:endParaRPr lang="en-US"/>
        </a:p>
      </dgm:t>
    </dgm:pt>
    <dgm:pt modelId="{138533DB-6719-4C78-95CE-2895A9A60020}">
      <dgm:prSet/>
      <dgm:spPr/>
      <dgm:t>
        <a:bodyPr/>
        <a:lstStyle/>
        <a:p>
          <a:r>
            <a:rPr lang="ru-RU"/>
            <a:t>Исключительно русский национальный писатель</a:t>
          </a:r>
          <a:endParaRPr lang="en-US"/>
        </a:p>
      </dgm:t>
    </dgm:pt>
    <dgm:pt modelId="{5993E6EA-088D-4CCF-A89D-CAE1A41EED8D}" type="parTrans" cxnId="{A76BEB1B-F7D3-4C5E-88AD-8BAF716EA345}">
      <dgm:prSet/>
      <dgm:spPr/>
      <dgm:t>
        <a:bodyPr/>
        <a:lstStyle/>
        <a:p>
          <a:endParaRPr lang="en-US"/>
        </a:p>
      </dgm:t>
    </dgm:pt>
    <dgm:pt modelId="{112C604F-55A9-4C47-8F7C-35A0BED4A010}" type="sibTrans" cxnId="{A76BEB1B-F7D3-4C5E-88AD-8BAF716EA345}">
      <dgm:prSet/>
      <dgm:spPr/>
      <dgm:t>
        <a:bodyPr/>
        <a:lstStyle/>
        <a:p>
          <a:endParaRPr lang="en-US"/>
        </a:p>
      </dgm:t>
    </dgm:pt>
    <dgm:pt modelId="{625C5485-5DD5-4379-8108-32AEBDE4CBE0}">
      <dgm:prSet/>
      <dgm:spPr/>
      <dgm:t>
        <a:bodyPr/>
        <a:lstStyle/>
        <a:p>
          <a:r>
            <a:rPr lang="ru-RU"/>
            <a:t>546 действующих лиц </a:t>
          </a:r>
          <a:endParaRPr lang="en-US"/>
        </a:p>
      </dgm:t>
    </dgm:pt>
    <dgm:pt modelId="{1429775C-DED5-437F-9FDE-B5D016C9DA14}" type="parTrans" cxnId="{14611E0A-5AF7-4427-A226-2E4B369A840B}">
      <dgm:prSet/>
      <dgm:spPr/>
      <dgm:t>
        <a:bodyPr/>
        <a:lstStyle/>
        <a:p>
          <a:endParaRPr lang="en-US"/>
        </a:p>
      </dgm:t>
    </dgm:pt>
    <dgm:pt modelId="{446328C9-975E-4695-914B-096906822233}" type="sibTrans" cxnId="{14611E0A-5AF7-4427-A226-2E4B369A840B}">
      <dgm:prSet/>
      <dgm:spPr/>
      <dgm:t>
        <a:bodyPr/>
        <a:lstStyle/>
        <a:p>
          <a:endParaRPr lang="en-US"/>
        </a:p>
      </dgm:t>
    </dgm:pt>
    <dgm:pt modelId="{BFFB14F9-2CC2-4A21-8D54-6EC03854D889}" type="pres">
      <dgm:prSet presAssocID="{2F442D59-9192-4ADF-B687-5587D26BBC01}" presName="vert0" presStyleCnt="0">
        <dgm:presLayoutVars>
          <dgm:dir/>
          <dgm:animOne val="branch"/>
          <dgm:animLvl val="lvl"/>
        </dgm:presLayoutVars>
      </dgm:prSet>
      <dgm:spPr/>
    </dgm:pt>
    <dgm:pt modelId="{989EBC98-22DA-4A3C-9457-7DD35AAB11AE}" type="pres">
      <dgm:prSet presAssocID="{85AFB862-E99A-4DFB-AED3-96D8CF99FA38}" presName="thickLine" presStyleLbl="alignNode1" presStyleIdx="0" presStyleCnt="5"/>
      <dgm:spPr/>
    </dgm:pt>
    <dgm:pt modelId="{72FFE770-662C-4E11-831E-99FE93DABCFA}" type="pres">
      <dgm:prSet presAssocID="{85AFB862-E99A-4DFB-AED3-96D8CF99FA38}" presName="horz1" presStyleCnt="0"/>
      <dgm:spPr/>
    </dgm:pt>
    <dgm:pt modelId="{3794A231-B9B6-4261-B6E5-DEFD5EE66AA0}" type="pres">
      <dgm:prSet presAssocID="{85AFB862-E99A-4DFB-AED3-96D8CF99FA38}" presName="tx1" presStyleLbl="revTx" presStyleIdx="0" presStyleCnt="5"/>
      <dgm:spPr/>
    </dgm:pt>
    <dgm:pt modelId="{0EF508EC-1F59-4129-9BE2-C4B3A35790E1}" type="pres">
      <dgm:prSet presAssocID="{85AFB862-E99A-4DFB-AED3-96D8CF99FA38}" presName="vert1" presStyleCnt="0"/>
      <dgm:spPr/>
    </dgm:pt>
    <dgm:pt modelId="{8F88F8A8-F2B9-46AC-87D4-A49D3327F0A0}" type="pres">
      <dgm:prSet presAssocID="{0CFFF14B-8F89-4B9A-87EA-EF39D534E1C1}" presName="thickLine" presStyleLbl="alignNode1" presStyleIdx="1" presStyleCnt="5"/>
      <dgm:spPr/>
    </dgm:pt>
    <dgm:pt modelId="{1744476D-BCF2-4F0D-BE5F-3B891F37920C}" type="pres">
      <dgm:prSet presAssocID="{0CFFF14B-8F89-4B9A-87EA-EF39D534E1C1}" presName="horz1" presStyleCnt="0"/>
      <dgm:spPr/>
    </dgm:pt>
    <dgm:pt modelId="{BFF42CF5-22E0-4B6C-BBFA-4B82BD3E9CF3}" type="pres">
      <dgm:prSet presAssocID="{0CFFF14B-8F89-4B9A-87EA-EF39D534E1C1}" presName="tx1" presStyleLbl="revTx" presStyleIdx="1" presStyleCnt="5"/>
      <dgm:spPr/>
    </dgm:pt>
    <dgm:pt modelId="{5BB65887-C5C2-4BCC-9398-4B620064C4E3}" type="pres">
      <dgm:prSet presAssocID="{0CFFF14B-8F89-4B9A-87EA-EF39D534E1C1}" presName="vert1" presStyleCnt="0"/>
      <dgm:spPr/>
    </dgm:pt>
    <dgm:pt modelId="{29120D0B-AAC5-4D91-A7A7-986B4C9AD6DA}" type="pres">
      <dgm:prSet presAssocID="{52D76197-FC73-4C79-965E-E57B008FA2D7}" presName="thickLine" presStyleLbl="alignNode1" presStyleIdx="2" presStyleCnt="5"/>
      <dgm:spPr/>
    </dgm:pt>
    <dgm:pt modelId="{A9A3CD1A-DB1B-426E-9C6B-3957CBD37AFB}" type="pres">
      <dgm:prSet presAssocID="{52D76197-FC73-4C79-965E-E57B008FA2D7}" presName="horz1" presStyleCnt="0"/>
      <dgm:spPr/>
    </dgm:pt>
    <dgm:pt modelId="{8434C2AA-1B9A-4AF2-96A9-6CEDD471D90C}" type="pres">
      <dgm:prSet presAssocID="{52D76197-FC73-4C79-965E-E57B008FA2D7}" presName="tx1" presStyleLbl="revTx" presStyleIdx="2" presStyleCnt="5"/>
      <dgm:spPr/>
    </dgm:pt>
    <dgm:pt modelId="{0E8C0908-029E-4DC5-9468-C897527ACEF3}" type="pres">
      <dgm:prSet presAssocID="{52D76197-FC73-4C79-965E-E57B008FA2D7}" presName="vert1" presStyleCnt="0"/>
      <dgm:spPr/>
    </dgm:pt>
    <dgm:pt modelId="{20D40803-7841-4E58-9A22-D8F6FBD08CB8}" type="pres">
      <dgm:prSet presAssocID="{138533DB-6719-4C78-95CE-2895A9A60020}" presName="thickLine" presStyleLbl="alignNode1" presStyleIdx="3" presStyleCnt="5"/>
      <dgm:spPr/>
    </dgm:pt>
    <dgm:pt modelId="{B6A859AC-D0D2-40A9-87FC-A85A5B110729}" type="pres">
      <dgm:prSet presAssocID="{138533DB-6719-4C78-95CE-2895A9A60020}" presName="horz1" presStyleCnt="0"/>
      <dgm:spPr/>
    </dgm:pt>
    <dgm:pt modelId="{84826396-E3D0-4DD3-BA8C-FFE56711B965}" type="pres">
      <dgm:prSet presAssocID="{138533DB-6719-4C78-95CE-2895A9A60020}" presName="tx1" presStyleLbl="revTx" presStyleIdx="3" presStyleCnt="5"/>
      <dgm:spPr/>
    </dgm:pt>
    <dgm:pt modelId="{97ABC86F-BBB5-4EF5-A363-E9049CFEFEDD}" type="pres">
      <dgm:prSet presAssocID="{138533DB-6719-4C78-95CE-2895A9A60020}" presName="vert1" presStyleCnt="0"/>
      <dgm:spPr/>
    </dgm:pt>
    <dgm:pt modelId="{1EB5A701-70E6-4737-948C-AB3DE34833A8}" type="pres">
      <dgm:prSet presAssocID="{625C5485-5DD5-4379-8108-32AEBDE4CBE0}" presName="thickLine" presStyleLbl="alignNode1" presStyleIdx="4" presStyleCnt="5"/>
      <dgm:spPr/>
    </dgm:pt>
    <dgm:pt modelId="{32D17FC5-7C94-4FAC-A24A-97BC961CFE39}" type="pres">
      <dgm:prSet presAssocID="{625C5485-5DD5-4379-8108-32AEBDE4CBE0}" presName="horz1" presStyleCnt="0"/>
      <dgm:spPr/>
    </dgm:pt>
    <dgm:pt modelId="{5B5DF014-EA39-4867-9593-6F081C26A2E8}" type="pres">
      <dgm:prSet presAssocID="{625C5485-5DD5-4379-8108-32AEBDE4CBE0}" presName="tx1" presStyleLbl="revTx" presStyleIdx="4" presStyleCnt="5"/>
      <dgm:spPr/>
    </dgm:pt>
    <dgm:pt modelId="{6770C00E-9AB5-4FFB-A08C-E336BB336E95}" type="pres">
      <dgm:prSet presAssocID="{625C5485-5DD5-4379-8108-32AEBDE4CBE0}" presName="vert1" presStyleCnt="0"/>
      <dgm:spPr/>
    </dgm:pt>
  </dgm:ptLst>
  <dgm:cxnLst>
    <dgm:cxn modelId="{14611E0A-5AF7-4427-A226-2E4B369A840B}" srcId="{2F442D59-9192-4ADF-B687-5587D26BBC01}" destId="{625C5485-5DD5-4379-8108-32AEBDE4CBE0}" srcOrd="4" destOrd="0" parTransId="{1429775C-DED5-437F-9FDE-B5D016C9DA14}" sibTransId="{446328C9-975E-4695-914B-096906822233}"/>
    <dgm:cxn modelId="{A76BEB1B-F7D3-4C5E-88AD-8BAF716EA345}" srcId="{2F442D59-9192-4ADF-B687-5587D26BBC01}" destId="{138533DB-6719-4C78-95CE-2895A9A60020}" srcOrd="3" destOrd="0" parTransId="{5993E6EA-088D-4CCF-A89D-CAE1A41EED8D}" sibTransId="{112C604F-55A9-4C47-8F7C-35A0BED4A010}"/>
    <dgm:cxn modelId="{604CF55E-4907-4900-AAFD-7E88303BB89B}" srcId="{2F442D59-9192-4ADF-B687-5587D26BBC01}" destId="{52D76197-FC73-4C79-965E-E57B008FA2D7}" srcOrd="2" destOrd="0" parTransId="{4CD32685-8460-4A5B-8CAB-FD0D54E610AF}" sibTransId="{B77A76F4-D416-425C-94A4-6E33067566EE}"/>
    <dgm:cxn modelId="{EE250B52-1E30-4AC7-AF53-19AE898CC77C}" type="presOf" srcId="{625C5485-5DD5-4379-8108-32AEBDE4CBE0}" destId="{5B5DF014-EA39-4867-9593-6F081C26A2E8}" srcOrd="0" destOrd="0" presId="urn:microsoft.com/office/officeart/2008/layout/LinedList"/>
    <dgm:cxn modelId="{74239853-F5BE-4530-B953-3E15201E2E88}" type="presOf" srcId="{52D76197-FC73-4C79-965E-E57B008FA2D7}" destId="{8434C2AA-1B9A-4AF2-96A9-6CEDD471D90C}" srcOrd="0" destOrd="0" presId="urn:microsoft.com/office/officeart/2008/layout/LinedList"/>
    <dgm:cxn modelId="{35FE8E57-436C-40AE-9F63-1ECE701539FC}" type="presOf" srcId="{85AFB862-E99A-4DFB-AED3-96D8CF99FA38}" destId="{3794A231-B9B6-4261-B6E5-DEFD5EE66AA0}" srcOrd="0" destOrd="0" presId="urn:microsoft.com/office/officeart/2008/layout/LinedList"/>
    <dgm:cxn modelId="{792E477C-896C-4271-B821-910F2A73EC2F}" type="presOf" srcId="{0CFFF14B-8F89-4B9A-87EA-EF39D534E1C1}" destId="{BFF42CF5-22E0-4B6C-BBFA-4B82BD3E9CF3}" srcOrd="0" destOrd="0" presId="urn:microsoft.com/office/officeart/2008/layout/LinedList"/>
    <dgm:cxn modelId="{758C2280-255A-4C31-BD79-BD8125409FA1}" type="presOf" srcId="{138533DB-6719-4C78-95CE-2895A9A60020}" destId="{84826396-E3D0-4DD3-BA8C-FFE56711B965}" srcOrd="0" destOrd="0" presId="urn:microsoft.com/office/officeart/2008/layout/LinedList"/>
    <dgm:cxn modelId="{DB99FF92-E4F7-442A-9A76-967BCD20C495}" type="presOf" srcId="{2F442D59-9192-4ADF-B687-5587D26BBC01}" destId="{BFFB14F9-2CC2-4A21-8D54-6EC03854D889}" srcOrd="0" destOrd="0" presId="urn:microsoft.com/office/officeart/2008/layout/LinedList"/>
    <dgm:cxn modelId="{43015DAA-1601-4BA0-9FD6-696CF8562534}" srcId="{2F442D59-9192-4ADF-B687-5587D26BBC01}" destId="{0CFFF14B-8F89-4B9A-87EA-EF39D534E1C1}" srcOrd="1" destOrd="0" parTransId="{1863D365-EBBA-4E05-80BA-FEE9A276750E}" sibTransId="{6143170D-1819-4E33-A269-B5A4CFDDDD03}"/>
    <dgm:cxn modelId="{6183F0C6-B2E9-4BEB-9CD3-CA9FDFD5EC17}" srcId="{2F442D59-9192-4ADF-B687-5587D26BBC01}" destId="{85AFB862-E99A-4DFB-AED3-96D8CF99FA38}" srcOrd="0" destOrd="0" parTransId="{1B144D88-D048-4BE0-9AD5-1D0FF9DBCF06}" sibTransId="{34873D4F-2058-4102-8786-1EAF12FA4EFE}"/>
    <dgm:cxn modelId="{7127ACF2-7CAC-4C7A-A00E-EBF59F61903F}" type="presParOf" srcId="{BFFB14F9-2CC2-4A21-8D54-6EC03854D889}" destId="{989EBC98-22DA-4A3C-9457-7DD35AAB11AE}" srcOrd="0" destOrd="0" presId="urn:microsoft.com/office/officeart/2008/layout/LinedList"/>
    <dgm:cxn modelId="{0A0F906A-351B-4FE4-9DB0-B5AB1CC35EB8}" type="presParOf" srcId="{BFFB14F9-2CC2-4A21-8D54-6EC03854D889}" destId="{72FFE770-662C-4E11-831E-99FE93DABCFA}" srcOrd="1" destOrd="0" presId="urn:microsoft.com/office/officeart/2008/layout/LinedList"/>
    <dgm:cxn modelId="{A7F34B9B-6EED-4AAC-AADE-EB89160D3229}" type="presParOf" srcId="{72FFE770-662C-4E11-831E-99FE93DABCFA}" destId="{3794A231-B9B6-4261-B6E5-DEFD5EE66AA0}" srcOrd="0" destOrd="0" presId="urn:microsoft.com/office/officeart/2008/layout/LinedList"/>
    <dgm:cxn modelId="{963C35EF-3CD8-4986-ABE1-9DD82CC6D614}" type="presParOf" srcId="{72FFE770-662C-4E11-831E-99FE93DABCFA}" destId="{0EF508EC-1F59-4129-9BE2-C4B3A35790E1}" srcOrd="1" destOrd="0" presId="urn:microsoft.com/office/officeart/2008/layout/LinedList"/>
    <dgm:cxn modelId="{8E9CDC14-000D-4458-992C-E600B0D0E3EC}" type="presParOf" srcId="{BFFB14F9-2CC2-4A21-8D54-6EC03854D889}" destId="{8F88F8A8-F2B9-46AC-87D4-A49D3327F0A0}" srcOrd="2" destOrd="0" presId="urn:microsoft.com/office/officeart/2008/layout/LinedList"/>
    <dgm:cxn modelId="{846C6AE9-C288-46BD-8EFA-A8626F00E701}" type="presParOf" srcId="{BFFB14F9-2CC2-4A21-8D54-6EC03854D889}" destId="{1744476D-BCF2-4F0D-BE5F-3B891F37920C}" srcOrd="3" destOrd="0" presId="urn:microsoft.com/office/officeart/2008/layout/LinedList"/>
    <dgm:cxn modelId="{6C93D4ED-7A9C-472C-8AEE-0B9483FE9619}" type="presParOf" srcId="{1744476D-BCF2-4F0D-BE5F-3B891F37920C}" destId="{BFF42CF5-22E0-4B6C-BBFA-4B82BD3E9CF3}" srcOrd="0" destOrd="0" presId="urn:microsoft.com/office/officeart/2008/layout/LinedList"/>
    <dgm:cxn modelId="{0CB9076B-72AC-43C5-8EF6-BA125EEC29D8}" type="presParOf" srcId="{1744476D-BCF2-4F0D-BE5F-3B891F37920C}" destId="{5BB65887-C5C2-4BCC-9398-4B620064C4E3}" srcOrd="1" destOrd="0" presId="urn:microsoft.com/office/officeart/2008/layout/LinedList"/>
    <dgm:cxn modelId="{DEF8BF96-7995-4DED-8677-70DE8CF7528E}" type="presParOf" srcId="{BFFB14F9-2CC2-4A21-8D54-6EC03854D889}" destId="{29120D0B-AAC5-4D91-A7A7-986B4C9AD6DA}" srcOrd="4" destOrd="0" presId="urn:microsoft.com/office/officeart/2008/layout/LinedList"/>
    <dgm:cxn modelId="{0FBA10F8-C4DC-4261-9716-3E10143B8C33}" type="presParOf" srcId="{BFFB14F9-2CC2-4A21-8D54-6EC03854D889}" destId="{A9A3CD1A-DB1B-426E-9C6B-3957CBD37AFB}" srcOrd="5" destOrd="0" presId="urn:microsoft.com/office/officeart/2008/layout/LinedList"/>
    <dgm:cxn modelId="{8E6C02D4-D76D-4274-A33B-9CBC93C903B0}" type="presParOf" srcId="{A9A3CD1A-DB1B-426E-9C6B-3957CBD37AFB}" destId="{8434C2AA-1B9A-4AF2-96A9-6CEDD471D90C}" srcOrd="0" destOrd="0" presId="urn:microsoft.com/office/officeart/2008/layout/LinedList"/>
    <dgm:cxn modelId="{A101B743-C190-4825-BA22-890017BB6E77}" type="presParOf" srcId="{A9A3CD1A-DB1B-426E-9C6B-3957CBD37AFB}" destId="{0E8C0908-029E-4DC5-9468-C897527ACEF3}" srcOrd="1" destOrd="0" presId="urn:microsoft.com/office/officeart/2008/layout/LinedList"/>
    <dgm:cxn modelId="{44788B08-934F-4AE0-8BAF-B07E8D5EBB55}" type="presParOf" srcId="{BFFB14F9-2CC2-4A21-8D54-6EC03854D889}" destId="{20D40803-7841-4E58-9A22-D8F6FBD08CB8}" srcOrd="6" destOrd="0" presId="urn:microsoft.com/office/officeart/2008/layout/LinedList"/>
    <dgm:cxn modelId="{E52C57C9-DE47-45C3-B5B7-8B9D94AF3CAE}" type="presParOf" srcId="{BFFB14F9-2CC2-4A21-8D54-6EC03854D889}" destId="{B6A859AC-D0D2-40A9-87FC-A85A5B110729}" srcOrd="7" destOrd="0" presId="urn:microsoft.com/office/officeart/2008/layout/LinedList"/>
    <dgm:cxn modelId="{CB5A17D7-553E-4D51-A69C-B8CCD1FCACBC}" type="presParOf" srcId="{B6A859AC-D0D2-40A9-87FC-A85A5B110729}" destId="{84826396-E3D0-4DD3-BA8C-FFE56711B965}" srcOrd="0" destOrd="0" presId="urn:microsoft.com/office/officeart/2008/layout/LinedList"/>
    <dgm:cxn modelId="{8B689A74-1DE3-46A8-BA23-36B00312E0EA}" type="presParOf" srcId="{B6A859AC-D0D2-40A9-87FC-A85A5B110729}" destId="{97ABC86F-BBB5-4EF5-A363-E9049CFEFEDD}" srcOrd="1" destOrd="0" presId="urn:microsoft.com/office/officeart/2008/layout/LinedList"/>
    <dgm:cxn modelId="{1480C713-2EAC-4B56-B5B3-DC4368C86F61}" type="presParOf" srcId="{BFFB14F9-2CC2-4A21-8D54-6EC03854D889}" destId="{1EB5A701-70E6-4737-948C-AB3DE34833A8}" srcOrd="8" destOrd="0" presId="urn:microsoft.com/office/officeart/2008/layout/LinedList"/>
    <dgm:cxn modelId="{74EEF377-2085-42D7-8513-6448129413CC}" type="presParOf" srcId="{BFFB14F9-2CC2-4A21-8D54-6EC03854D889}" destId="{32D17FC5-7C94-4FAC-A24A-97BC961CFE39}" srcOrd="9" destOrd="0" presId="urn:microsoft.com/office/officeart/2008/layout/LinedList"/>
    <dgm:cxn modelId="{7B4050C7-C908-4D33-9855-FAA2CA5675C5}" type="presParOf" srcId="{32D17FC5-7C94-4FAC-A24A-97BC961CFE39}" destId="{5B5DF014-EA39-4867-9593-6F081C26A2E8}" srcOrd="0" destOrd="0" presId="urn:microsoft.com/office/officeart/2008/layout/LinedList"/>
    <dgm:cxn modelId="{BA3CC473-6B40-4320-A0B9-83347E8B5466}" type="presParOf" srcId="{32D17FC5-7C94-4FAC-A24A-97BC961CFE39}" destId="{6770C00E-9AB5-4FFB-A08C-E336BB336E9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9EBC98-22DA-4A3C-9457-7DD35AAB11AE}">
      <dsp:nvSpPr>
        <dsp:cNvPr id="0" name=""/>
        <dsp:cNvSpPr/>
      </dsp:nvSpPr>
      <dsp:spPr>
        <a:xfrm>
          <a:off x="0" y="642"/>
          <a:ext cx="6832212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794A231-B9B6-4261-B6E5-DEFD5EE66AA0}">
      <dsp:nvSpPr>
        <dsp:cNvPr id="0" name=""/>
        <dsp:cNvSpPr/>
      </dsp:nvSpPr>
      <dsp:spPr>
        <a:xfrm>
          <a:off x="0" y="642"/>
          <a:ext cx="6832212" cy="10526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900" kern="1200"/>
            <a:t>Деятельность в течение 40 лет</a:t>
          </a:r>
          <a:endParaRPr lang="en-US" sz="2900" kern="1200"/>
        </a:p>
      </dsp:txBody>
      <dsp:txXfrm>
        <a:off x="0" y="642"/>
        <a:ext cx="6832212" cy="1052698"/>
      </dsp:txXfrm>
    </dsp:sp>
    <dsp:sp modelId="{8F88F8A8-F2B9-46AC-87D4-A49D3327F0A0}">
      <dsp:nvSpPr>
        <dsp:cNvPr id="0" name=""/>
        <dsp:cNvSpPr/>
      </dsp:nvSpPr>
      <dsp:spPr>
        <a:xfrm>
          <a:off x="0" y="1053341"/>
          <a:ext cx="6832212" cy="0"/>
        </a:xfrm>
        <a:prstGeom prst="line">
          <a:avLst/>
        </a:prstGeom>
        <a:gradFill rotWithShape="0">
          <a:gsLst>
            <a:gs pos="0">
              <a:schemeClr val="accent2">
                <a:hueOff val="113291"/>
                <a:satOff val="-11998"/>
                <a:lumOff val="-294"/>
                <a:alphaOff val="0"/>
                <a:tint val="96000"/>
                <a:lumMod val="104000"/>
              </a:schemeClr>
            </a:gs>
            <a:gs pos="100000">
              <a:schemeClr val="accent2">
                <a:hueOff val="113291"/>
                <a:satOff val="-11998"/>
                <a:lumOff val="-294"/>
                <a:alphaOff val="0"/>
                <a:shade val="98000"/>
                <a:lumMod val="94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hueOff val="113291"/>
              <a:satOff val="-11998"/>
              <a:lumOff val="-294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FF42CF5-22E0-4B6C-BBFA-4B82BD3E9CF3}">
      <dsp:nvSpPr>
        <dsp:cNvPr id="0" name=""/>
        <dsp:cNvSpPr/>
      </dsp:nvSpPr>
      <dsp:spPr>
        <a:xfrm>
          <a:off x="0" y="1053341"/>
          <a:ext cx="6832212" cy="10526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900" kern="1200"/>
            <a:t>Около 50 пьес</a:t>
          </a:r>
          <a:endParaRPr lang="en-US" sz="2900" kern="1200"/>
        </a:p>
      </dsp:txBody>
      <dsp:txXfrm>
        <a:off x="0" y="1053341"/>
        <a:ext cx="6832212" cy="1052698"/>
      </dsp:txXfrm>
    </dsp:sp>
    <dsp:sp modelId="{29120D0B-AAC5-4D91-A7A7-986B4C9AD6DA}">
      <dsp:nvSpPr>
        <dsp:cNvPr id="0" name=""/>
        <dsp:cNvSpPr/>
      </dsp:nvSpPr>
      <dsp:spPr>
        <a:xfrm>
          <a:off x="0" y="2106040"/>
          <a:ext cx="6832212" cy="0"/>
        </a:xfrm>
        <a:prstGeom prst="line">
          <a:avLst/>
        </a:prstGeom>
        <a:gradFill rotWithShape="0">
          <a:gsLst>
            <a:gs pos="0">
              <a:schemeClr val="accent2">
                <a:hueOff val="226582"/>
                <a:satOff val="-23996"/>
                <a:lumOff val="-588"/>
                <a:alphaOff val="0"/>
                <a:tint val="96000"/>
                <a:lumMod val="104000"/>
              </a:schemeClr>
            </a:gs>
            <a:gs pos="100000">
              <a:schemeClr val="accent2">
                <a:hueOff val="226582"/>
                <a:satOff val="-23996"/>
                <a:lumOff val="-588"/>
                <a:alphaOff val="0"/>
                <a:shade val="98000"/>
                <a:lumMod val="94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hueOff val="226582"/>
              <a:satOff val="-23996"/>
              <a:lumOff val="-588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434C2AA-1B9A-4AF2-96A9-6CEDD471D90C}">
      <dsp:nvSpPr>
        <dsp:cNvPr id="0" name=""/>
        <dsp:cNvSpPr/>
      </dsp:nvSpPr>
      <dsp:spPr>
        <a:xfrm>
          <a:off x="0" y="2106040"/>
          <a:ext cx="6832212" cy="10526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900" kern="1200"/>
            <a:t>Носитель нового направления – идеального</a:t>
          </a:r>
          <a:endParaRPr lang="en-US" sz="2900" kern="1200"/>
        </a:p>
      </dsp:txBody>
      <dsp:txXfrm>
        <a:off x="0" y="2106040"/>
        <a:ext cx="6832212" cy="1052698"/>
      </dsp:txXfrm>
    </dsp:sp>
    <dsp:sp modelId="{20D40803-7841-4E58-9A22-D8F6FBD08CB8}">
      <dsp:nvSpPr>
        <dsp:cNvPr id="0" name=""/>
        <dsp:cNvSpPr/>
      </dsp:nvSpPr>
      <dsp:spPr>
        <a:xfrm>
          <a:off x="0" y="3158738"/>
          <a:ext cx="6832212" cy="0"/>
        </a:xfrm>
        <a:prstGeom prst="line">
          <a:avLst/>
        </a:prstGeom>
        <a:gradFill rotWithShape="0">
          <a:gsLst>
            <a:gs pos="0">
              <a:schemeClr val="accent2">
                <a:hueOff val="339874"/>
                <a:satOff val="-35995"/>
                <a:lumOff val="-882"/>
                <a:alphaOff val="0"/>
                <a:tint val="96000"/>
                <a:lumMod val="104000"/>
              </a:schemeClr>
            </a:gs>
            <a:gs pos="100000">
              <a:schemeClr val="accent2">
                <a:hueOff val="339874"/>
                <a:satOff val="-35995"/>
                <a:lumOff val="-882"/>
                <a:alphaOff val="0"/>
                <a:shade val="98000"/>
                <a:lumMod val="94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hueOff val="339874"/>
              <a:satOff val="-35995"/>
              <a:lumOff val="-882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4826396-E3D0-4DD3-BA8C-FFE56711B965}">
      <dsp:nvSpPr>
        <dsp:cNvPr id="0" name=""/>
        <dsp:cNvSpPr/>
      </dsp:nvSpPr>
      <dsp:spPr>
        <a:xfrm>
          <a:off x="0" y="3158738"/>
          <a:ext cx="6832212" cy="10526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900" kern="1200"/>
            <a:t>Исключительно русский национальный писатель</a:t>
          </a:r>
          <a:endParaRPr lang="en-US" sz="2900" kern="1200"/>
        </a:p>
      </dsp:txBody>
      <dsp:txXfrm>
        <a:off x="0" y="3158738"/>
        <a:ext cx="6832212" cy="1052698"/>
      </dsp:txXfrm>
    </dsp:sp>
    <dsp:sp modelId="{1EB5A701-70E6-4737-948C-AB3DE34833A8}">
      <dsp:nvSpPr>
        <dsp:cNvPr id="0" name=""/>
        <dsp:cNvSpPr/>
      </dsp:nvSpPr>
      <dsp:spPr>
        <a:xfrm>
          <a:off x="0" y="4211437"/>
          <a:ext cx="6832212" cy="0"/>
        </a:xfrm>
        <a:prstGeom prst="line">
          <a:avLst/>
        </a:prstGeom>
        <a:gradFill rotWithShape="0">
          <a:gsLst>
            <a:gs pos="0">
              <a:schemeClr val="accent2">
                <a:hueOff val="453165"/>
                <a:satOff val="-47993"/>
                <a:lumOff val="-1176"/>
                <a:alphaOff val="0"/>
                <a:tint val="96000"/>
                <a:lumMod val="104000"/>
              </a:schemeClr>
            </a:gs>
            <a:gs pos="100000">
              <a:schemeClr val="accent2">
                <a:hueOff val="453165"/>
                <a:satOff val="-47993"/>
                <a:lumOff val="-1176"/>
                <a:alphaOff val="0"/>
                <a:shade val="98000"/>
                <a:lumMod val="94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hueOff val="453165"/>
              <a:satOff val="-47993"/>
              <a:lumOff val="-1176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B5DF014-EA39-4867-9593-6F081C26A2E8}">
      <dsp:nvSpPr>
        <dsp:cNvPr id="0" name=""/>
        <dsp:cNvSpPr/>
      </dsp:nvSpPr>
      <dsp:spPr>
        <a:xfrm>
          <a:off x="0" y="4211437"/>
          <a:ext cx="6832212" cy="10526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900" kern="1200"/>
            <a:t>546 действующих лиц </a:t>
          </a:r>
          <a:endParaRPr lang="en-US" sz="2900" kern="1200"/>
        </a:p>
      </dsp:txBody>
      <dsp:txXfrm>
        <a:off x="0" y="4211437"/>
        <a:ext cx="6832212" cy="10526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21-Oct-21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21-Oct-21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21-Oct-21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21-Oct-21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21-Oct-21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21-Oct-21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21-Oct-21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21-Oct-21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21-Oct-21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21-Oct-21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21-Oct-21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21-Oct-21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21-Oct-21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21-Oct-21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21-Oct-21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21-Oct-21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21-Oct-21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0F763A-92EC-4131-8BD7-0EA5B71E0F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Александр Николаевич Островский </a:t>
            </a:r>
            <a:r>
              <a:rPr lang="cs-CZ" dirty="0"/>
              <a:t>(1823-1886)</a:t>
            </a:r>
            <a:endParaRPr lang="en-US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51529DC-5D2A-4CDA-AA7E-2899085918E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/>
              <a:t>Mgr. Elena Vasilyeva, </a:t>
            </a:r>
            <a:r>
              <a:rPr lang="en-US" dirty="0" err="1"/>
              <a:t>CSc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720362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658D4B-66B6-4EC5-A081-2E1116201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Поэтика пьес Островского</a:t>
            </a:r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A46EDEE-39C2-4EEF-80A9-6D0862A178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Композиция: 1</a:t>
            </a:r>
            <a:r>
              <a:rPr lang="cs-CZ" dirty="0"/>
              <a:t>) </a:t>
            </a:r>
            <a:r>
              <a:rPr lang="ru-RU" dirty="0"/>
              <a:t>распространенная экспозиция, 2</a:t>
            </a:r>
            <a:r>
              <a:rPr lang="cs-CZ" dirty="0"/>
              <a:t>) </a:t>
            </a:r>
            <a:r>
              <a:rPr lang="ru-RU" dirty="0"/>
              <a:t>задержанная завязка, 3</a:t>
            </a:r>
            <a:r>
              <a:rPr lang="cs-CZ" dirty="0"/>
              <a:t>) </a:t>
            </a:r>
            <a:r>
              <a:rPr lang="ru-RU" dirty="0"/>
              <a:t>случайные развязки</a:t>
            </a:r>
          </a:p>
          <a:p>
            <a:r>
              <a:rPr lang="ru-RU" dirty="0"/>
              <a:t>Островский находит для развязок компромиссное решение. Когда сталкиваются младшие и старшие, своевольные и безответные, старшие уступают. </a:t>
            </a:r>
          </a:p>
          <a:p>
            <a:r>
              <a:rPr lang="ru-RU" dirty="0"/>
              <a:t>Конфликт не разрешается компромиссом, гибнут младшие - «Гроза», «Бесприданница».  </a:t>
            </a:r>
          </a:p>
          <a:p>
            <a:r>
              <a:rPr lang="ru-RU" dirty="0"/>
              <a:t>Конфликт строится на столкновении старших и младших, богатых и бедных. В основе социальный конфликт, разворачивающийся вокруг денег</a:t>
            </a:r>
          </a:p>
          <a:p>
            <a:r>
              <a:rPr lang="ru-RU" dirty="0"/>
              <a:t>На сцене все как в жизни. Действие начинается так, как будто сразу врываемся в жизнь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3004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0F87FE-2598-4F90-B45F-E197D84ED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Язык </a:t>
            </a:r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987514D-A53F-4ABF-8C14-05BA4DD7AB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Цветистый, яркий, народный язык, язык ярмарок</a:t>
            </a:r>
          </a:p>
          <a:p>
            <a:r>
              <a:rPr lang="ru-RU" dirty="0"/>
              <a:t>Диалоги, мало монологов</a:t>
            </a:r>
          </a:p>
          <a:p>
            <a:r>
              <a:rPr lang="ru-RU" dirty="0"/>
              <a:t>Заглавия пьес – пословицы «Не все коту масленица», «Не в свои сани не садись», иногда использует социально-бытовые характеристики «Бесприданница» </a:t>
            </a:r>
          </a:p>
          <a:p>
            <a:r>
              <a:rPr lang="ru-RU" dirty="0"/>
              <a:t>Говорящие фамилии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8130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ABFEC1-095C-4E66-95B0-3B0A03231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Спасибо за внимание!</a:t>
            </a:r>
            <a:endParaRPr lang="en-US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F478804-8EB9-4B62-A29C-351500366CA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788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2" name="Rectangle 72">
            <a:extLst>
              <a:ext uri="{FF2B5EF4-FFF2-40B4-BE49-F238E27FC236}">
                <a16:creationId xmlns:a16="http://schemas.microsoft.com/office/drawing/2014/main" id="{3F4C104D-5F30-4811-9376-566B26E471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B15AC8-522D-4F03-9341-029349117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24" y="645106"/>
            <a:ext cx="3650279" cy="1259894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1033" name="Rectangle 74">
            <a:extLst>
              <a:ext uri="{FF2B5EF4-FFF2-40B4-BE49-F238E27FC236}">
                <a16:creationId xmlns:a16="http://schemas.microsoft.com/office/drawing/2014/main" id="{0815E34B-5D02-4E01-A936-E8E1C0AB6F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34" name="Content Placeholder 1029">
            <a:extLst>
              <a:ext uri="{FF2B5EF4-FFF2-40B4-BE49-F238E27FC236}">
                <a16:creationId xmlns:a16="http://schemas.microsoft.com/office/drawing/2014/main" id="{87A805D1-D7A1-431F-840B-E575CE21F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225" y="2133600"/>
            <a:ext cx="3650278" cy="3759253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«Колумб Замоскворечья»</a:t>
            </a:r>
          </a:p>
          <a:p>
            <a:r>
              <a:rPr lang="ru-RU" dirty="0"/>
              <a:t>Основоположник современного русского театра</a:t>
            </a:r>
          </a:p>
          <a:p>
            <a:r>
              <a:rPr lang="ru-RU" dirty="0"/>
              <a:t>Драматург </a:t>
            </a:r>
          </a:p>
          <a:p>
            <a:r>
              <a:rPr lang="ru-RU" dirty="0"/>
              <a:t>Директор репертуара российских театров</a:t>
            </a:r>
          </a:p>
          <a:p>
            <a:r>
              <a:rPr lang="ru-RU" dirty="0"/>
              <a:t>Создатель Артистического кружка</a:t>
            </a:r>
          </a:p>
          <a:p>
            <a:r>
              <a:rPr lang="ru-RU" dirty="0"/>
              <a:t>Член-корреспондент Петербургской Академии наук</a:t>
            </a:r>
            <a:endParaRPr lang="en-US" dirty="0"/>
          </a:p>
        </p:txBody>
      </p:sp>
      <p:pic>
        <p:nvPicPr>
          <p:cNvPr id="1026" name="Picture 2" descr="Островский Александр Николаевич - биография, новости, фото, дата рождения,  пресс-досье. Персоналии ГлобалМСК.ру.">
            <a:extLst>
              <a:ext uri="{FF2B5EF4-FFF2-40B4-BE49-F238E27FC236}">
                <a16:creationId xmlns:a16="http://schemas.microsoft.com/office/drawing/2014/main" id="{BBDA35E4-D2B4-4666-8800-69058F1CD8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69945" y="640080"/>
            <a:ext cx="5252773" cy="5252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" name="Freeform 11">
            <a:extLst>
              <a:ext uri="{FF2B5EF4-FFF2-40B4-BE49-F238E27FC236}">
                <a16:creationId xmlns:a16="http://schemas.microsoft.com/office/drawing/2014/main" id="{7DE3414B-B032-4710-A468-D3285E38C5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061223"/>
            <a:ext cx="1038036" cy="506277"/>
          </a:xfrm>
          <a:custGeom>
            <a:avLst/>
            <a:gdLst>
              <a:gd name="connsiteX0" fmla="*/ 0 w 1038036"/>
              <a:gd name="connsiteY0" fmla="*/ 0 h 506277"/>
              <a:gd name="connsiteX1" fmla="*/ 182880 w 1038036"/>
              <a:gd name="connsiteY1" fmla="*/ 0 h 506277"/>
              <a:gd name="connsiteX2" fmla="*/ 291705 w 1038036"/>
              <a:gd name="connsiteY2" fmla="*/ 0 h 506277"/>
              <a:gd name="connsiteX3" fmla="*/ 291705 w 1038036"/>
              <a:gd name="connsiteY3" fmla="*/ 151 h 506277"/>
              <a:gd name="connsiteX4" fmla="*/ 692049 w 1038036"/>
              <a:gd name="connsiteY4" fmla="*/ 705 h 506277"/>
              <a:gd name="connsiteX5" fmla="*/ 782744 w 1038036"/>
              <a:gd name="connsiteY5" fmla="*/ 705 h 506277"/>
              <a:gd name="connsiteX6" fmla="*/ 797001 w 1038036"/>
              <a:gd name="connsiteY6" fmla="*/ 5473 h 506277"/>
              <a:gd name="connsiteX7" fmla="*/ 801982 w 1038036"/>
              <a:gd name="connsiteY7" fmla="*/ 10242 h 506277"/>
              <a:gd name="connsiteX8" fmla="*/ 1030951 w 1038036"/>
              <a:gd name="connsiteY8" fmla="*/ 239185 h 506277"/>
              <a:gd name="connsiteX9" fmla="*/ 1030951 w 1038036"/>
              <a:gd name="connsiteY9" fmla="*/ 267797 h 506277"/>
              <a:gd name="connsiteX10" fmla="*/ 801982 w 1038036"/>
              <a:gd name="connsiteY10" fmla="*/ 496740 h 506277"/>
              <a:gd name="connsiteX11" fmla="*/ 797001 w 1038036"/>
              <a:gd name="connsiteY11" fmla="*/ 501508 h 506277"/>
              <a:gd name="connsiteX12" fmla="*/ 782744 w 1038036"/>
              <a:gd name="connsiteY12" fmla="*/ 506277 h 506277"/>
              <a:gd name="connsiteX13" fmla="*/ 692049 w 1038036"/>
              <a:gd name="connsiteY13" fmla="*/ 506277 h 506277"/>
              <a:gd name="connsiteX14" fmla="*/ 291705 w 1038036"/>
              <a:gd name="connsiteY14" fmla="*/ 505140 h 506277"/>
              <a:gd name="connsiteX15" fmla="*/ 291705 w 1038036"/>
              <a:gd name="connsiteY15" fmla="*/ 506277 h 506277"/>
              <a:gd name="connsiteX16" fmla="*/ 0 w 1038036"/>
              <a:gd name="connsiteY16" fmla="*/ 506277 h 50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38036" h="506277">
                <a:moveTo>
                  <a:pt x="0" y="0"/>
                </a:moveTo>
                <a:lnTo>
                  <a:pt x="182880" y="0"/>
                </a:lnTo>
                <a:lnTo>
                  <a:pt x="291705" y="0"/>
                </a:lnTo>
                <a:lnTo>
                  <a:pt x="291705" y="151"/>
                </a:lnTo>
                <a:lnTo>
                  <a:pt x="692049" y="705"/>
                </a:lnTo>
                <a:lnTo>
                  <a:pt x="782744" y="705"/>
                </a:lnTo>
                <a:cubicBezTo>
                  <a:pt x="787553" y="705"/>
                  <a:pt x="792363" y="5473"/>
                  <a:pt x="797001" y="5473"/>
                </a:cubicBezTo>
                <a:cubicBezTo>
                  <a:pt x="797001" y="10242"/>
                  <a:pt x="801982" y="10242"/>
                  <a:pt x="801982" y="10242"/>
                </a:cubicBezTo>
                <a:lnTo>
                  <a:pt x="1030951" y="239185"/>
                </a:lnTo>
                <a:cubicBezTo>
                  <a:pt x="1040398" y="248722"/>
                  <a:pt x="1040398" y="258259"/>
                  <a:pt x="1030951" y="267797"/>
                </a:cubicBezTo>
                <a:lnTo>
                  <a:pt x="801982" y="496740"/>
                </a:lnTo>
                <a:cubicBezTo>
                  <a:pt x="800436" y="498363"/>
                  <a:pt x="798547" y="499885"/>
                  <a:pt x="797001" y="501508"/>
                </a:cubicBezTo>
                <a:cubicBezTo>
                  <a:pt x="792363" y="506277"/>
                  <a:pt x="787553" y="506277"/>
                  <a:pt x="782744" y="506277"/>
                </a:cubicBezTo>
                <a:lnTo>
                  <a:pt x="692049" y="506277"/>
                </a:lnTo>
                <a:lnTo>
                  <a:pt x="291705" y="505140"/>
                </a:lnTo>
                <a:lnTo>
                  <a:pt x="291705" y="506277"/>
                </a:lnTo>
                <a:lnTo>
                  <a:pt x="0" y="50627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98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3D9AEEE-1CCD-43C0-BA3E-16D60A6E23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05907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493101-70ED-49DE-BD49-EDC4EBA327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893" y="3101093"/>
            <a:ext cx="2454052" cy="3029344"/>
          </a:xfrm>
        </p:spPr>
        <p:txBody>
          <a:bodyPr>
            <a:normAutofit/>
          </a:bodyPr>
          <a:lstStyle/>
          <a:p>
            <a:endParaRPr lang="en-US" sz="3200">
              <a:solidFill>
                <a:schemeClr val="bg1"/>
              </a:solidFill>
            </a:endParaRPr>
          </a:p>
        </p:txBody>
      </p:sp>
      <p:sp>
        <p:nvSpPr>
          <p:cNvPr id="11" name="Freeform 11">
            <a:extLst>
              <a:ext uri="{FF2B5EF4-FFF2-40B4-BE49-F238E27FC236}">
                <a16:creationId xmlns:a16="http://schemas.microsoft.com/office/drawing/2014/main" id="{60F880A6-33D3-4EEC-A780-B73559B9F2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C6246ED-0535-4496-A8F6-1E80CC4EB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id="{1A9B624B-F442-4B9F-A8EA-6527033960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6494179"/>
              </p:ext>
            </p:extLst>
          </p:nvPr>
        </p:nvGraphicFramePr>
        <p:xfrm>
          <a:off x="4713144" y="641551"/>
          <a:ext cx="6832212" cy="52647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69900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9FE08D8-CEA0-461E-870A-02CD15D9B9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05907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424917-0106-4456-81B4-552722B3D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893" y="3101093"/>
            <a:ext cx="2454052" cy="3029344"/>
          </a:xfrm>
        </p:spPr>
        <p:txBody>
          <a:bodyPr>
            <a:normAutofit/>
          </a:bodyPr>
          <a:lstStyle/>
          <a:p>
            <a:r>
              <a:rPr lang="ru-RU" sz="3200">
                <a:solidFill>
                  <a:schemeClr val="bg1"/>
                </a:solidFill>
              </a:rPr>
              <a:t>Ранние годы</a:t>
            </a:r>
            <a:endParaRPr lang="en-US" sz="3200">
              <a:solidFill>
                <a:schemeClr val="bg1"/>
              </a:solidFill>
            </a:endParaRPr>
          </a:p>
        </p:txBody>
      </p:sp>
      <p:sp>
        <p:nvSpPr>
          <p:cNvPr id="10" name="Freeform 11">
            <a:extLst>
              <a:ext uri="{FF2B5EF4-FFF2-40B4-BE49-F238E27FC236}">
                <a16:creationId xmlns:a16="http://schemas.microsoft.com/office/drawing/2014/main" id="{2B982904-A46E-41DF-BA98-61E2300C7D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27018161-547E-48F7-A0D9-272C9EA5B3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E48CD2D-0B18-4B63-B8D4-6C8219F80A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6578" y="589722"/>
            <a:ext cx="6798033" cy="5321500"/>
          </a:xfrm>
        </p:spPr>
        <p:txBody>
          <a:bodyPr anchor="ctr">
            <a:normAutofit/>
          </a:bodyPr>
          <a:lstStyle/>
          <a:p>
            <a:r>
              <a:rPr lang="ru-RU" dirty="0"/>
              <a:t>Родился в семье судейского чиновника</a:t>
            </a:r>
          </a:p>
          <a:p>
            <a:r>
              <a:rPr lang="ru-RU" dirty="0"/>
              <a:t>Московская гимназия = интерес к театру</a:t>
            </a:r>
          </a:p>
          <a:p>
            <a:r>
              <a:rPr lang="ru-RU" dirty="0"/>
              <a:t>Московский университет юридический факультет</a:t>
            </a:r>
          </a:p>
          <a:p>
            <a:r>
              <a:rPr lang="ru-RU" dirty="0"/>
              <a:t>На 2 курсе потерял интерес к учебе</a:t>
            </a:r>
          </a:p>
          <a:p>
            <a:r>
              <a:rPr lang="ru-RU" dirty="0"/>
              <a:t>7 лет служил чиновником в суде</a:t>
            </a:r>
          </a:p>
          <a:p>
            <a:r>
              <a:rPr lang="ru-RU" dirty="0"/>
              <a:t>1851 – уходит в отставку</a:t>
            </a:r>
          </a:p>
          <a:p>
            <a:r>
              <a:rPr lang="ru-RU" dirty="0"/>
              <a:t>1847 – читает первую пьесу «Семейные картины» на квартире профессора Шевырева</a:t>
            </a:r>
          </a:p>
          <a:p>
            <a:r>
              <a:rPr lang="ru-RU" dirty="0"/>
              <a:t>Печатается в «Отечественных записках»</a:t>
            </a:r>
          </a:p>
          <a:p>
            <a:r>
              <a:rPr lang="ru-RU" dirty="0"/>
              <a:t>По общественным взглядам </a:t>
            </a:r>
            <a:r>
              <a:rPr lang="ru-RU" dirty="0" err="1"/>
              <a:t>постепеновец</a:t>
            </a:r>
            <a:r>
              <a:rPr lang="ru-RU" dirty="0"/>
              <a:t> – сторонник просветительской деятельности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044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6" name="Rectangle 72">
            <a:extLst>
              <a:ext uri="{FF2B5EF4-FFF2-40B4-BE49-F238E27FC236}">
                <a16:creationId xmlns:a16="http://schemas.microsoft.com/office/drawing/2014/main" id="{3F4C104D-5F30-4811-9376-566B26E471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92B7EE-D210-49D1-8260-274AB6AD5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24" y="645106"/>
            <a:ext cx="3650279" cy="125989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2000" dirty="0"/>
              <a:t> «Свои люди – сочтемся»</a:t>
            </a:r>
            <a:br>
              <a:rPr lang="ru-RU" sz="2000" dirty="0"/>
            </a:br>
            <a:endParaRPr lang="en-US" sz="2000" dirty="0"/>
          </a:p>
        </p:txBody>
      </p:sp>
      <p:sp>
        <p:nvSpPr>
          <p:cNvPr id="2057" name="Rectangle 74">
            <a:extLst>
              <a:ext uri="{FF2B5EF4-FFF2-40B4-BE49-F238E27FC236}">
                <a16:creationId xmlns:a16="http://schemas.microsoft.com/office/drawing/2014/main" id="{0815E34B-5D02-4E01-A936-E8E1C0AB6F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58" name="Content Placeholder 2053">
            <a:extLst>
              <a:ext uri="{FF2B5EF4-FFF2-40B4-BE49-F238E27FC236}">
                <a16:creationId xmlns:a16="http://schemas.microsoft.com/office/drawing/2014/main" id="{D5898311-6F25-447E-AC20-4C16A5AB74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225" y="2133600"/>
            <a:ext cx="3650278" cy="3759253"/>
          </a:xfrm>
        </p:spPr>
        <p:txBody>
          <a:bodyPr>
            <a:normAutofit/>
          </a:bodyPr>
          <a:lstStyle/>
          <a:p>
            <a:endParaRPr lang="en-US"/>
          </a:p>
        </p:txBody>
      </p:sp>
      <p:pic>
        <p:nvPicPr>
          <p:cNvPr id="2050" name="Picture 2" descr="Сватовство майора">
            <a:extLst>
              <a:ext uri="{FF2B5EF4-FFF2-40B4-BE49-F238E27FC236}">
                <a16:creationId xmlns:a16="http://schemas.microsoft.com/office/drawing/2014/main" id="{5483A97F-B060-4C50-8707-37723767F6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19543" y="971786"/>
            <a:ext cx="6953577" cy="4589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" name="Freeform 11">
            <a:extLst>
              <a:ext uri="{FF2B5EF4-FFF2-40B4-BE49-F238E27FC236}">
                <a16:creationId xmlns:a16="http://schemas.microsoft.com/office/drawing/2014/main" id="{7DE3414B-B032-4710-A468-D3285E38C5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061223"/>
            <a:ext cx="1038036" cy="506277"/>
          </a:xfrm>
          <a:custGeom>
            <a:avLst/>
            <a:gdLst>
              <a:gd name="connsiteX0" fmla="*/ 0 w 1038036"/>
              <a:gd name="connsiteY0" fmla="*/ 0 h 506277"/>
              <a:gd name="connsiteX1" fmla="*/ 182880 w 1038036"/>
              <a:gd name="connsiteY1" fmla="*/ 0 h 506277"/>
              <a:gd name="connsiteX2" fmla="*/ 291705 w 1038036"/>
              <a:gd name="connsiteY2" fmla="*/ 0 h 506277"/>
              <a:gd name="connsiteX3" fmla="*/ 291705 w 1038036"/>
              <a:gd name="connsiteY3" fmla="*/ 151 h 506277"/>
              <a:gd name="connsiteX4" fmla="*/ 692049 w 1038036"/>
              <a:gd name="connsiteY4" fmla="*/ 705 h 506277"/>
              <a:gd name="connsiteX5" fmla="*/ 782744 w 1038036"/>
              <a:gd name="connsiteY5" fmla="*/ 705 h 506277"/>
              <a:gd name="connsiteX6" fmla="*/ 797001 w 1038036"/>
              <a:gd name="connsiteY6" fmla="*/ 5473 h 506277"/>
              <a:gd name="connsiteX7" fmla="*/ 801982 w 1038036"/>
              <a:gd name="connsiteY7" fmla="*/ 10242 h 506277"/>
              <a:gd name="connsiteX8" fmla="*/ 1030951 w 1038036"/>
              <a:gd name="connsiteY8" fmla="*/ 239185 h 506277"/>
              <a:gd name="connsiteX9" fmla="*/ 1030951 w 1038036"/>
              <a:gd name="connsiteY9" fmla="*/ 267797 h 506277"/>
              <a:gd name="connsiteX10" fmla="*/ 801982 w 1038036"/>
              <a:gd name="connsiteY10" fmla="*/ 496740 h 506277"/>
              <a:gd name="connsiteX11" fmla="*/ 797001 w 1038036"/>
              <a:gd name="connsiteY11" fmla="*/ 501508 h 506277"/>
              <a:gd name="connsiteX12" fmla="*/ 782744 w 1038036"/>
              <a:gd name="connsiteY12" fmla="*/ 506277 h 506277"/>
              <a:gd name="connsiteX13" fmla="*/ 692049 w 1038036"/>
              <a:gd name="connsiteY13" fmla="*/ 506277 h 506277"/>
              <a:gd name="connsiteX14" fmla="*/ 291705 w 1038036"/>
              <a:gd name="connsiteY14" fmla="*/ 505140 h 506277"/>
              <a:gd name="connsiteX15" fmla="*/ 291705 w 1038036"/>
              <a:gd name="connsiteY15" fmla="*/ 506277 h 506277"/>
              <a:gd name="connsiteX16" fmla="*/ 0 w 1038036"/>
              <a:gd name="connsiteY16" fmla="*/ 506277 h 50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38036" h="506277">
                <a:moveTo>
                  <a:pt x="0" y="0"/>
                </a:moveTo>
                <a:lnTo>
                  <a:pt x="182880" y="0"/>
                </a:lnTo>
                <a:lnTo>
                  <a:pt x="291705" y="0"/>
                </a:lnTo>
                <a:lnTo>
                  <a:pt x="291705" y="151"/>
                </a:lnTo>
                <a:lnTo>
                  <a:pt x="692049" y="705"/>
                </a:lnTo>
                <a:lnTo>
                  <a:pt x="782744" y="705"/>
                </a:lnTo>
                <a:cubicBezTo>
                  <a:pt x="787553" y="705"/>
                  <a:pt x="792363" y="5473"/>
                  <a:pt x="797001" y="5473"/>
                </a:cubicBezTo>
                <a:cubicBezTo>
                  <a:pt x="797001" y="10242"/>
                  <a:pt x="801982" y="10242"/>
                  <a:pt x="801982" y="10242"/>
                </a:cubicBezTo>
                <a:lnTo>
                  <a:pt x="1030951" y="239185"/>
                </a:lnTo>
                <a:cubicBezTo>
                  <a:pt x="1040398" y="248722"/>
                  <a:pt x="1040398" y="258259"/>
                  <a:pt x="1030951" y="267797"/>
                </a:cubicBezTo>
                <a:lnTo>
                  <a:pt x="801982" y="496740"/>
                </a:lnTo>
                <a:cubicBezTo>
                  <a:pt x="800436" y="498363"/>
                  <a:pt x="798547" y="499885"/>
                  <a:pt x="797001" y="501508"/>
                </a:cubicBezTo>
                <a:cubicBezTo>
                  <a:pt x="792363" y="506277"/>
                  <a:pt x="787553" y="506277"/>
                  <a:pt x="782744" y="506277"/>
                </a:cubicBezTo>
                <a:lnTo>
                  <a:pt x="692049" y="506277"/>
                </a:lnTo>
                <a:lnTo>
                  <a:pt x="291705" y="505140"/>
                </a:lnTo>
                <a:lnTo>
                  <a:pt x="291705" y="506277"/>
                </a:lnTo>
                <a:lnTo>
                  <a:pt x="0" y="50627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040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9FE08D8-CEA0-461E-870A-02CD15D9B9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05907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3FED7B-8E73-4FAE-9346-7CB17ADE6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893" y="3101093"/>
            <a:ext cx="2454052" cy="3029344"/>
          </a:xfrm>
        </p:spPr>
        <p:txBody>
          <a:bodyPr>
            <a:normAutofit/>
          </a:bodyPr>
          <a:lstStyle/>
          <a:p>
            <a:r>
              <a:rPr lang="ru-RU" sz="2000">
                <a:solidFill>
                  <a:schemeClr val="bg1"/>
                </a:solidFill>
              </a:rPr>
              <a:t>Творчество Островского и славянофильство</a:t>
            </a:r>
            <a:endParaRPr lang="en-US" sz="2000">
              <a:solidFill>
                <a:schemeClr val="bg1"/>
              </a:solidFill>
            </a:endParaRPr>
          </a:p>
        </p:txBody>
      </p:sp>
      <p:sp>
        <p:nvSpPr>
          <p:cNvPr id="10" name="Freeform 11">
            <a:extLst>
              <a:ext uri="{FF2B5EF4-FFF2-40B4-BE49-F238E27FC236}">
                <a16:creationId xmlns:a16="http://schemas.microsoft.com/office/drawing/2014/main" id="{2B982904-A46E-41DF-BA98-61E2300C7D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27018161-547E-48F7-A0D9-272C9EA5B3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7C4960D-0270-47CC-A4BB-11CC0D2601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6578" y="589722"/>
            <a:ext cx="6798033" cy="5321500"/>
          </a:xfrm>
        </p:spPr>
        <p:txBody>
          <a:bodyPr anchor="ctr">
            <a:normAutofit/>
          </a:bodyPr>
          <a:lstStyle/>
          <a:p>
            <a:r>
              <a:rPr lang="ru-RU" dirty="0"/>
              <a:t>В начале 50-х сближается со славянофилами: с Киреевским, Самариным, Хомяковым, Аксаковым</a:t>
            </a:r>
          </a:p>
          <a:p>
            <a:r>
              <a:rPr lang="ru-RU" dirty="0"/>
              <a:t> Раскрывает красоту народной жизни: обычаи, традиции, быт, нравы, язык народа. </a:t>
            </a:r>
          </a:p>
          <a:p>
            <a:r>
              <a:rPr lang="ru-RU" dirty="0"/>
              <a:t>Поэтический мир, светлые стороны русской действительности, успокоение в старине допетровских времен </a:t>
            </a:r>
          </a:p>
          <a:p>
            <a:r>
              <a:rPr lang="ru-RU" dirty="0"/>
              <a:t>«Бедность не порок»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2621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9FE08D8-CEA0-461E-870A-02CD15D9B9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05907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EEBC70-8204-47D8-845B-F3A191945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893" y="3101093"/>
            <a:ext cx="2454052" cy="3029344"/>
          </a:xfrm>
        </p:spPr>
        <p:txBody>
          <a:bodyPr>
            <a:normAutofit/>
          </a:bodyPr>
          <a:lstStyle/>
          <a:p>
            <a:r>
              <a:rPr lang="ru-RU" sz="2700">
                <a:solidFill>
                  <a:schemeClr val="bg1"/>
                </a:solidFill>
              </a:rPr>
              <a:t>Конфликт пьес Островского</a:t>
            </a:r>
            <a:endParaRPr lang="en-US" sz="2700">
              <a:solidFill>
                <a:schemeClr val="bg1"/>
              </a:solidFill>
            </a:endParaRPr>
          </a:p>
        </p:txBody>
      </p:sp>
      <p:sp>
        <p:nvSpPr>
          <p:cNvPr id="10" name="Freeform 11">
            <a:extLst>
              <a:ext uri="{FF2B5EF4-FFF2-40B4-BE49-F238E27FC236}">
                <a16:creationId xmlns:a16="http://schemas.microsoft.com/office/drawing/2014/main" id="{2B982904-A46E-41DF-BA98-61E2300C7D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27018161-547E-48F7-A0D9-272C9EA5B3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8076868-AD82-4BF8-8574-906B02170A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6578" y="589722"/>
            <a:ext cx="6798033" cy="5321500"/>
          </a:xfrm>
        </p:spPr>
        <p:txBody>
          <a:bodyPr anchor="ctr">
            <a:normAutofit/>
          </a:bodyPr>
          <a:lstStyle/>
          <a:p>
            <a:r>
              <a:rPr lang="ru-RU" dirty="0"/>
              <a:t>Конец 50-х складывается поэтика пьес Островского</a:t>
            </a:r>
          </a:p>
          <a:p>
            <a:r>
              <a:rPr lang="ru-RU" dirty="0"/>
              <a:t>Конфликт пьес Островского определил Н. А. Добролюбов в статье «Темное царство» – столкновение богатых и бедных, своевольных и безответных</a:t>
            </a:r>
            <a:r>
              <a:rPr lang="en-US" dirty="0"/>
              <a:t>; </a:t>
            </a:r>
            <a:r>
              <a:rPr lang="ru-RU" dirty="0"/>
              <a:t>самодурство и власть денег – бескорыстность, честность, доброта</a:t>
            </a:r>
            <a:r>
              <a:rPr lang="en-US" dirty="0"/>
              <a:t>; </a:t>
            </a:r>
            <a:r>
              <a:rPr lang="ru-RU" dirty="0"/>
              <a:t>действие происходит в семейном кругу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6458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9FE08D8-CEA0-461E-870A-02CD15D9B9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05907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842E46-C9E9-4C60-8CA5-8E889CEAF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893" y="3101093"/>
            <a:ext cx="2454052" cy="3029344"/>
          </a:xfrm>
        </p:spPr>
        <p:txBody>
          <a:bodyPr>
            <a:normAutofit/>
          </a:bodyPr>
          <a:lstStyle/>
          <a:p>
            <a:r>
              <a:rPr lang="ru-RU" sz="3200">
                <a:solidFill>
                  <a:schemeClr val="bg1"/>
                </a:solidFill>
              </a:rPr>
              <a:t>Пьесы 60-70-х годов </a:t>
            </a:r>
            <a:endParaRPr lang="en-US" sz="3200">
              <a:solidFill>
                <a:schemeClr val="bg1"/>
              </a:solidFill>
            </a:endParaRPr>
          </a:p>
        </p:txBody>
      </p:sp>
      <p:sp>
        <p:nvSpPr>
          <p:cNvPr id="10" name="Freeform 11">
            <a:extLst>
              <a:ext uri="{FF2B5EF4-FFF2-40B4-BE49-F238E27FC236}">
                <a16:creationId xmlns:a16="http://schemas.microsoft.com/office/drawing/2014/main" id="{2B982904-A46E-41DF-BA98-61E2300C7D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27018161-547E-48F7-A0D9-272C9EA5B3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DEC30D5-0100-4369-812A-4F3DFA85EE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6578" y="589722"/>
            <a:ext cx="6798033" cy="5321500"/>
          </a:xfrm>
        </p:spPr>
        <p:txBody>
          <a:bodyPr anchor="ctr">
            <a:normAutofit/>
          </a:bodyPr>
          <a:lstStyle/>
          <a:p>
            <a:r>
              <a:rPr lang="ru-RU" dirty="0"/>
              <a:t>Выходит за пределы купеческого мира</a:t>
            </a:r>
          </a:p>
          <a:p>
            <a:r>
              <a:rPr lang="ru-RU" dirty="0"/>
              <a:t>Изображение мира буржуазии «Бешеные деньги», «Волки и овцы»</a:t>
            </a:r>
          </a:p>
          <a:p>
            <a:r>
              <a:rPr lang="ru-RU" dirty="0"/>
              <a:t>Изображение мира актеров «Лес», «Таланты и поклонники», «Бесприданница», «Без вины виноватые»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383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1A44C337-3893-4B29-A265-B1329150B6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620" y="-1"/>
            <a:ext cx="1220724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81E0B358-1267-4844-8B3D-B7A279B417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36169" y="228600"/>
            <a:ext cx="2851523" cy="6638625"/>
            <a:chOff x="2487613" y="285750"/>
            <a:chExt cx="2428875" cy="5654676"/>
          </a:xfrm>
        </p:grpSpPr>
        <p:sp>
          <p:nvSpPr>
            <p:cNvPr id="76" name="Freeform 11">
              <a:extLst>
                <a:ext uri="{FF2B5EF4-FFF2-40B4-BE49-F238E27FC236}">
                  <a16:creationId xmlns:a16="http://schemas.microsoft.com/office/drawing/2014/main" id="{B24AA06A-F1A5-4BB3-9486-9AE7A53B3F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7" name="Freeform 12">
              <a:extLst>
                <a:ext uri="{FF2B5EF4-FFF2-40B4-BE49-F238E27FC236}">
                  <a16:creationId xmlns:a16="http://schemas.microsoft.com/office/drawing/2014/main" id="{BDF97590-C600-44CB-9303-4A3679F516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8" name="Freeform 13">
              <a:extLst>
                <a:ext uri="{FF2B5EF4-FFF2-40B4-BE49-F238E27FC236}">
                  <a16:creationId xmlns:a16="http://schemas.microsoft.com/office/drawing/2014/main" id="{A9BBE156-3FFA-4DC4-8468-35BD28DDC6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9" name="Freeform 14">
              <a:extLst>
                <a:ext uri="{FF2B5EF4-FFF2-40B4-BE49-F238E27FC236}">
                  <a16:creationId xmlns:a16="http://schemas.microsoft.com/office/drawing/2014/main" id="{F7960DE5-3810-4B1E-B1E2-3BAFEA91ED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0" name="Freeform 15">
              <a:extLst>
                <a:ext uri="{FF2B5EF4-FFF2-40B4-BE49-F238E27FC236}">
                  <a16:creationId xmlns:a16="http://schemas.microsoft.com/office/drawing/2014/main" id="{359E957C-CE11-446F-8AA7-B3E98390B8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1" name="Freeform 16">
              <a:extLst>
                <a:ext uri="{FF2B5EF4-FFF2-40B4-BE49-F238E27FC236}">
                  <a16:creationId xmlns:a16="http://schemas.microsoft.com/office/drawing/2014/main" id="{A3E9FE34-CA9E-4443-BEBF-D1B9A1C6C2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2" name="Freeform 17">
              <a:extLst>
                <a:ext uri="{FF2B5EF4-FFF2-40B4-BE49-F238E27FC236}">
                  <a16:creationId xmlns:a16="http://schemas.microsoft.com/office/drawing/2014/main" id="{4F39D814-8A48-4509-BDEB-826F106591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3" name="Freeform 18">
              <a:extLst>
                <a:ext uri="{FF2B5EF4-FFF2-40B4-BE49-F238E27FC236}">
                  <a16:creationId xmlns:a16="http://schemas.microsoft.com/office/drawing/2014/main" id="{8C6D08C0-8C49-4B87-9CF4-A1F08714FA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4" name="Freeform 19">
              <a:extLst>
                <a:ext uri="{FF2B5EF4-FFF2-40B4-BE49-F238E27FC236}">
                  <a16:creationId xmlns:a16="http://schemas.microsoft.com/office/drawing/2014/main" id="{308C612B-4C0D-4863-B9CD-F86ABAA1B2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5" name="Freeform 20">
              <a:extLst>
                <a:ext uri="{FF2B5EF4-FFF2-40B4-BE49-F238E27FC236}">
                  <a16:creationId xmlns:a16="http://schemas.microsoft.com/office/drawing/2014/main" id="{600B1EC8-1B55-4390-A183-C33B5E2273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6" name="Freeform 21">
              <a:extLst>
                <a:ext uri="{FF2B5EF4-FFF2-40B4-BE49-F238E27FC236}">
                  <a16:creationId xmlns:a16="http://schemas.microsoft.com/office/drawing/2014/main" id="{1790A225-91E1-4BE5-A801-5F1E32721C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7" name="Freeform 22">
              <a:extLst>
                <a:ext uri="{FF2B5EF4-FFF2-40B4-BE49-F238E27FC236}">
                  <a16:creationId xmlns:a16="http://schemas.microsoft.com/office/drawing/2014/main" id="{DFFC46A2-6BBF-47FD-BC17-5EE1DF7CB9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AF44CA9C-80E8-44E1-A79C-D6EBFC73BC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677117" y="-786"/>
            <a:ext cx="2356675" cy="6854040"/>
            <a:chOff x="6627813" y="194833"/>
            <a:chExt cx="1952625" cy="5678918"/>
          </a:xfrm>
        </p:grpSpPr>
        <p:sp>
          <p:nvSpPr>
            <p:cNvPr id="90" name="Freeform 27">
              <a:extLst>
                <a:ext uri="{FF2B5EF4-FFF2-40B4-BE49-F238E27FC236}">
                  <a16:creationId xmlns:a16="http://schemas.microsoft.com/office/drawing/2014/main" id="{8CB9417F-98D9-4998-B00B-A5932E4C7D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1" name="Freeform 28">
              <a:extLst>
                <a:ext uri="{FF2B5EF4-FFF2-40B4-BE49-F238E27FC236}">
                  <a16:creationId xmlns:a16="http://schemas.microsoft.com/office/drawing/2014/main" id="{FA79AA3D-583E-4A1E-AF7E-CBD980F596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2" name="Freeform 29">
              <a:extLst>
                <a:ext uri="{FF2B5EF4-FFF2-40B4-BE49-F238E27FC236}">
                  <a16:creationId xmlns:a16="http://schemas.microsoft.com/office/drawing/2014/main" id="{D80C9F17-A6B2-4A12-BC77-F84264A669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3" name="Freeform 30">
              <a:extLst>
                <a:ext uri="{FF2B5EF4-FFF2-40B4-BE49-F238E27FC236}">
                  <a16:creationId xmlns:a16="http://schemas.microsoft.com/office/drawing/2014/main" id="{949C9A53-ED97-44CE-BDD5-ED24892116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4" name="Freeform 31">
              <a:extLst>
                <a:ext uri="{FF2B5EF4-FFF2-40B4-BE49-F238E27FC236}">
                  <a16:creationId xmlns:a16="http://schemas.microsoft.com/office/drawing/2014/main" id="{0F9FDAE7-225B-4072-8907-6EAA061744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5" name="Freeform 32">
              <a:extLst>
                <a:ext uri="{FF2B5EF4-FFF2-40B4-BE49-F238E27FC236}">
                  <a16:creationId xmlns:a16="http://schemas.microsoft.com/office/drawing/2014/main" id="{9D49818B-8EA3-4B41-9783-EFE0C618C3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6" name="Freeform 33">
              <a:extLst>
                <a:ext uri="{FF2B5EF4-FFF2-40B4-BE49-F238E27FC236}">
                  <a16:creationId xmlns:a16="http://schemas.microsoft.com/office/drawing/2014/main" id="{01903E65-D822-4457-B0A5-2F41682241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7" name="Freeform 34">
              <a:extLst>
                <a:ext uri="{FF2B5EF4-FFF2-40B4-BE49-F238E27FC236}">
                  <a16:creationId xmlns:a16="http://schemas.microsoft.com/office/drawing/2014/main" id="{A5CF9DAB-75BF-43D9-B1E7-817D1FAA00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8" name="Freeform 35">
              <a:extLst>
                <a:ext uri="{FF2B5EF4-FFF2-40B4-BE49-F238E27FC236}">
                  <a16:creationId xmlns:a16="http://schemas.microsoft.com/office/drawing/2014/main" id="{BB22916D-4BCF-4A4C-8714-A2564D34C3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9" name="Freeform 36">
              <a:extLst>
                <a:ext uri="{FF2B5EF4-FFF2-40B4-BE49-F238E27FC236}">
                  <a16:creationId xmlns:a16="http://schemas.microsoft.com/office/drawing/2014/main" id="{4CD9F734-569E-44E7-BD53-6214E0F18C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0" name="Freeform 37">
              <a:extLst>
                <a:ext uri="{FF2B5EF4-FFF2-40B4-BE49-F238E27FC236}">
                  <a16:creationId xmlns:a16="http://schemas.microsoft.com/office/drawing/2014/main" id="{7A5DAACB-2F42-40C8-BF6A-75B79299F9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1" name="Freeform 38">
              <a:extLst>
                <a:ext uri="{FF2B5EF4-FFF2-40B4-BE49-F238E27FC236}">
                  <a16:creationId xmlns:a16="http://schemas.microsoft.com/office/drawing/2014/main" id="{AD78E0F9-8568-4672-A22F-4ED5B1A96F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9F77C5-DA8D-438D-9CDA-D9C680372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3096" y="624110"/>
            <a:ext cx="5021516" cy="1280890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AA5CD610-ED7C-4CED-A9A1-174432C88A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5704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5" name="Freeform 11">
            <a:extLst>
              <a:ext uri="{FF2B5EF4-FFF2-40B4-BE49-F238E27FC236}">
                <a16:creationId xmlns:a16="http://schemas.microsoft.com/office/drawing/2014/main" id="{0C4379BF-8C7A-480A-BC36-DA55D92A93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4645704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pic>
        <p:nvPicPr>
          <p:cNvPr id="3074" name="Picture 2" descr="Жестокий романс — цитаты из фильма | Citaty.info: цитаты на все случаи жизни">
            <a:extLst>
              <a:ext uri="{FF2B5EF4-FFF2-40B4-BE49-F238E27FC236}">
                <a16:creationId xmlns:a16="http://schemas.microsoft.com/office/drawing/2014/main" id="{BBC77F2D-11E6-41A0-A87C-DD8D62543F5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39"/>
          <a:stretch/>
        </p:blipFill>
        <p:spPr bwMode="auto">
          <a:xfrm>
            <a:off x="-1555" y="1731"/>
            <a:ext cx="467109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8" name="Content Placeholder 3077">
            <a:extLst>
              <a:ext uri="{FF2B5EF4-FFF2-40B4-BE49-F238E27FC236}">
                <a16:creationId xmlns:a16="http://schemas.microsoft.com/office/drawing/2014/main" id="{5589C0F3-2608-4BA2-97B4-7B2BF3D52A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8191" y="2133600"/>
            <a:ext cx="5066419" cy="3777622"/>
          </a:xfrm>
        </p:spPr>
        <p:txBody>
          <a:bodyPr>
            <a:normAutofit/>
          </a:bodyPr>
          <a:lstStyle/>
          <a:p>
            <a:r>
              <a:rPr lang="en-US" dirty="0"/>
              <a:t>https://www.youtube.com/watch?v=4naOrjRiTnc&amp;t=1312s</a:t>
            </a:r>
          </a:p>
        </p:txBody>
      </p:sp>
    </p:spTree>
    <p:extLst>
      <p:ext uri="{BB962C8B-B14F-4D97-AF65-F5344CB8AC3E}">
        <p14:creationId xmlns:p14="http://schemas.microsoft.com/office/powerpoint/2010/main" val="2237424266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123</TotalTime>
  <Words>418</Words>
  <Application>Microsoft Office PowerPoint</Application>
  <PresentationFormat>Широкоэкранный</PresentationFormat>
  <Paragraphs>49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Легкий дым</vt:lpstr>
      <vt:lpstr>Александр Николаевич Островский (1823-1886)</vt:lpstr>
      <vt:lpstr>Презентация PowerPoint</vt:lpstr>
      <vt:lpstr>Презентация PowerPoint</vt:lpstr>
      <vt:lpstr>Ранние годы</vt:lpstr>
      <vt:lpstr> «Свои люди – сочтемся» </vt:lpstr>
      <vt:lpstr>Творчество Островского и славянофильство</vt:lpstr>
      <vt:lpstr>Конфликт пьес Островского</vt:lpstr>
      <vt:lpstr>Пьесы 60-70-х годов </vt:lpstr>
      <vt:lpstr>Презентация PowerPoint</vt:lpstr>
      <vt:lpstr>Поэтика пьес Островского</vt:lpstr>
      <vt:lpstr>Язык 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Александр Николаевич Островский (1823-1886)</dc:title>
  <dc:creator>Elena Vasilyeva</dc:creator>
  <cp:lastModifiedBy>Elena Vasilyeva</cp:lastModifiedBy>
  <cp:revision>12</cp:revision>
  <dcterms:created xsi:type="dcterms:W3CDTF">2021-10-21T21:04:46Z</dcterms:created>
  <dcterms:modified xsi:type="dcterms:W3CDTF">2021-10-21T23:07:52Z</dcterms:modified>
</cp:coreProperties>
</file>