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88" r:id="rId4"/>
    <p:sldId id="271" r:id="rId5"/>
    <p:sldId id="273" r:id="rId6"/>
    <p:sldId id="274" r:id="rId7"/>
    <p:sldId id="276" r:id="rId8"/>
    <p:sldId id="277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9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2383F-3641-40CD-B201-254401AF23D6}" type="datetimeFigureOut">
              <a:rPr lang="en-GB" smtClean="0"/>
              <a:t>01/02/2018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8C680-409D-4B9F-93FB-49971E496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314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F6E6C6-FA14-4C03-AA28-421F9C79995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40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5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0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28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5635625"/>
            <a:ext cx="557953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9" cy="1152956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372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571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6B65D-BEC6-43D4-A260-0547E1940787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F6D8A-CA8A-4D95-87BA-2900EDB0A5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928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6EE6C-62DF-49FF-8772-E2485EB4B314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191B6-8934-422F-9AD0-A540B8F27F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649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96F90-F540-4101-88D6-F5A8EB6DCBFE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2AD0-8C11-438F-901C-5EC90026D6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479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15E-C4C5-4EA9-B751-10B708C7BF45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1BD5-8865-42EA-90E2-C2A232C1D7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807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B45CF-9BAF-4352-BC04-CF78FF46A695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A8558-1E73-4371-8D75-C5EE611166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882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17EB-45BA-480F-8EEA-BABE22700A64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FF82-C2EE-4F06-971F-77CA4F2D9E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96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282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4F561-E912-4559-AEFA-FFB2A91B0721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94E3-D2E4-4E0B-933C-8D6DBCAE49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74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3D389-D2A3-4A60-99EF-8906717A7588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36818-882F-45AB-A129-371F7D5AD5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529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2F645-2048-40A3-BC98-184C5BB9822F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49FB5-C8CC-48B5-9FDD-F57CED25B8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585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340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152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711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98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515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665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85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7237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308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331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26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556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41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10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6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66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02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59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0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0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C89D1-9013-4C59-9F28-52353A61D6E0}" type="datetimeFigureOut">
              <a:rPr lang="cs-CZ" smtClean="0"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61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781257-BF64-49A3-862F-8CB81DD11461}" type="datetimeFigureOut">
              <a:rPr lang="cs-CZ"/>
              <a:pPr>
                <a:defRPr/>
              </a:pPr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2E48C1-B71F-4E26-AD74-7187D6C1F1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176-90D3-44F6-A6E7-57E16CEB59B1}" type="datetimeFigureOut">
              <a:rPr lang="cs-CZ" smtClean="0"/>
              <a:pPr/>
              <a:t>01.02.2018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41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Schistosoma" TargetMode="External"/><Relationship Id="rId13" Type="http://schemas.openxmlformats.org/officeDocument/2006/relationships/hyperlink" Target="https://cs.wikipedia.org/wiki/Trypanosoma" TargetMode="External"/><Relationship Id="rId3" Type="http://schemas.openxmlformats.org/officeDocument/2006/relationships/hyperlink" Target="https://cs.wikipedia.org/w/index.php?title=Artemisia_annua&amp;action=edit&amp;redlink=1" TargetMode="External"/><Relationship Id="rId7" Type="http://schemas.openxmlformats.org/officeDocument/2006/relationships/image" Target="../media/image26.png"/><Relationship Id="rId12" Type="http://schemas.openxmlformats.org/officeDocument/2006/relationships/hyperlink" Target="https://cs.wikipedia.org/wiki/Toxoplasma_gondii" TargetMode="External"/><Relationship Id="rId2" Type="http://schemas.openxmlformats.org/officeDocument/2006/relationships/hyperlink" Target="https://cs.wikipedia.org/wiki/Pelyn%C4%9B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Tchu_Jou-jou" TargetMode="External"/><Relationship Id="rId11" Type="http://schemas.openxmlformats.org/officeDocument/2006/relationships/hyperlink" Target="https://cs.wikipedia.org/wiki/Motolice_jatern%C3%AD" TargetMode="External"/><Relationship Id="rId5" Type="http://schemas.openxmlformats.org/officeDocument/2006/relationships/hyperlink" Target="https://cs.wikipedia.org/wiki/Mal%C3%A1rie" TargetMode="External"/><Relationship Id="rId10" Type="http://schemas.openxmlformats.org/officeDocument/2006/relationships/hyperlink" Target="https://cs.wikipedia.org/w/index.php?title=Opisthorchis&amp;action=edit&amp;redlink=1" TargetMode="External"/><Relationship Id="rId4" Type="http://schemas.openxmlformats.org/officeDocument/2006/relationships/hyperlink" Target="https://cs.wikipedia.org/wiki/Seskviterpeny" TargetMode="External"/><Relationship Id="rId9" Type="http://schemas.openxmlformats.org/officeDocument/2006/relationships/hyperlink" Target="https://cs.wikipedia.org/wiki/Motolice_%C5%BElu%C4%8Dov%C3%A1" TargetMode="External"/><Relationship Id="rId14" Type="http://schemas.openxmlformats.org/officeDocument/2006/relationships/hyperlink" Target="https://cs.wikipedia.org/wiki/N%C3%A1do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ctrTitle"/>
          </p:nvPr>
        </p:nvSpPr>
        <p:spPr>
          <a:xfrm>
            <a:off x="1621707" y="1693178"/>
            <a:ext cx="8948584" cy="2387600"/>
          </a:xfrm>
        </p:spPr>
        <p:txBody>
          <a:bodyPr/>
          <a:lstStyle/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cs-CZ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ANTIMYKOTIKA, ANTIPARAZITIKA, ANTIPROTOZOIKA</a:t>
            </a:r>
            <a:endParaRPr lang="cs-CZ" altLang="cs-CZ" sz="4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1523999" y="3827554"/>
            <a:ext cx="9144000" cy="1655762"/>
          </a:xfrm>
        </p:spPr>
        <p:txBody>
          <a:bodyPr/>
          <a:lstStyle/>
          <a:p>
            <a:pPr eaLnBrk="1" hangingPunct="1"/>
            <a:endParaRPr lang="cs-CZ" altLang="cs-CZ" i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z="2400" i="1" dirty="0" smtClean="0">
                <a:solidFill>
                  <a:srgbClr val="FF0000"/>
                </a:solidFill>
              </a:rPr>
              <a:t>doc. PharmDr. Lenka Tůmová, CSc.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576647" y="435705"/>
            <a:ext cx="5083054" cy="1038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Zvýšení kvality vzdělávání na UK a jeho relevance pro potřeby trhu práce-ESF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Reg. č. CZ.02.2.69/0.0/0.0/16_015/0002362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financován z programu OP VVV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0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Sabadillae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semen. Semeno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sabadily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cs-CZ" altLang="cs-C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Sabadila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lékařská.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Schoenocaulon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officinale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Liliaceae</a:t>
            </a:r>
            <a:endParaRPr lang="cs-CZ" altLang="cs-CZ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Vytrvalá bylina, domácí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Střední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Jižní Americe.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sušená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semena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1-5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alkaloidů, směs označována jako </a:t>
            </a:r>
            <a:r>
              <a:rPr lang="cs-CZ" altLang="cs-CZ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veratrin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cerveratrin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veratridin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insekticidum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Nebezpečí resorpce prudce toxických alkaloidů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veratrin 	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Koeh-2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473" y="2100263"/>
            <a:ext cx="3102827" cy="436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664" y="3590693"/>
            <a:ext cx="3387694" cy="251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0872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/>
          </a:p>
          <a:p>
            <a:pPr algn="ctr"/>
            <a:r>
              <a:rPr lang="cs-CZ" sz="2400" b="1" dirty="0" smtClean="0">
                <a:solidFill>
                  <a:srgbClr val="FF0000"/>
                </a:solidFill>
              </a:rPr>
              <a:t>ANTIPROTOZOIKA</a:t>
            </a:r>
            <a:endParaRPr lang="cs-CZ" sz="2400" b="1" dirty="0">
              <a:solidFill>
                <a:srgbClr val="FF0000"/>
              </a:solidFill>
            </a:endParaRPr>
          </a:p>
          <a:p>
            <a:endParaRPr lang="cs-CZ" b="1" dirty="0" smtClean="0"/>
          </a:p>
          <a:p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Artemisinin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přírodní extrakt z 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Pelyněk"/>
              </a:rPr>
              <a:t>pelyňku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druhu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Artemisia annua (stránka neexistuje)"/>
              </a:rPr>
              <a:t>Artemisia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Artemisia annua (stránka neexistuje)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Artemisia annua (stránka neexistuje)"/>
              </a:rPr>
              <a:t>annua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Chemicky patří mezi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tooltip="Seskviterpeny"/>
              </a:rPr>
              <a:t>seskviterpenické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Seskviterpeny"/>
              </a:rPr>
              <a:t> laktony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používá se jako lék proti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Malárie"/>
              </a:rPr>
              <a:t>malárii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Antimalarický účinek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objevila čínská farmakoložka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Tchu Jou-jou"/>
              </a:rPr>
              <a:t>Tchu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Tchu Jou-jou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Tchu Jou-jou"/>
              </a:rPr>
              <a:t>Jou-jou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 70. letech 20. století, za což dostala v roce 2015 Nobelovu cenu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Staří Číňané využívali tuto bylinu k léčbě horečnatých onemocnění včetně malárie už ve 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století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př. n.l.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Součástí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moderní západní medicíny se stal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až v 70. letech minulého století, kdy byl izolován z pelyňku v čisté formě. Rostlina produkuje tuto látku jen v některých částech a navíc jen v případech, kdy je vystaven stresu. Proto se dnes pro léčbu malárie využívají především synteticky připravené molekuly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jejich modifikované verze.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současnosti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produkuje pomocí geneticky modifikovaných kvasinek a existuje celá řada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polosyntetických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derivátů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arthemeter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artesunát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dihydroartemisinin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atd.).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49" y="4224812"/>
            <a:ext cx="2657475" cy="244719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257800" y="4143374"/>
            <a:ext cx="6829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eriváty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artemisininu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mohou působit i proti motolicím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 tooltip="Schistosoma"/>
              </a:rPr>
              <a:t>Schistosoma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9" tooltip="Motolice žlučová"/>
              </a:rPr>
              <a:t>Clonorchis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 tooltip="Opisthorchis (stránka neexistuje)"/>
              </a:rPr>
              <a:t>Opisthorchis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1" tooltip="Motolice jaterní"/>
              </a:rPr>
              <a:t>Fasciola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Motolice jaterní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1" tooltip="Motolice jaterní"/>
              </a:rPr>
              <a:t>hepatica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parazitickým prvokům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 tooltip="Toxoplasma gondii"/>
              </a:rPr>
              <a:t>Toxoplasma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Toxoplasma gondii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2" tooltip="Toxoplasma gondii"/>
              </a:rPr>
              <a:t>gondii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13" tooltip="Trypanosoma"/>
              </a:rPr>
              <a:t>Trypanosoma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také plísním.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Rovněž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studuje i možný účinek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artemisininů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jeho derivátů proti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14" tooltip="Nádor"/>
              </a:rPr>
              <a:t>nádorům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či protizánětlivé působení.</a:t>
            </a:r>
          </a:p>
        </p:txBody>
      </p:sp>
    </p:spTree>
    <p:extLst>
      <p:ext uri="{BB962C8B-B14F-4D97-AF65-F5344CB8AC3E}">
        <p14:creationId xmlns:p14="http://schemas.microsoft.com/office/powerpoint/2010/main" val="3295548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Ipecacuanhae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radix. Ipekakuanhový kořen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Hlavěnka dávivá.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Uragoga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ipecacuanha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Cephaelis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acuminata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Rubiaceae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Vždyzelený keřík rostoucí ve vlhkých stinných lesích Jižní Ameriky, hlavně v Bolívii.</a:t>
            </a: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sušené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kořeny nebo oddenky s kořeny. Získává se z planě rostoucích rostlin v době květu. Kořeny se suší na slunci nebo u ohňů a dopravují se po řekách do přístavů.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 u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rostlin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3-4 letých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obchodní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druhy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drogy - </a:t>
            </a:r>
            <a:r>
              <a:rPr lang="cs-CZ" altLang="cs-CZ" b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RIO</a:t>
            </a:r>
            <a:r>
              <a:rPr lang="cs-CZ" altLang="cs-CZ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čili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brazilská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ipekakuanha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/název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přístavu/, </a:t>
            </a:r>
            <a:r>
              <a:rPr lang="cs-CZ" altLang="cs-CZ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NIKARAGUA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či </a:t>
            </a:r>
            <a:r>
              <a:rPr lang="cs-CZ" altLang="cs-CZ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PANAMA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ipecacuanha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pěstuje se i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Barmě,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Malaisii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Název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ipecacuanha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pochází z brazilského domorodého jazyka</a:t>
            </a:r>
          </a:p>
          <a:p>
            <a:pPr>
              <a:spcBef>
                <a:spcPct val="0"/>
              </a:spcBef>
            </a:pP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značící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bylinu způsobující zvracení a rostoucí na pokraji cest.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alkaloidy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emetin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cefaelin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psychotrin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lokalizovány hlavně v kůře, která tvoří až 90 % drogy.</a:t>
            </a:r>
          </a:p>
          <a:p>
            <a:pPr>
              <a:spcBef>
                <a:spcPct val="0"/>
              </a:spcBef>
            </a:pP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druhu RIO tvoří 2/3 alkaloidů emetin a 1/3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cefaelin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druzích pocházejících z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Cephaelis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acuminata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pomět opačný.</a:t>
            </a: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expektorans ve formě nálevu, tinktur či sirupu, ve vyšších dávkách působí emeticky.</a:t>
            </a: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Alkaloidy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lokálně dráždí, mohou vyvolat zánět spojivek,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asthmatické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záchvaty.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Emetin se používá jako chemoterapeutikum proti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amoebové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dysenterii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rozšířené v tropech a proti infekci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uragogaipecacuanhaqw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r="5214" b="10657"/>
          <a:stretch>
            <a:fillRect/>
          </a:stretch>
        </p:blipFill>
        <p:spPr bwMode="auto">
          <a:xfrm>
            <a:off x="9772650" y="1906588"/>
            <a:ext cx="2300288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94" y="2998788"/>
            <a:ext cx="3494087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12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Cinchonae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Chinová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kůra </a:t>
            </a:r>
          </a:p>
          <a:p>
            <a:pPr algn="ctr">
              <a:spcBef>
                <a:spcPct val="0"/>
              </a:spcBef>
            </a:pPr>
            <a:r>
              <a:rPr lang="cs-CZ" altLang="cs-CZ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Chinovník červený</a:t>
            </a:r>
            <a:r>
              <a:rPr lang="cs-CZ" altLang="cs-CZ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Cinchona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succirubra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Rubiaceae</a:t>
            </a:r>
            <a:endParaRPr lang="cs-CZ" altLang="cs-CZ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Stromy domácí v Andách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tropické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Ameriky - Kolumbie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Peru, Bolívie ve výšce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000 - 3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500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n.m.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Pěstuje se  v Indonésii, Indii,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Gautemale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Bolívii a je vysoce specializovaným odvětvím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tropického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zemědělství - pěstování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plantážích.</a:t>
            </a: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usušená kůra větví nebo kořenů. Podle vzhledu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červené kůry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altLang="cs-CZ" b="1" i="1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altLang="cs-CZ" b="1" i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succirubra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enzymaticky</a:t>
            </a:r>
            <a:r>
              <a:rPr lang="cs-CZ" altLang="cs-CZ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vytváří z tříslovin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chinová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červeň/ nebo žluté kůry z </a:t>
            </a:r>
            <a:r>
              <a:rPr lang="cs-CZ" altLang="cs-CZ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cs-CZ" altLang="cs-CZ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calissaaya</a:t>
            </a:r>
            <a:r>
              <a:rPr lang="cs-CZ" altLang="cs-CZ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altLang="cs-CZ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cs-CZ" altLang="cs-CZ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ledgeriana</a:t>
            </a:r>
            <a:r>
              <a:rPr lang="cs-CZ" altLang="cs-CZ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Nejvyšší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 alkaloidů v kůře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stromů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6-9 letých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2. sv. válkou Jáva kryla 90 % světové spotřeby. Po obsazení této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oblasti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Japonci - urychlen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vývoj syntetických antimalarik. Založeny plantáže ve Střední a Jižní Americe, nešetrnou těžbou byly prakticky vymýceny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různých alkaloidů lokalizovaných v parenchymu střední vrstvy kůry. </a:t>
            </a:r>
          </a:p>
          <a:p>
            <a:pPr>
              <a:spcBef>
                <a:spcPct val="0"/>
              </a:spcBef>
            </a:pPr>
            <a:r>
              <a:rPr lang="cs-CZ" altLang="cs-CZ" err="1">
                <a:latin typeface="Times New Roman" panose="02020603050405020304" pitchFamily="18" charset="0"/>
                <a:cs typeface="Times New Roman" panose="02020603050405020304" pitchFamily="18" charset="0"/>
              </a:rPr>
              <a:t>Nejvýz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chinidin, cinchonin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cinchonidin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látky – kyselina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chinová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chinotříslová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 níž se tvoří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chinová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červeň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Chinin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protoplazmatický jed - brzdí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enzymatické pochody, má schopnost ničit původce malárie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Plasmodium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malariae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Působí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analgeticky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snižuje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teplotu /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antipyretikum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</a:p>
          <a:p>
            <a:pPr>
              <a:spcBef>
                <a:spcPct val="0"/>
              </a:spcBef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Zvyšuje citlivost dělohy na látky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vyvolávající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kontrakce - dříve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zneužíván jako abortivum.</a:t>
            </a:r>
          </a:p>
          <a:p>
            <a:pPr>
              <a:spcBef>
                <a:spcPct val="0"/>
              </a:spcBef>
            </a:pP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Chinidin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léčbě srdečních arytmií a fibrilaci komor. 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CinchonaSuccirub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76"/>
          <a:stretch>
            <a:fillRect/>
          </a:stretch>
        </p:blipFill>
        <p:spPr bwMode="auto">
          <a:xfrm>
            <a:off x="9115425" y="3151724"/>
            <a:ext cx="2732087" cy="370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000000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" t="15642" r="12051" b="15642"/>
          <a:stretch>
            <a:fillRect/>
          </a:stretch>
        </p:blipFill>
        <p:spPr bwMode="auto">
          <a:xfrm>
            <a:off x="5335588" y="5030907"/>
            <a:ext cx="2879725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209" y="5165806"/>
            <a:ext cx="3085307" cy="16161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2302" y="5657289"/>
            <a:ext cx="2319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smtClean="0"/>
              <a:t>V ČL je chinin používán také jako standard hořkosti pro zkoušku čistoty u hořčinových drog.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661765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317" y="2672692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0959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314324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Bulbus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allii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sativi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Česnek</a:t>
            </a:r>
          </a:p>
          <a:p>
            <a:pPr algn="ctr">
              <a:spcBef>
                <a:spcPct val="0"/>
              </a:spcBef>
            </a:pPr>
            <a:r>
              <a:rPr lang="cs-CZ" altLang="cs-C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Česnek setý.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Allium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sativum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Liliaceae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Vytrvalá bylina.</a:t>
            </a: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Složená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cibule.</a:t>
            </a: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Nepříjemně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páchnoucí silice (0,1 %) se tvoří z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alliinu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rozetření drogy nebo při destilaci. Enzym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alliináza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proměňuje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baktericidně účinný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allicin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působení vzduchu vytváří produkty typického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česnekového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zápachu - </a:t>
            </a: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diallyldisulfid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další sulfidy.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Vitaminy A, skupina B, vitamin C.</a:t>
            </a: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Allicin - účinný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 G+ bakteriím ještě při zředění 1: 100 000.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Karminativum s dezinfekčními, choleretickými a spasmolytickými účinky. 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Droga, silice a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allicin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působí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antimykoticky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lidovém léčitelství k léčbě vysokého krevního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tlaku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arterioskleróze. 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Podobné látky má i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cibule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obecná</a:t>
            </a:r>
          </a:p>
          <a:p>
            <a:pPr>
              <a:spcBef>
                <a:spcPct val="0"/>
              </a:spcBef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(Allium cepa).</a:t>
            </a:r>
          </a:p>
          <a:p>
            <a:pPr>
              <a:spcBef>
                <a:spcPct val="0"/>
              </a:spcBef>
            </a:pPr>
            <a:endParaRPr lang="cs-CZ" altLang="cs-CZ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Interakce -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současném podávání s antikoagulancii či </a:t>
            </a:r>
            <a:r>
              <a:rPr lang="cs-CZ" altLang="cs-CZ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antiagregancii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zvýšená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krvácivost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Kontraindikován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při léčbě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antivirotiky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(pokles jejich plazmatické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koncentrace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cs-CZ" altLang="cs-CZ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Alsa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7"/>
          <a:stretch>
            <a:fillRect/>
          </a:stretch>
        </p:blipFill>
        <p:spPr bwMode="auto">
          <a:xfrm>
            <a:off x="8810625" y="3453644"/>
            <a:ext cx="2549530" cy="228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033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2445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Melalaucae </a:t>
            </a:r>
            <a:r>
              <a:rPr 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aetheroleum</a:t>
            </a:r>
            <a:endParaRPr lang="cs-CZ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Melaleuca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alternifolia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Maiden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Betch</a:t>
            </a:r>
            <a:r>
              <a:rPr lang="cs-CZ" sz="2000" b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Cheel – melaleuka (kajeput) střídavolistá</a:t>
            </a:r>
            <a:r>
              <a:rPr 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cs-CZ" sz="2000" b="1" i="1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linariifolia</a:t>
            </a:r>
            <a:r>
              <a:rPr lang="cs-CZ" sz="2000" b="1" i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Smith - melaleuka </a:t>
            </a:r>
            <a:r>
              <a:rPr 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pyštekolistá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dissitoflora</a:t>
            </a:r>
            <a:r>
              <a:rPr 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cs-CZ" sz="2000" b="1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Mueller</a:t>
            </a:r>
            <a:r>
              <a:rPr lang="cs-CZ" sz="2000" b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melaleuka </a:t>
            </a:r>
            <a:r>
              <a:rPr lang="cs-CZ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řídkokvětá (</a:t>
            </a:r>
            <a:r>
              <a:rPr 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Myrtaceae</a:t>
            </a:r>
            <a:r>
              <a:rPr lang="cs-CZ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altLang="cs-CZ" b="1" u="sng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Silice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získaná z listů a </a:t>
            </a:r>
            <a:r>
              <a:rPr 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koncových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větviček destilací s </a:t>
            </a:r>
            <a:r>
              <a:rPr lang="cs-CZ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vodní </a:t>
            </a:r>
            <a:r>
              <a:rPr lang="cs-CZ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parou.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altLang="cs-CZ" b="1" u="sng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Terpineol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1,8-cineol, p-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cymen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limonen, </a:t>
            </a:r>
            <a:r>
              <a:rPr 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sabinen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další složky silice.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altLang="cs-CZ" b="1" u="sng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ošetřování pokožky při mykózách chodidel, při zánětech v ústní dutině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04" y="4668399"/>
            <a:ext cx="3148014" cy="21431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b="5151"/>
          <a:stretch/>
        </p:blipFill>
        <p:spPr>
          <a:xfrm>
            <a:off x="795336" y="2579065"/>
            <a:ext cx="3295650" cy="200059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636" y="4680304"/>
            <a:ext cx="3919539" cy="211931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323" y="2521947"/>
            <a:ext cx="5333311" cy="211483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067318" y="3317754"/>
            <a:ext cx="2077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terpineol má 4 izomery: </a:t>
            </a:r>
            <a:r>
              <a:rPr lang="el-GR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el-GR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cs-C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el-GR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cs-CZ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4-ol-</a:t>
            </a: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6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smtClean="0">
                <a:solidFill>
                  <a:srgbClr val="FF0000"/>
                </a:solidFill>
              </a:rPr>
              <a:t>ANTHELMINTIKA</a:t>
            </a:r>
            <a:endParaRPr lang="cs-CZ" altLang="cs-CZ" sz="2400" b="1" dirty="0" smtClean="0">
              <a:solidFill>
                <a:srgbClr val="FF0000"/>
              </a:solidFill>
            </a:endParaRPr>
          </a:p>
          <a:p>
            <a:pPr algn="just">
              <a:buFontTx/>
              <a:buChar char="-"/>
            </a:pPr>
            <a:endParaRPr lang="cs-CZ" altLang="cs-CZ" b="1" dirty="0"/>
          </a:p>
          <a:p>
            <a:pPr algn="just">
              <a:buFontTx/>
              <a:buChar char="-"/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átky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hlístopudným účinkem. </a:t>
            </a:r>
          </a:p>
          <a:p>
            <a:pPr algn="just">
              <a:buFontTx/>
              <a:buChar char="-"/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Slouží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usmrcování střevních parazitů (roupů, škrkavek, tasemnic). </a:t>
            </a:r>
          </a:p>
          <a:p>
            <a:pPr algn="just">
              <a:buFontTx/>
              <a:buChar char="-"/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Vedle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syntetických látek i přírodní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látky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obsahem silice.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2246811"/>
            <a:ext cx="121919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Cicvárový květ (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Cinae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flos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Pelyněk cicvárový.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Artemisia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Asteraceae</a:t>
            </a:r>
            <a:endParaRPr lang="cs-CZ" altLang="cs-CZ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Polokeř domácí ve stepích u Kaspického moře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Turkestán - odkud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byla původně kryta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celosvětová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potřeba. Dnes využívána droga z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Pakistánu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Usušené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nerozvité úbory, sbírané v červenci a srpnu. Rozkvetlé úbory mají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nižší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 úč. látek.</a:t>
            </a: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2-3,5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santoninu</a:t>
            </a:r>
            <a:r>
              <a:rPr lang="cs-CZ" altLang="cs-CZ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seskviterpenický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lakton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altLang="cs-CZ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artemisin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silice.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podporuje účinky santoninu.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Anthelmintikum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účinné proti škrkavkám a roupům,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které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ochrnuje.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Musí být současně podáno projímadlo. Nepůsobí na tasemnice. Pro toxické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účinky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používá pouze ve veterinární praxi.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worlav36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203" y="315428"/>
            <a:ext cx="2954851" cy="386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203" y="4666901"/>
            <a:ext cx="2457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98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869" y="3838076"/>
            <a:ext cx="2515214" cy="2515214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0" y="57814"/>
            <a:ext cx="11998712" cy="667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Filicis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maris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rhizoma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Oddenek 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kapradě samce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Kapraď samec.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Dryopteris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filix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Polypodiaceae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Vytrvalá rostlina rozšířená hojně v Evropě, Asii, Severní Americe.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Vysušené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oddenky s přisedlými listovými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bazemi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Sběr - na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podzim, zbavují se kořenů, odumřelých částí listů.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Suší se vcelku, neloupané. Droga se uchovává maximálně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rok - pak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neúčinná.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Oleopryskyřice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žlaznatých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trichomech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intercelulárním parenchymu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Aspidinol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kyselina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filicinová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albaspidin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kyselina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filixová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Velmi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účinné anthelmintikum proti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cizopasným červům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hlavně tasemnicím.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Nutné současně podat silné projímadlo, aby se léčivo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odstranilo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dříve, než se projeví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cs-CZ" altLang="cs-CZ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Aspidinol</a:t>
            </a:r>
            <a:r>
              <a:rPr lang="cs-CZ" altLang="cs-C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jeho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toxický účinek. </a:t>
            </a: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Používá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etherový extrakt či jeho roztok v neutrálním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rostlinném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oleji.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Dávka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dospělého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člověka je 8-10 g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extraktu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Vzhledem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nestálosti, nevyrovnanosti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účinku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nebezpečným toxickým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projevům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používá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 výjimečně.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3081-dryopteris-filix-mas-paprad-sam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168" y="876301"/>
            <a:ext cx="304006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181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Chenopodii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etheroleum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Merlíková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silice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Merlík vonný</a:t>
            </a:r>
            <a:r>
              <a:rPr lang="cs-CZ" altLang="cs-CZ" sz="2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Chenopodium (</a:t>
            </a:r>
            <a:r>
              <a:rPr lang="cs-CZ" alt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nověji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Dysphania)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ambrosioides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 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anthelmintikum,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Chenopodiaceae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Jednoletá bylina domácí v Západoindickém souostroví, pěstovaná v jižních a východních oblastech USA.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tvoří ve žláznatých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trichomech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listů, květů a plodů.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získaná destilací s vodní parou čerstvých, kvetoucích a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plodonosných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rostlin /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 kořenů/.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askaridol</a:t>
            </a:r>
            <a:r>
              <a:rPr lang="cs-CZ" altLang="cs-CZ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(60-80 %), 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p-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cymen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limonen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kafr.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úč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látka – askaridol - schopný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exloze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zahřívání (organický peroxid). Destilace se musí provádět co nejrychleji.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Anthelmintikum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účinné proti všem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typům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parazitů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V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humální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medicíně jen v případech, kdy nelze ordinovat syntetické léčiva (piperazinového typu). 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Nevýhoda - nebezpečí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předávkování.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Uplatňuje se ve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veterinární praxi, účinný i proti plicním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parazitům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formě aerosolu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</a:t>
            </a:r>
          </a:p>
          <a:p>
            <a:pPr algn="just"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askaridol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68" y="4601029"/>
            <a:ext cx="815910" cy="18602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059" y="3724685"/>
            <a:ext cx="2231986" cy="297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5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056" y="4723667"/>
            <a:ext cx="205114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Granati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Granátová </a:t>
            </a:r>
            <a:r>
              <a:rPr lang="cs-CZ" altLang="cs-CZ" sz="24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kůra</a:t>
            </a:r>
            <a:r>
              <a:rPr lang="cs-CZ" altLang="cs-CZ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i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Punica</a:t>
            </a:r>
            <a:r>
              <a:rPr lang="cs-CZ" altLang="cs-CZ" sz="20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granatum </a:t>
            </a:r>
            <a:r>
              <a:rPr lang="cs-CZ" alt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sz="2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Marhaník </a:t>
            </a:r>
            <a:r>
              <a:rPr lang="cs-CZ" alt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granátový),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Punicaceae</a:t>
            </a:r>
            <a:endParaRPr lang="cs-CZ" sz="2000" i="1" dirty="0"/>
          </a:p>
        </p:txBody>
      </p:sp>
      <p:sp>
        <p:nvSpPr>
          <p:cNvPr id="3" name="Obdélník 2"/>
          <p:cNvSpPr/>
          <p:nvPr/>
        </p:nvSpPr>
        <p:spPr>
          <a:xfrm>
            <a:off x="0" y="646332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keř nebo nízký, šedokorý strom</a:t>
            </a:r>
          </a:p>
          <a:p>
            <a:r>
              <a:rPr lang="cs-CZ" alt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Plody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granátová jablka - podobají se pomerančům, mají však svrchní, hnědo-červenou vrstvu kožnatou a jsou na vrcholku věnčeny vytrvalým kalichem.</a:t>
            </a: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Uvnitř semena, která jsou obalena dužninou (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míšky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Pro tuto dužninu jsou granátová jablka v jižní Evropě, v severní Africe a v teplé Asii oblíbeným ovocem.</a:t>
            </a: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granátových jablkách je zmínka už v nejstarších spisech. Starověcí Řekové viděli v granátovém jablku symbol plodnosti a zasvětili je bohyním Afroditě a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Héře. Zlatá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jablka jež darovala bohyně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Gaia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Diovi a Héře při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jejich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zasnoubení,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jež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bylo příčinou války trojské, byla prý nejspíše jablka granátová.</a:t>
            </a: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Usušená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kůra větví, kmenů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kořenů.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0,3-0,7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piperidinových alkaloidů,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pelletierinů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pseudopelletierin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isopelletierin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methylisopelletierin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třísloviny.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Anthelmintikum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isopelletierin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tasemnice - ochrnuje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svalstvo červů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nutné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podat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projímadlo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Silně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dráždí žaludek (třísloviny), proto podáván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formě tanátů.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Oplodí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pericarpium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neobsahuje alkaloidy,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pouze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třísloviny - silné adstringens.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82052" y="2659920"/>
            <a:ext cx="2572417" cy="412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7834073" y="6450595"/>
            <a:ext cx="1536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smtClean="0"/>
              <a:t>pseudopelletierin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15127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Arecae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semen. Arekové semeno</a:t>
            </a: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i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Areca</a:t>
            </a:r>
            <a:r>
              <a:rPr lang="cs-CZ" altLang="cs-CZ" sz="20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catechu </a:t>
            </a:r>
            <a:r>
              <a:rPr lang="cs-CZ" altLang="cs-CZ" sz="20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(Areka 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obecná</a:t>
            </a:r>
            <a:r>
              <a:rPr lang="cs-CZ" altLang="cs-CZ" sz="2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Arecaceae</a:t>
            </a:r>
            <a:r>
              <a:rPr lang="cs-CZ" altLang="cs-C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0" y="785316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Areca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catechu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areková </a:t>
            </a: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palma,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metrů vysoká palma s rovným kmenem. </a:t>
            </a:r>
          </a:p>
          <a:p>
            <a:pPr>
              <a:defRPr/>
            </a:pPr>
            <a:r>
              <a:rPr 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Původ 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střední Malajsie,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nyní se hojně pěstuje po celé tropické Asii, hlavně </a:t>
            </a:r>
          </a:p>
          <a:p>
            <a:pPr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Indii, Barmě, Thajsku, Malajsii, Vietnamu, na Srí Lance.</a:t>
            </a: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Usušená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semena (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nesprávně ořechy). </a:t>
            </a: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0,2-0,5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alkaloidů pyridinového typu,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tuk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- 15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%, katechinové třísloviny, silice.</a:t>
            </a:r>
          </a:p>
          <a:p>
            <a:pPr>
              <a:defRPr/>
            </a:pP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Hlavní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alkaloid -</a:t>
            </a:r>
            <a:r>
              <a:rPr lang="cs-CZ" altLang="cs-CZ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arekolin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arekaidin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guvacin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alt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guvakolin</a:t>
            </a:r>
            <a:r>
              <a:rPr lang="cs-CZ" altLang="cs-CZ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75951" y="13380"/>
            <a:ext cx="2816049" cy="485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tumova\AppData\Local\Microsoft\Windows\Temporary Internet Files\Content.Outlook\CRLQ0REM\Der  piperidin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893" y="3245405"/>
            <a:ext cx="1744527" cy="154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163" y="3039040"/>
            <a:ext cx="3454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dirty="0"/>
              <a:t>	</a:t>
            </a:r>
            <a:r>
              <a:rPr lang="cs-CZ" altLang="cs-CZ" dirty="0" smtClean="0"/>
              <a:t>	</a:t>
            </a:r>
            <a:r>
              <a:rPr lang="cs-CZ" altLang="cs-CZ" b="1" dirty="0" smtClean="0"/>
              <a:t>R</a:t>
            </a:r>
            <a:r>
              <a:rPr lang="cs-CZ" altLang="cs-CZ" b="1" baseline="-25000" dirty="0" smtClean="0"/>
              <a:t>1</a:t>
            </a:r>
            <a:r>
              <a:rPr lang="cs-CZ" altLang="cs-CZ" b="1" dirty="0"/>
              <a:t>	R</a:t>
            </a:r>
            <a:r>
              <a:rPr lang="cs-CZ" altLang="cs-CZ" b="1" baseline="-25000" dirty="0"/>
              <a:t>2</a:t>
            </a:r>
            <a:endParaRPr lang="cs-CZ" altLang="cs-CZ" b="1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r>
              <a:rPr lang="cs-CZ" altLang="cs-CZ" dirty="0"/>
              <a:t>Arekolin		-CH</a:t>
            </a:r>
            <a:r>
              <a:rPr lang="cs-CZ" altLang="cs-CZ" baseline="-25000" dirty="0"/>
              <a:t>3</a:t>
            </a:r>
            <a:r>
              <a:rPr lang="cs-CZ" altLang="cs-CZ" dirty="0"/>
              <a:t>	-CH</a:t>
            </a:r>
            <a:r>
              <a:rPr lang="cs-CZ" altLang="cs-CZ" baseline="-25000" dirty="0"/>
              <a:t>3</a:t>
            </a:r>
            <a:endParaRPr lang="cs-CZ" altLang="cs-CZ" dirty="0"/>
          </a:p>
          <a:p>
            <a:pPr>
              <a:spcBef>
                <a:spcPct val="0"/>
              </a:spcBef>
            </a:pPr>
            <a:r>
              <a:rPr lang="cs-CZ" altLang="cs-CZ" dirty="0" err="1"/>
              <a:t>Arekaidin</a:t>
            </a:r>
            <a:r>
              <a:rPr lang="cs-CZ" altLang="cs-CZ" dirty="0"/>
              <a:t>	-H	-CH3</a:t>
            </a:r>
          </a:p>
          <a:p>
            <a:pPr>
              <a:spcBef>
                <a:spcPct val="0"/>
              </a:spcBef>
            </a:pPr>
            <a:r>
              <a:rPr lang="cs-CZ" altLang="cs-CZ" dirty="0" err="1"/>
              <a:t>Guvacin</a:t>
            </a:r>
            <a:r>
              <a:rPr lang="cs-CZ" altLang="cs-CZ" dirty="0"/>
              <a:t>		-H	-H</a:t>
            </a:r>
          </a:p>
          <a:p>
            <a:pPr>
              <a:spcBef>
                <a:spcPct val="0"/>
              </a:spcBef>
            </a:pPr>
            <a:r>
              <a:rPr lang="cs-CZ" altLang="cs-CZ" dirty="0" err="1"/>
              <a:t>Guvakolin</a:t>
            </a:r>
            <a:r>
              <a:rPr lang="cs-CZ" altLang="cs-CZ" dirty="0"/>
              <a:t>	-CH</a:t>
            </a:r>
            <a:r>
              <a:rPr lang="cs-CZ" altLang="cs-CZ" baseline="-25000" dirty="0"/>
              <a:t>3</a:t>
            </a:r>
            <a:r>
              <a:rPr lang="cs-CZ" altLang="cs-CZ" dirty="0"/>
              <a:t>	-H</a:t>
            </a:r>
          </a:p>
        </p:txBody>
      </p:sp>
      <p:sp>
        <p:nvSpPr>
          <p:cNvPr id="7" name="Obdélník 6"/>
          <p:cNvSpPr/>
          <p:nvPr/>
        </p:nvSpPr>
        <p:spPr>
          <a:xfrm>
            <a:off x="0" y="4308250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Veterinární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anthelmintikum, proti škrkavkám, červům a tasemnicím.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úč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látka - </a:t>
            </a:r>
            <a:r>
              <a:rPr lang="cs-CZ" altLang="cs-CZ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arekolin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působí </a:t>
            </a:r>
            <a:r>
              <a:rPr lang="cs-CZ" altLang="cs-CZ">
                <a:latin typeface="Times New Roman" panose="02020603050405020304" pitchFamily="18" charset="0"/>
                <a:cs typeface="Times New Roman" panose="02020603050405020304" pitchFamily="18" charset="0"/>
              </a:rPr>
              <a:t>jako </a:t>
            </a:r>
            <a:r>
              <a:rPr lang="cs-CZ" altLang="cs-CZ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parasympatomimetikum - zvyšuje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sekreci potních a slinných žláz a podporuje činnost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střev. Ve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veterině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používá i při kolikách koní.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0" y="6062576"/>
            <a:ext cx="10214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Spolu s listy pepřovníku betelového se semeno tradičně používá k přípravě betelu – oblíbené drogy s povzbudivými a exitačními účinky při jejím žvýkání. Účinný je arekaidin, vzniklý alkalickým zmýdelněním arekolinu (proto se do betelu přidává i hašené vápno).</a:t>
            </a:r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6" t="574" r="5607" b="37111"/>
          <a:stretch/>
        </p:blipFill>
        <p:spPr>
          <a:xfrm>
            <a:off x="10063939" y="5083371"/>
            <a:ext cx="1979380" cy="177462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8" t="23252" r="12394" b="17398"/>
          <a:stretch/>
        </p:blipFill>
        <p:spPr>
          <a:xfrm>
            <a:off x="7378416" y="3144850"/>
            <a:ext cx="1997535" cy="149405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t="18592" r="33044" b="6361"/>
          <a:stretch/>
        </p:blipFill>
        <p:spPr>
          <a:xfrm>
            <a:off x="7378416" y="910509"/>
            <a:ext cx="1997535" cy="16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0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Pyrethri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flos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Květ kopretiny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starčkolisté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Kopretina </a:t>
            </a:r>
            <a:r>
              <a:rPr lang="cs-CZ" alt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starčkolistá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000" b="1" i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Chrysanthenum</a:t>
            </a:r>
            <a:r>
              <a:rPr lang="cs-CZ" altLang="cs-CZ" sz="20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cinerrarifolium = Pyrethrum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cinerariaefolium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Asteraceae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Vytrvalá bylina domácí v oblasti Jadranu, pěstovaná v Dalmácii, Japonsku, Arménii, Iráku.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Usušené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květní úbory, sbírají se ručně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2-6 letých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rostlin, před úplným rozvinutím, kdy je obsah úč. látek nejvyšší.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pryskyřice,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triterpen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pyrethrol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Účinné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látky jsou estery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kyseliny </a:t>
            </a:r>
            <a:r>
              <a:rPr lang="cs-CZ" altLang="cs-CZ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chrysanthemové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pyrethrin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jasmolin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cs-CZ" altLang="cs-CZ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b="1" i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estery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kyseliny </a:t>
            </a:r>
            <a:r>
              <a:rPr lang="cs-CZ" altLang="cs-CZ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pyrethrové -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pyrethrin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r>
              <a:rPr lang="cs-CZ" altLang="cs-CZ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jasmolin</a:t>
            </a:r>
            <a:r>
              <a:rPr lang="cs-CZ" altLang="cs-C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u="sng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Insekticidum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Používá se ve formě prášku nebo extraktu proti </a:t>
            </a:r>
            <a:r>
              <a:rPr lang="cs-CZ" alt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létavému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hmyzu (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mouchám, moskytům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 škodlivé účinky na člověka či teplokrevné živočichy, u hmyzu se nevytváří rezistence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Lze použít jako anthelmintikum proti škrkavkám a kožním parazitům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cs-CZ" altLang="cs-CZ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pyrethrin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				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jasmolin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766" y="3704028"/>
            <a:ext cx="3178234" cy="31539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7" y="4875820"/>
            <a:ext cx="3772924" cy="142945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13" y="4875820"/>
            <a:ext cx="3777442" cy="143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695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A48992AD-DD33-4D80-95E4-45A0C87319B6}"/>
    </a:ext>
  </a:extLst>
</a:theme>
</file>

<file path=ppt/theme/theme3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1712</Words>
  <Application>Microsoft Office PowerPoint</Application>
  <PresentationFormat>Širokoúhlá obrazovka</PresentationFormat>
  <Paragraphs>241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Motiv Office</vt:lpstr>
      <vt:lpstr>1_Motiv Office</vt:lpstr>
      <vt:lpstr>2_Motiv Office</vt:lpstr>
      <vt:lpstr>ANTIMYKOTIKA, ANTIPARAZITIKA, ANTIPROTOZOIKA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Tůmová</dc:creator>
  <cp:lastModifiedBy>Rudolf Vrabec</cp:lastModifiedBy>
  <cp:revision>59</cp:revision>
  <dcterms:created xsi:type="dcterms:W3CDTF">2017-06-23T08:26:49Z</dcterms:created>
  <dcterms:modified xsi:type="dcterms:W3CDTF">2018-02-01T14:44:16Z</dcterms:modified>
</cp:coreProperties>
</file>