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4" roundtripDataSignature="AMtx7mhjyxt2joHtI1h+s26ZKB+fzonF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746a7208c3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746a7208c3_1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g746a7208c3_1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blipFill>
          <a:blip r:embed="rId2">
            <a:alphaModFix/>
          </a:blip>
          <a:stretch>
            <a:fillRect/>
          </a:stretch>
        </a:blipFill>
      </p:bgPr>
    </p:bg>
    <p:spTree>
      <p:nvGrpSpPr>
        <p:cNvPr id="15" name="Shape 15"/>
        <p:cNvGrpSpPr/>
        <p:nvPr/>
      </p:nvGrpSpPr>
      <p:grpSpPr>
        <a:xfrm>
          <a:off x="0" y="0"/>
          <a:ext cx="0" cy="0"/>
          <a:chOff x="0" y="0"/>
          <a:chExt cx="0" cy="0"/>
        </a:xfrm>
      </p:grpSpPr>
      <p:pic>
        <p:nvPicPr>
          <p:cNvPr descr="Celestia-R1---OverlayTitleHD.png" id="16" name="Google Shape;16;p10"/>
          <p:cNvPicPr preferRelativeResize="0"/>
          <p:nvPr/>
        </p:nvPicPr>
        <p:blipFill rotWithShape="1">
          <a:blip r:embed="rId3">
            <a:alphaModFix/>
          </a:blip>
          <a:srcRect b="0" l="0" r="0" t="0"/>
          <a:stretch/>
        </p:blipFill>
        <p:spPr>
          <a:xfrm>
            <a:off x="0" y="0"/>
            <a:ext cx="12188825" cy="6856214"/>
          </a:xfrm>
          <a:prstGeom prst="rect">
            <a:avLst/>
          </a:prstGeom>
          <a:noFill/>
          <a:ln>
            <a:noFill/>
          </a:ln>
        </p:spPr>
      </p:pic>
      <p:sp>
        <p:nvSpPr>
          <p:cNvPr id="17" name="Google Shape;17;p10"/>
          <p:cNvSpPr txBox="1"/>
          <p:nvPr>
            <p:ph type="ctrTitle"/>
          </p:nvPr>
        </p:nvSpPr>
        <p:spPr>
          <a:xfrm>
            <a:off x="3962399" y="1964267"/>
            <a:ext cx="7197726" cy="2421464"/>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lt1"/>
              </a:buClr>
              <a:buSzPts val="4800"/>
              <a:buFont typeface="Calibri"/>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0"/>
          <p:cNvSpPr txBox="1"/>
          <p:nvPr>
            <p:ph idx="1" type="subTitle"/>
          </p:nvPr>
        </p:nvSpPr>
        <p:spPr>
          <a:xfrm>
            <a:off x="3962399" y="4385732"/>
            <a:ext cx="7197726" cy="1405467"/>
          </a:xfrm>
          <a:prstGeom prst="rect">
            <a:avLst/>
          </a:prstGeom>
          <a:noFill/>
          <a:ln>
            <a:noFill/>
          </a:ln>
        </p:spPr>
        <p:txBody>
          <a:bodyPr anchorCtr="0" anchor="t" bIns="45700" lIns="91425" spcFirstLastPara="1" rIns="91425" wrap="square" tIns="45700">
            <a:normAutofit/>
          </a:bodyPr>
          <a:lstStyle>
            <a:lvl1pPr lvl="0" algn="r">
              <a:spcBef>
                <a:spcPts val="0"/>
              </a:spcBef>
              <a:spcAft>
                <a:spcPts val="0"/>
              </a:spcAft>
              <a:buSzPts val="1800"/>
              <a:buNone/>
              <a:defRPr sz="1800" cap="none">
                <a:solidFill>
                  <a:schemeClr val="lt1"/>
                </a:solidFill>
              </a:defRPr>
            </a:lvl1pPr>
            <a:lvl2pPr lvl="1" algn="ctr">
              <a:spcBef>
                <a:spcPts val="1000"/>
              </a:spcBef>
              <a:spcAft>
                <a:spcPts val="0"/>
              </a:spcAft>
              <a:buSzPts val="1600"/>
              <a:buNone/>
              <a:defRPr>
                <a:solidFill>
                  <a:schemeClr val="lt1"/>
                </a:solidFill>
              </a:defRPr>
            </a:lvl2pPr>
            <a:lvl3pPr lvl="2" algn="ctr">
              <a:spcBef>
                <a:spcPts val="1000"/>
              </a:spcBef>
              <a:spcAft>
                <a:spcPts val="0"/>
              </a:spcAft>
              <a:buSzPts val="1400"/>
              <a:buNone/>
              <a:defRPr>
                <a:solidFill>
                  <a:schemeClr val="lt1"/>
                </a:solidFill>
              </a:defRPr>
            </a:lvl3pPr>
            <a:lvl4pPr lvl="3" algn="ctr">
              <a:spcBef>
                <a:spcPts val="1000"/>
              </a:spcBef>
              <a:spcAft>
                <a:spcPts val="0"/>
              </a:spcAft>
              <a:buSzPts val="1200"/>
              <a:buNone/>
              <a:defRPr>
                <a:solidFill>
                  <a:schemeClr val="lt1"/>
                </a:solidFill>
              </a:defRPr>
            </a:lvl4pPr>
            <a:lvl5pPr lvl="4" algn="ctr">
              <a:spcBef>
                <a:spcPts val="1000"/>
              </a:spcBef>
              <a:spcAft>
                <a:spcPts val="0"/>
              </a:spcAft>
              <a:buSzPts val="1200"/>
              <a:buNone/>
              <a:defRPr>
                <a:solidFill>
                  <a:schemeClr val="lt1"/>
                </a:solidFill>
              </a:defRPr>
            </a:lvl5pPr>
            <a:lvl6pPr lvl="5" algn="ctr">
              <a:spcBef>
                <a:spcPts val="1000"/>
              </a:spcBef>
              <a:spcAft>
                <a:spcPts val="0"/>
              </a:spcAft>
              <a:buSzPts val="1200"/>
              <a:buNone/>
              <a:defRPr>
                <a:solidFill>
                  <a:schemeClr val="lt1"/>
                </a:solidFill>
              </a:defRPr>
            </a:lvl6pPr>
            <a:lvl7pPr lvl="6" algn="ctr">
              <a:spcBef>
                <a:spcPts val="1000"/>
              </a:spcBef>
              <a:spcAft>
                <a:spcPts val="0"/>
              </a:spcAft>
              <a:buSzPts val="1200"/>
              <a:buNone/>
              <a:defRPr>
                <a:solidFill>
                  <a:schemeClr val="lt1"/>
                </a:solidFill>
              </a:defRPr>
            </a:lvl7pPr>
            <a:lvl8pPr lvl="7" algn="ctr">
              <a:spcBef>
                <a:spcPts val="1000"/>
              </a:spcBef>
              <a:spcAft>
                <a:spcPts val="0"/>
              </a:spcAft>
              <a:buSzPts val="1200"/>
              <a:buNone/>
              <a:defRPr>
                <a:solidFill>
                  <a:schemeClr val="lt1"/>
                </a:solidFill>
              </a:defRPr>
            </a:lvl8pPr>
            <a:lvl9pPr lvl="8" algn="ctr">
              <a:spcBef>
                <a:spcPts val="1000"/>
              </a:spcBef>
              <a:spcAft>
                <a:spcPts val="1000"/>
              </a:spcAft>
              <a:buSzPts val="1200"/>
              <a:buNone/>
              <a:defRPr>
                <a:solidFill>
                  <a:schemeClr val="lt1"/>
                </a:solidFill>
              </a:defRPr>
            </a:lvl9pPr>
          </a:lstStyle>
          <a:p/>
        </p:txBody>
      </p:sp>
      <p:sp>
        <p:nvSpPr>
          <p:cNvPr id="19" name="Google Shape;19;p10"/>
          <p:cNvSpPr txBox="1"/>
          <p:nvPr>
            <p:ph idx="10" type="dt"/>
          </p:nvPr>
        </p:nvSpPr>
        <p:spPr>
          <a:xfrm>
            <a:off x="8932558"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1" type="ftr"/>
          </p:nvPr>
        </p:nvSpPr>
        <p:spPr>
          <a:xfrm>
            <a:off x="3962399" y="5870575"/>
            <a:ext cx="4893958"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0"/>
          <p:cNvSpPr txBox="1"/>
          <p:nvPr>
            <p:ph idx="12" type="sldNum"/>
          </p:nvPr>
        </p:nvSpPr>
        <p:spPr>
          <a:xfrm>
            <a:off x="10608958"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anoramic Picture with Caption">
  <p:cSld name="Panoramic Picture with Caption">
    <p:spTree>
      <p:nvGrpSpPr>
        <p:cNvPr id="80" name="Shape 80"/>
        <p:cNvGrpSpPr/>
        <p:nvPr/>
      </p:nvGrpSpPr>
      <p:grpSpPr>
        <a:xfrm>
          <a:off x="0" y="0"/>
          <a:ext cx="0" cy="0"/>
          <a:chOff x="0" y="0"/>
          <a:chExt cx="0" cy="0"/>
        </a:xfrm>
      </p:grpSpPr>
      <p:pic>
        <p:nvPicPr>
          <p:cNvPr descr="Celestia-R1---OverlayContentHD.png" id="81" name="Google Shape;81;p19"/>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82" name="Google Shape;82;p19"/>
          <p:cNvSpPr txBox="1"/>
          <p:nvPr>
            <p:ph type="title"/>
          </p:nvPr>
        </p:nvSpPr>
        <p:spPr>
          <a:xfrm>
            <a:off x="685800" y="4732865"/>
            <a:ext cx="1013142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Calibri"/>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9"/>
          <p:cNvSpPr/>
          <p:nvPr>
            <p:ph idx="2" type="pic"/>
          </p:nvPr>
        </p:nvSpPr>
        <p:spPr>
          <a:xfrm>
            <a:off x="1371600" y="932112"/>
            <a:ext cx="8759827" cy="3164976"/>
          </a:xfrm>
          <a:prstGeom prst="roundRect">
            <a:avLst>
              <a:gd fmla="val 4380" name="adj"/>
            </a:avLst>
          </a:prstGeom>
          <a:noFill/>
          <a:ln cap="sq" cmpd="dbl" w="50800">
            <a:solidFill>
              <a:srgbClr val="FFFFFF"/>
            </a:solidFill>
            <a:prstDash val="solid"/>
            <a:miter lim="800000"/>
            <a:headEnd len="sm" w="sm" type="none"/>
            <a:tailEnd len="sm" w="sm" type="none"/>
          </a:ln>
          <a:effectLst>
            <a:outerShdw blurRad="254000" rotWithShape="0" algn="tl">
              <a:srgbClr val="000000">
                <a:alpha val="42745"/>
              </a:srgbClr>
            </a:outerShdw>
          </a:effectLst>
        </p:spPr>
        <p:txBody>
          <a:bodyPr anchorCtr="0" anchor="t" bIns="45700" lIns="91425" spcFirstLastPara="1" rIns="91425" wrap="square" tIns="45700">
            <a:normAutofit/>
          </a:bodyPr>
          <a:lstStyle>
            <a:lvl1pPr lvl="0" marR="0" rtl="0" algn="ctr">
              <a:spcBef>
                <a:spcPts val="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lvl="1"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2pPr>
            <a:lvl3pPr lvl="2"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lvl="3"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rtl="0" algn="l">
              <a:spcBef>
                <a:spcPts val="1000"/>
              </a:spcBef>
              <a:spcAft>
                <a:spcPts val="100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84" name="Google Shape;84;p19"/>
          <p:cNvSpPr txBox="1"/>
          <p:nvPr>
            <p:ph idx="1" type="body"/>
          </p:nvPr>
        </p:nvSpPr>
        <p:spPr>
          <a:xfrm>
            <a:off x="685800" y="5299603"/>
            <a:ext cx="10131427"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85" name="Google Shape;85;p19"/>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9"/>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9"/>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aption">
  <p:cSld name="Title and Caption">
    <p:spTree>
      <p:nvGrpSpPr>
        <p:cNvPr id="88" name="Shape 88"/>
        <p:cNvGrpSpPr/>
        <p:nvPr/>
      </p:nvGrpSpPr>
      <p:grpSpPr>
        <a:xfrm>
          <a:off x="0" y="0"/>
          <a:ext cx="0" cy="0"/>
          <a:chOff x="0" y="0"/>
          <a:chExt cx="0" cy="0"/>
        </a:xfrm>
      </p:grpSpPr>
      <p:pic>
        <p:nvPicPr>
          <p:cNvPr descr="Celestia-R1---OverlayContentHD.png" id="89" name="Google Shape;89;p20"/>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90" name="Google Shape;90;p20"/>
          <p:cNvSpPr txBox="1"/>
          <p:nvPr>
            <p:ph type="title"/>
          </p:nvPr>
        </p:nvSpPr>
        <p:spPr>
          <a:xfrm>
            <a:off x="685801" y="609601"/>
            <a:ext cx="10131427" cy="3124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0"/>
          <p:cNvSpPr txBox="1"/>
          <p:nvPr>
            <p:ph idx="1" type="body"/>
          </p:nvPr>
        </p:nvSpPr>
        <p:spPr>
          <a:xfrm>
            <a:off x="685800" y="4343400"/>
            <a:ext cx="10131428" cy="14478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92" name="Google Shape;92;p20"/>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0"/>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0"/>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with Caption">
  <p:cSld name="Quote with Caption">
    <p:spTree>
      <p:nvGrpSpPr>
        <p:cNvPr id="95" name="Shape 95"/>
        <p:cNvGrpSpPr/>
        <p:nvPr/>
      </p:nvGrpSpPr>
      <p:grpSpPr>
        <a:xfrm>
          <a:off x="0" y="0"/>
          <a:ext cx="0" cy="0"/>
          <a:chOff x="0" y="0"/>
          <a:chExt cx="0" cy="0"/>
        </a:xfrm>
      </p:grpSpPr>
      <p:pic>
        <p:nvPicPr>
          <p:cNvPr descr="Celestia-R1---OverlayContentHD.png" id="96" name="Google Shape;96;p21"/>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97" name="Google Shape;97;p21"/>
          <p:cNvSpPr txBox="1"/>
          <p:nvPr/>
        </p:nvSpPr>
        <p:spPr>
          <a:xfrm>
            <a:off x="10237867" y="2743200"/>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i="0" lang="en-US" sz="8000" u="none" cap="none" strike="noStrike">
                <a:solidFill>
                  <a:schemeClr val="lt1"/>
                </a:solidFill>
                <a:latin typeface="Calibri"/>
                <a:ea typeface="Calibri"/>
                <a:cs typeface="Calibri"/>
                <a:sym typeface="Calibri"/>
              </a:rPr>
              <a:t>”</a:t>
            </a:r>
            <a:endParaRPr/>
          </a:p>
        </p:txBody>
      </p:sp>
      <p:sp>
        <p:nvSpPr>
          <p:cNvPr id="98" name="Google Shape;98;p21"/>
          <p:cNvSpPr txBox="1"/>
          <p:nvPr/>
        </p:nvSpPr>
        <p:spPr>
          <a:xfrm>
            <a:off x="488275" y="823337"/>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i="0" lang="en-US" sz="8000" u="none" cap="none" strike="noStrike">
                <a:solidFill>
                  <a:schemeClr val="lt1"/>
                </a:solidFill>
                <a:latin typeface="Calibri"/>
                <a:ea typeface="Calibri"/>
                <a:cs typeface="Calibri"/>
                <a:sym typeface="Calibri"/>
              </a:rPr>
              <a:t>“</a:t>
            </a:r>
            <a:endParaRPr/>
          </a:p>
        </p:txBody>
      </p:sp>
      <p:sp>
        <p:nvSpPr>
          <p:cNvPr id="99" name="Google Shape;99;p21"/>
          <p:cNvSpPr txBox="1"/>
          <p:nvPr>
            <p:ph type="title"/>
          </p:nvPr>
        </p:nvSpPr>
        <p:spPr>
          <a:xfrm>
            <a:off x="992267" y="609601"/>
            <a:ext cx="9550399"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1"/>
          <p:cNvSpPr txBox="1"/>
          <p:nvPr>
            <p:ph idx="1" type="body"/>
          </p:nvPr>
        </p:nvSpPr>
        <p:spPr>
          <a:xfrm>
            <a:off x="1097875" y="3352800"/>
            <a:ext cx="9339184" cy="3810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1800"/>
              <a:buFont typeface="Calibri"/>
              <a:buNone/>
              <a:defRPr/>
            </a:lvl1pPr>
            <a:lvl2pPr indent="-228600" lvl="1" marL="914400" algn="l">
              <a:spcBef>
                <a:spcPts val="1000"/>
              </a:spcBef>
              <a:spcAft>
                <a:spcPts val="0"/>
              </a:spcAft>
              <a:buSzPts val="1600"/>
              <a:buFont typeface="Calibri"/>
              <a:buNone/>
              <a:defRPr/>
            </a:lvl2pPr>
            <a:lvl3pPr indent="-228600" lvl="2" marL="1371600" algn="l">
              <a:spcBef>
                <a:spcPts val="1000"/>
              </a:spcBef>
              <a:spcAft>
                <a:spcPts val="0"/>
              </a:spcAft>
              <a:buSzPts val="1400"/>
              <a:buFont typeface="Calibri"/>
              <a:buNone/>
              <a:defRPr/>
            </a:lvl3pPr>
            <a:lvl4pPr indent="-228600" lvl="3" marL="1828800" algn="l">
              <a:spcBef>
                <a:spcPts val="1000"/>
              </a:spcBef>
              <a:spcAft>
                <a:spcPts val="0"/>
              </a:spcAft>
              <a:buSzPts val="1200"/>
              <a:buFont typeface="Calibri"/>
              <a:buNone/>
              <a:defRPr/>
            </a:lvl4pPr>
            <a:lvl5pPr indent="-228600" lvl="4" marL="2286000" algn="l">
              <a:spcBef>
                <a:spcPts val="1000"/>
              </a:spcBef>
              <a:spcAft>
                <a:spcPts val="0"/>
              </a:spcAft>
              <a:buSzPts val="1200"/>
              <a:buFont typeface="Calibri"/>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01" name="Google Shape;101;p21"/>
          <p:cNvSpPr txBox="1"/>
          <p:nvPr>
            <p:ph idx="2" type="body"/>
          </p:nvPr>
        </p:nvSpPr>
        <p:spPr>
          <a:xfrm>
            <a:off x="687465" y="4343400"/>
            <a:ext cx="10152367" cy="14478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02" name="Google Shape;102;p21"/>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1"/>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1"/>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me Card">
  <p:cSld name="Name Card">
    <p:spTree>
      <p:nvGrpSpPr>
        <p:cNvPr id="105" name="Shape 105"/>
        <p:cNvGrpSpPr/>
        <p:nvPr/>
      </p:nvGrpSpPr>
      <p:grpSpPr>
        <a:xfrm>
          <a:off x="0" y="0"/>
          <a:ext cx="0" cy="0"/>
          <a:chOff x="0" y="0"/>
          <a:chExt cx="0" cy="0"/>
        </a:xfrm>
      </p:grpSpPr>
      <p:pic>
        <p:nvPicPr>
          <p:cNvPr descr="Celestia-R1---OverlayContentHD.png" id="106" name="Google Shape;106;p22"/>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07" name="Google Shape;107;p22"/>
          <p:cNvSpPr txBox="1"/>
          <p:nvPr>
            <p:ph type="title"/>
          </p:nvPr>
        </p:nvSpPr>
        <p:spPr>
          <a:xfrm>
            <a:off x="685802" y="3308581"/>
            <a:ext cx="10131425"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2"/>
          <p:cNvSpPr txBox="1"/>
          <p:nvPr>
            <p:ph idx="1" type="body"/>
          </p:nvPr>
        </p:nvSpPr>
        <p:spPr>
          <a:xfrm>
            <a:off x="685801" y="4777381"/>
            <a:ext cx="10131426"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09" name="Google Shape;109;p22"/>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2"/>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2"/>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Name Card">
  <p:cSld name="Quote Name Card">
    <p:spTree>
      <p:nvGrpSpPr>
        <p:cNvPr id="112" name="Shape 112"/>
        <p:cNvGrpSpPr/>
        <p:nvPr/>
      </p:nvGrpSpPr>
      <p:grpSpPr>
        <a:xfrm>
          <a:off x="0" y="0"/>
          <a:ext cx="0" cy="0"/>
          <a:chOff x="0" y="0"/>
          <a:chExt cx="0" cy="0"/>
        </a:xfrm>
      </p:grpSpPr>
      <p:pic>
        <p:nvPicPr>
          <p:cNvPr descr="Celestia-R1---OverlayContentHD.png" id="113" name="Google Shape;113;p23"/>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14" name="Google Shape;114;p23"/>
          <p:cNvSpPr txBox="1"/>
          <p:nvPr/>
        </p:nvSpPr>
        <p:spPr>
          <a:xfrm>
            <a:off x="10237867" y="2743200"/>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i="0" lang="en-US" sz="8000" u="none" cap="none" strike="noStrike">
                <a:solidFill>
                  <a:schemeClr val="lt1"/>
                </a:solidFill>
                <a:latin typeface="Calibri"/>
                <a:ea typeface="Calibri"/>
                <a:cs typeface="Calibri"/>
                <a:sym typeface="Calibri"/>
              </a:rPr>
              <a:t>”</a:t>
            </a:r>
            <a:endParaRPr/>
          </a:p>
        </p:txBody>
      </p:sp>
      <p:sp>
        <p:nvSpPr>
          <p:cNvPr id="115" name="Google Shape;115;p23"/>
          <p:cNvSpPr txBox="1"/>
          <p:nvPr/>
        </p:nvSpPr>
        <p:spPr>
          <a:xfrm>
            <a:off x="488275" y="823337"/>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i="0" lang="en-US" sz="8000" u="none" cap="none" strike="noStrike">
                <a:solidFill>
                  <a:schemeClr val="lt1"/>
                </a:solidFill>
                <a:latin typeface="Calibri"/>
                <a:ea typeface="Calibri"/>
                <a:cs typeface="Calibri"/>
                <a:sym typeface="Calibri"/>
              </a:rPr>
              <a:t>“</a:t>
            </a:r>
            <a:endParaRPr/>
          </a:p>
        </p:txBody>
      </p:sp>
      <p:sp>
        <p:nvSpPr>
          <p:cNvPr id="116" name="Google Shape;116;p23"/>
          <p:cNvSpPr txBox="1"/>
          <p:nvPr>
            <p:ph type="title"/>
          </p:nvPr>
        </p:nvSpPr>
        <p:spPr>
          <a:xfrm>
            <a:off x="992267" y="609601"/>
            <a:ext cx="9550399"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txBox="1"/>
          <p:nvPr>
            <p:ph idx="1" type="body"/>
          </p:nvPr>
        </p:nvSpPr>
        <p:spPr>
          <a:xfrm>
            <a:off x="685800" y="3886200"/>
            <a:ext cx="10135436" cy="889000"/>
          </a:xfrm>
          <a:prstGeom prst="rect">
            <a:avLst/>
          </a:prstGeom>
          <a:noFill/>
          <a:ln>
            <a:noFill/>
          </a:ln>
        </p:spPr>
        <p:txBody>
          <a:bodyPr anchorCtr="0" anchor="b" bIns="45700" lIns="91425" spcFirstLastPara="1" rIns="91425" wrap="square" tIns="45700">
            <a:normAutofit/>
          </a:bodyPr>
          <a:lstStyle>
            <a:lvl1pPr indent="-228600" lvl="0" marL="457200" algn="l">
              <a:spcBef>
                <a:spcPts val="0"/>
              </a:spcBef>
              <a:spcAft>
                <a:spcPts val="0"/>
              </a:spcAft>
              <a:buSzPts val="2400"/>
              <a:buNone/>
              <a:defRPr b="0" sz="2400" cap="none">
                <a:solidFill>
                  <a:schemeClr val="lt1"/>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18" name="Google Shape;118;p23"/>
          <p:cNvSpPr txBox="1"/>
          <p:nvPr>
            <p:ph idx="2" type="body"/>
          </p:nvPr>
        </p:nvSpPr>
        <p:spPr>
          <a:xfrm>
            <a:off x="685799" y="4775200"/>
            <a:ext cx="10135436" cy="10160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19" name="Google Shape;119;p23"/>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3"/>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3"/>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rue or False">
  <p:cSld name="True or False">
    <p:spTree>
      <p:nvGrpSpPr>
        <p:cNvPr id="122" name="Shape 122"/>
        <p:cNvGrpSpPr/>
        <p:nvPr/>
      </p:nvGrpSpPr>
      <p:grpSpPr>
        <a:xfrm>
          <a:off x="0" y="0"/>
          <a:ext cx="0" cy="0"/>
          <a:chOff x="0" y="0"/>
          <a:chExt cx="0" cy="0"/>
        </a:xfrm>
      </p:grpSpPr>
      <p:pic>
        <p:nvPicPr>
          <p:cNvPr descr="Celestia-R1---OverlayContentHD.png" id="123" name="Google Shape;123;p24"/>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24" name="Google Shape;124;p24"/>
          <p:cNvSpPr txBox="1"/>
          <p:nvPr>
            <p:ph type="title"/>
          </p:nvPr>
        </p:nvSpPr>
        <p:spPr>
          <a:xfrm>
            <a:off x="685801" y="609601"/>
            <a:ext cx="10131427"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4"/>
          <p:cNvSpPr txBox="1"/>
          <p:nvPr>
            <p:ph idx="1" type="body"/>
          </p:nvPr>
        </p:nvSpPr>
        <p:spPr>
          <a:xfrm>
            <a:off x="685801" y="3505200"/>
            <a:ext cx="10131428" cy="838200"/>
          </a:xfrm>
          <a:prstGeom prst="rect">
            <a:avLst/>
          </a:prstGeom>
          <a:noFill/>
          <a:ln>
            <a:noFill/>
          </a:ln>
        </p:spPr>
        <p:txBody>
          <a:bodyPr anchorCtr="0" anchor="b" bIns="45700" lIns="91425" spcFirstLastPara="1" rIns="91425" wrap="square" tIns="45700">
            <a:normAutofit/>
          </a:bodyPr>
          <a:lstStyle>
            <a:lvl1pPr indent="-228600" lvl="0" marL="457200" algn="l">
              <a:spcBef>
                <a:spcPts val="0"/>
              </a:spcBef>
              <a:spcAft>
                <a:spcPts val="0"/>
              </a:spcAft>
              <a:buSzPts val="2800"/>
              <a:buNone/>
              <a:defRPr b="0" sz="2800" cap="none">
                <a:solidFill>
                  <a:schemeClr val="lt1"/>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26" name="Google Shape;126;p24"/>
          <p:cNvSpPr txBox="1"/>
          <p:nvPr>
            <p:ph idx="2" type="body"/>
          </p:nvPr>
        </p:nvSpPr>
        <p:spPr>
          <a:xfrm>
            <a:off x="685800" y="4343400"/>
            <a:ext cx="10131428" cy="1447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27" name="Google Shape;127;p24"/>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24"/>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4"/>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30" name="Shape 130"/>
        <p:cNvGrpSpPr/>
        <p:nvPr/>
      </p:nvGrpSpPr>
      <p:grpSpPr>
        <a:xfrm>
          <a:off x="0" y="0"/>
          <a:ext cx="0" cy="0"/>
          <a:chOff x="0" y="0"/>
          <a:chExt cx="0" cy="0"/>
        </a:xfrm>
      </p:grpSpPr>
      <p:pic>
        <p:nvPicPr>
          <p:cNvPr descr="Celestia-R1---OverlayContentHD.png" id="131" name="Google Shape;131;p25"/>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32" name="Google Shape;132;p25"/>
          <p:cNvSpPr txBox="1"/>
          <p:nvPr>
            <p:ph idx="1" type="body"/>
          </p:nvPr>
        </p:nvSpPr>
        <p:spPr>
          <a:xfrm rot="5400000">
            <a:off x="3926947" y="-1099079"/>
            <a:ext cx="3649133" cy="10131425"/>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33" name="Google Shape;133;p25"/>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25"/>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5"/>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36" name="Google Shape;136;p25"/>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37" name="Shape 137"/>
        <p:cNvGrpSpPr/>
        <p:nvPr/>
      </p:nvGrpSpPr>
      <p:grpSpPr>
        <a:xfrm>
          <a:off x="0" y="0"/>
          <a:ext cx="0" cy="0"/>
          <a:chOff x="0" y="0"/>
          <a:chExt cx="0" cy="0"/>
        </a:xfrm>
      </p:grpSpPr>
      <p:pic>
        <p:nvPicPr>
          <p:cNvPr descr="Celestia-R1---OverlayContentHD.png" id="138" name="Google Shape;138;p26"/>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39" name="Google Shape;139;p26"/>
          <p:cNvSpPr txBox="1"/>
          <p:nvPr>
            <p:ph type="title"/>
          </p:nvPr>
        </p:nvSpPr>
        <p:spPr>
          <a:xfrm rot="5400000">
            <a:off x="7147151" y="2121124"/>
            <a:ext cx="5181601" cy="215855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6"/>
          <p:cNvSpPr txBox="1"/>
          <p:nvPr>
            <p:ph idx="1" type="body"/>
          </p:nvPr>
        </p:nvSpPr>
        <p:spPr>
          <a:xfrm rot="5400000">
            <a:off x="2011058" y="-715658"/>
            <a:ext cx="5181600" cy="7832116"/>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41" name="Google Shape;141;p26"/>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6"/>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26"/>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2" name="Shape 22"/>
        <p:cNvGrpSpPr/>
        <p:nvPr/>
      </p:nvGrpSpPr>
      <p:grpSpPr>
        <a:xfrm>
          <a:off x="0" y="0"/>
          <a:ext cx="0" cy="0"/>
          <a:chOff x="0" y="0"/>
          <a:chExt cx="0" cy="0"/>
        </a:xfrm>
      </p:grpSpPr>
      <p:pic>
        <p:nvPicPr>
          <p:cNvPr descr="Celestia-R1---OverlayContentHD.png" id="23" name="Google Shape;23;p11"/>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24" name="Google Shape;24;p11"/>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26" name="Google Shape;26;p11"/>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1"/>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1"/>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9" name="Shape 29"/>
        <p:cNvGrpSpPr/>
        <p:nvPr/>
      </p:nvGrpSpPr>
      <p:grpSpPr>
        <a:xfrm>
          <a:off x="0" y="0"/>
          <a:ext cx="0" cy="0"/>
          <a:chOff x="0" y="0"/>
          <a:chExt cx="0" cy="0"/>
        </a:xfrm>
      </p:grpSpPr>
      <p:pic>
        <p:nvPicPr>
          <p:cNvPr descr="Celestia-R1---OverlayContentHD.png" id="30" name="Google Shape;30;p12"/>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31" name="Google Shape;31;p12"/>
          <p:cNvSpPr txBox="1"/>
          <p:nvPr>
            <p:ph type="title"/>
          </p:nvPr>
        </p:nvSpPr>
        <p:spPr>
          <a:xfrm>
            <a:off x="685800" y="3308581"/>
            <a:ext cx="10131427"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4000"/>
              <a:buFont typeface="Calibri"/>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 type="body"/>
          </p:nvPr>
        </p:nvSpPr>
        <p:spPr>
          <a:xfrm>
            <a:off x="685799" y="4777381"/>
            <a:ext cx="1013142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2000"/>
              <a:buNone/>
              <a:defRPr sz="2000" cap="none">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33" name="Google Shape;33;p12"/>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2"/>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2"/>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6" name="Shape 36"/>
        <p:cNvGrpSpPr/>
        <p:nvPr/>
      </p:nvGrpSpPr>
      <p:grpSpPr>
        <a:xfrm>
          <a:off x="0" y="0"/>
          <a:ext cx="0" cy="0"/>
          <a:chOff x="0" y="0"/>
          <a:chExt cx="0" cy="0"/>
        </a:xfrm>
      </p:grpSpPr>
      <p:pic>
        <p:nvPicPr>
          <p:cNvPr descr="Celestia-R1---OverlayContentHD.png" id="37" name="Google Shape;37;p13"/>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38" name="Google Shape;38;p13"/>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 type="body"/>
          </p:nvPr>
        </p:nvSpPr>
        <p:spPr>
          <a:xfrm>
            <a:off x="685802" y="2142067"/>
            <a:ext cx="4995334" cy="3649134"/>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40" name="Google Shape;40;p13"/>
          <p:cNvSpPr txBox="1"/>
          <p:nvPr>
            <p:ph idx="2" type="body"/>
          </p:nvPr>
        </p:nvSpPr>
        <p:spPr>
          <a:xfrm>
            <a:off x="5821895" y="2142067"/>
            <a:ext cx="4995332" cy="3649133"/>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41" name="Google Shape;41;p13"/>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3"/>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3"/>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4" name="Shape 44"/>
        <p:cNvGrpSpPr/>
        <p:nvPr/>
      </p:nvGrpSpPr>
      <p:grpSpPr>
        <a:xfrm>
          <a:off x="0" y="0"/>
          <a:ext cx="0" cy="0"/>
          <a:chOff x="0" y="0"/>
          <a:chExt cx="0" cy="0"/>
        </a:xfrm>
      </p:grpSpPr>
      <p:sp>
        <p:nvSpPr>
          <p:cNvPr id="45" name="Google Shape;45;p14"/>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4"/>
          <p:cNvSpPr txBox="1"/>
          <p:nvPr>
            <p:ph idx="1" type="body"/>
          </p:nvPr>
        </p:nvSpPr>
        <p:spPr>
          <a:xfrm>
            <a:off x="973670" y="2218267"/>
            <a:ext cx="4709054" cy="5762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800"/>
              <a:buNone/>
              <a:defRPr b="0" sz="28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1000"/>
              </a:spcAft>
              <a:buSzPts val="1600"/>
              <a:buNone/>
              <a:defRPr b="1" sz="1600"/>
            </a:lvl9pPr>
          </a:lstStyle>
          <a:p/>
        </p:txBody>
      </p:sp>
      <p:sp>
        <p:nvSpPr>
          <p:cNvPr id="47" name="Google Shape;47;p14"/>
          <p:cNvSpPr txBox="1"/>
          <p:nvPr>
            <p:ph idx="2" type="body"/>
          </p:nvPr>
        </p:nvSpPr>
        <p:spPr>
          <a:xfrm>
            <a:off x="685801" y="2870201"/>
            <a:ext cx="4996923" cy="2920998"/>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48" name="Google Shape;48;p14"/>
          <p:cNvSpPr txBox="1"/>
          <p:nvPr>
            <p:ph idx="3" type="body"/>
          </p:nvPr>
        </p:nvSpPr>
        <p:spPr>
          <a:xfrm>
            <a:off x="6096003" y="2226734"/>
            <a:ext cx="4722813" cy="5762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800"/>
              <a:buNone/>
              <a:defRPr b="0" sz="28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1000"/>
              </a:spcAft>
              <a:buSzPts val="1600"/>
              <a:buNone/>
              <a:defRPr b="1" sz="1600"/>
            </a:lvl9pPr>
          </a:lstStyle>
          <a:p/>
        </p:txBody>
      </p:sp>
      <p:sp>
        <p:nvSpPr>
          <p:cNvPr id="49" name="Google Shape;49;p14"/>
          <p:cNvSpPr txBox="1"/>
          <p:nvPr>
            <p:ph idx="4" type="body"/>
          </p:nvPr>
        </p:nvSpPr>
        <p:spPr>
          <a:xfrm>
            <a:off x="5823483" y="2870201"/>
            <a:ext cx="4995334" cy="2920998"/>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50" name="Google Shape;50;p14"/>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4"/>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3" name="Shape 53"/>
        <p:cNvGrpSpPr/>
        <p:nvPr/>
      </p:nvGrpSpPr>
      <p:grpSpPr>
        <a:xfrm>
          <a:off x="0" y="0"/>
          <a:ext cx="0" cy="0"/>
          <a:chOff x="0" y="0"/>
          <a:chExt cx="0" cy="0"/>
        </a:xfrm>
      </p:grpSpPr>
      <p:pic>
        <p:nvPicPr>
          <p:cNvPr descr="Celestia-R1---OverlayContentHD.png" id="54" name="Google Shape;54;p15"/>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55" name="Google Shape;55;p15"/>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5"/>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5"/>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9" name="Shape 59"/>
        <p:cNvGrpSpPr/>
        <p:nvPr/>
      </p:nvGrpSpPr>
      <p:grpSpPr>
        <a:xfrm>
          <a:off x="0" y="0"/>
          <a:ext cx="0" cy="0"/>
          <a:chOff x="0" y="0"/>
          <a:chExt cx="0" cy="0"/>
        </a:xfrm>
      </p:grpSpPr>
      <p:pic>
        <p:nvPicPr>
          <p:cNvPr descr="Celestia-R1---OverlayContentHD.png" id="60" name="Google Shape;60;p16"/>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61" name="Google Shape;61;p16"/>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6"/>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6"/>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4" name="Shape 64"/>
        <p:cNvGrpSpPr/>
        <p:nvPr/>
      </p:nvGrpSpPr>
      <p:grpSpPr>
        <a:xfrm>
          <a:off x="0" y="0"/>
          <a:ext cx="0" cy="0"/>
          <a:chOff x="0" y="0"/>
          <a:chExt cx="0" cy="0"/>
        </a:xfrm>
      </p:grpSpPr>
      <p:pic>
        <p:nvPicPr>
          <p:cNvPr descr="Celestia-R1---OverlayContentHD.png" id="65" name="Google Shape;65;p17"/>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66" name="Google Shape;66;p17"/>
          <p:cNvSpPr txBox="1"/>
          <p:nvPr>
            <p:ph type="title"/>
          </p:nvPr>
        </p:nvSpPr>
        <p:spPr>
          <a:xfrm>
            <a:off x="685800" y="2074333"/>
            <a:ext cx="3680885"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Calibri"/>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 type="body"/>
          </p:nvPr>
        </p:nvSpPr>
        <p:spPr>
          <a:xfrm>
            <a:off x="4648201" y="609601"/>
            <a:ext cx="6169026" cy="5181600"/>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68" name="Google Shape;68;p17"/>
          <p:cNvSpPr txBox="1"/>
          <p:nvPr>
            <p:ph idx="2" type="body"/>
          </p:nvPr>
        </p:nvSpPr>
        <p:spPr>
          <a:xfrm>
            <a:off x="685800" y="3445933"/>
            <a:ext cx="3680885" cy="1828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600"/>
              <a:buNone/>
              <a:defRPr sz="16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69" name="Google Shape;69;p17"/>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7"/>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2" name="Shape 72"/>
        <p:cNvGrpSpPr/>
        <p:nvPr/>
      </p:nvGrpSpPr>
      <p:grpSpPr>
        <a:xfrm>
          <a:off x="0" y="0"/>
          <a:ext cx="0" cy="0"/>
          <a:chOff x="0" y="0"/>
          <a:chExt cx="0" cy="0"/>
        </a:xfrm>
      </p:grpSpPr>
      <p:pic>
        <p:nvPicPr>
          <p:cNvPr descr="Celestia-R1---OverlayContentHD.png" id="73" name="Google Shape;73;p18"/>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74" name="Google Shape;74;p18"/>
          <p:cNvSpPr txBox="1"/>
          <p:nvPr>
            <p:ph type="title"/>
          </p:nvPr>
        </p:nvSpPr>
        <p:spPr>
          <a:xfrm>
            <a:off x="685800" y="1600200"/>
            <a:ext cx="6164653"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800"/>
              <a:buFont typeface="Calibri"/>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8"/>
          <p:cNvSpPr/>
          <p:nvPr>
            <p:ph idx="2" type="pic"/>
          </p:nvPr>
        </p:nvSpPr>
        <p:spPr>
          <a:xfrm>
            <a:off x="7536253" y="914400"/>
            <a:ext cx="3280974" cy="4572000"/>
          </a:xfrm>
          <a:prstGeom prst="roundRect">
            <a:avLst>
              <a:gd fmla="val 4280" name="adj"/>
            </a:avLst>
          </a:prstGeom>
          <a:noFill/>
          <a:ln cap="sq" cmpd="dbl" w="50800">
            <a:solidFill>
              <a:srgbClr val="FFFFFF"/>
            </a:solidFill>
            <a:prstDash val="solid"/>
            <a:miter lim="800000"/>
            <a:headEnd len="sm" w="sm" type="none"/>
            <a:tailEnd len="sm" w="sm" type="none"/>
          </a:ln>
          <a:effectLst>
            <a:outerShdw blurRad="254000" rotWithShape="0" algn="tl">
              <a:srgbClr val="000000">
                <a:alpha val="42745"/>
              </a:srgbClr>
            </a:outerShdw>
          </a:effectLst>
        </p:spPr>
        <p:txBody>
          <a:bodyPr anchorCtr="0" anchor="t" bIns="45700" lIns="91425" spcFirstLastPara="1" rIns="91425" wrap="square" tIns="45700">
            <a:normAutofit/>
          </a:bodyPr>
          <a:lstStyle>
            <a:lvl1pPr lvl="0" marR="0" rtl="0" algn="ctr">
              <a:spcBef>
                <a:spcPts val="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lvl="1"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2pPr>
            <a:lvl3pPr lvl="2"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lvl="3"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rtl="0" algn="l">
              <a:spcBef>
                <a:spcPts val="1000"/>
              </a:spcBef>
              <a:spcAft>
                <a:spcPts val="100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76" name="Google Shape;76;p18"/>
          <p:cNvSpPr txBox="1"/>
          <p:nvPr>
            <p:ph idx="1" type="body"/>
          </p:nvPr>
        </p:nvSpPr>
        <p:spPr>
          <a:xfrm>
            <a:off x="685800" y="2971800"/>
            <a:ext cx="6164653" cy="1828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77" name="Google Shape;77;p18"/>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lt1"/>
              </a:buClr>
              <a:buSzPts val="3600"/>
              <a:buFont typeface="Calibri"/>
              <a:buNone/>
              <a:defRPr b="0" i="0" sz="36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1" name="Google Shape;11;p9"/>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lvl1pPr indent="-342900" lvl="0" marL="457200" marR="0" rtl="0" algn="l">
              <a:spcBef>
                <a:spcPts val="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1pPr>
            <a:lvl2pPr indent="-330200" lvl="1" marL="914400" marR="0" rtl="0" algn="l">
              <a:spcBef>
                <a:spcPts val="100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2pPr>
            <a:lvl3pPr indent="-317500" lvl="2" marL="1371600" marR="0" rtl="0" algn="l">
              <a:spcBef>
                <a:spcPts val="1000"/>
              </a:spcBef>
              <a:spcAft>
                <a:spcPts val="0"/>
              </a:spcAft>
              <a:buClr>
                <a:schemeClr val="lt1"/>
              </a:buClr>
              <a:buSzPts val="1400"/>
              <a:buFont typeface="Arial"/>
              <a:buChar char="•"/>
              <a:defRPr b="0" i="0" sz="1400" u="none" cap="none" strike="noStrike">
                <a:solidFill>
                  <a:schemeClr val="lt1"/>
                </a:solidFill>
                <a:latin typeface="Calibri"/>
                <a:ea typeface="Calibri"/>
                <a:cs typeface="Calibri"/>
                <a:sym typeface="Calibri"/>
              </a:defRPr>
            </a:lvl3pPr>
            <a:lvl4pPr indent="-304800" lvl="3" marL="18288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4pPr>
            <a:lvl5pPr indent="-304800" lvl="4" marL="22860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5pPr>
            <a:lvl6pPr indent="-304800" lvl="5" marL="27432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6pPr>
            <a:lvl7pPr indent="-304800" lvl="6" marL="32004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7pPr>
            <a:lvl8pPr indent="-304800" lvl="7" marL="36576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8pPr>
            <a:lvl9pPr indent="-304800" lvl="8" marL="4114800" marR="0" rtl="0" algn="l">
              <a:spcBef>
                <a:spcPts val="1000"/>
              </a:spcBef>
              <a:spcAft>
                <a:spcPts val="100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9pPr>
          </a:lstStyle>
          <a:p/>
        </p:txBody>
      </p:sp>
      <p:sp>
        <p:nvSpPr>
          <p:cNvPr id="12" name="Google Shape;12;p9"/>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9"/>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9"/>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chemeClr val="lt1"/>
                </a:solidFill>
                <a:latin typeface="Calibri"/>
                <a:ea typeface="Calibri"/>
                <a:cs typeface="Calibri"/>
                <a:sym typeface="Calibri"/>
              </a:defRPr>
            </a:lvl1pPr>
            <a:lvl2pPr indent="0" lvl="1" marL="0" marR="0" rtl="0" algn="r">
              <a:spcBef>
                <a:spcPts val="0"/>
              </a:spcBef>
              <a:buNone/>
              <a:defRPr b="0" i="0" sz="1000" u="none" cap="none" strike="noStrike">
                <a:solidFill>
                  <a:schemeClr val="lt1"/>
                </a:solidFill>
                <a:latin typeface="Calibri"/>
                <a:ea typeface="Calibri"/>
                <a:cs typeface="Calibri"/>
                <a:sym typeface="Calibri"/>
              </a:defRPr>
            </a:lvl2pPr>
            <a:lvl3pPr indent="0" lvl="2" marL="0" marR="0" rtl="0" algn="r">
              <a:spcBef>
                <a:spcPts val="0"/>
              </a:spcBef>
              <a:buNone/>
              <a:defRPr b="0" i="0" sz="1000" u="none" cap="none" strike="noStrike">
                <a:solidFill>
                  <a:schemeClr val="lt1"/>
                </a:solidFill>
                <a:latin typeface="Calibri"/>
                <a:ea typeface="Calibri"/>
                <a:cs typeface="Calibri"/>
                <a:sym typeface="Calibri"/>
              </a:defRPr>
            </a:lvl3pPr>
            <a:lvl4pPr indent="0" lvl="3" marL="0" marR="0" rtl="0" algn="r">
              <a:spcBef>
                <a:spcPts val="0"/>
              </a:spcBef>
              <a:buNone/>
              <a:defRPr b="0" i="0" sz="1000" u="none" cap="none" strike="noStrike">
                <a:solidFill>
                  <a:schemeClr val="lt1"/>
                </a:solidFill>
                <a:latin typeface="Calibri"/>
                <a:ea typeface="Calibri"/>
                <a:cs typeface="Calibri"/>
                <a:sym typeface="Calibri"/>
              </a:defRPr>
            </a:lvl4pPr>
            <a:lvl5pPr indent="0" lvl="4" marL="0" marR="0" rtl="0" algn="r">
              <a:spcBef>
                <a:spcPts val="0"/>
              </a:spcBef>
              <a:buNone/>
              <a:defRPr b="0" i="0" sz="1000" u="none" cap="none" strike="noStrike">
                <a:solidFill>
                  <a:schemeClr val="lt1"/>
                </a:solidFill>
                <a:latin typeface="Calibri"/>
                <a:ea typeface="Calibri"/>
                <a:cs typeface="Calibri"/>
                <a:sym typeface="Calibri"/>
              </a:defRPr>
            </a:lvl5pPr>
            <a:lvl6pPr indent="0" lvl="5" marL="0" marR="0" rtl="0" algn="r">
              <a:spcBef>
                <a:spcPts val="0"/>
              </a:spcBef>
              <a:buNone/>
              <a:defRPr b="0" i="0" sz="1000" u="none" cap="none" strike="noStrike">
                <a:solidFill>
                  <a:schemeClr val="lt1"/>
                </a:solidFill>
                <a:latin typeface="Calibri"/>
                <a:ea typeface="Calibri"/>
                <a:cs typeface="Calibri"/>
                <a:sym typeface="Calibri"/>
              </a:defRPr>
            </a:lvl6pPr>
            <a:lvl7pPr indent="0" lvl="6" marL="0" marR="0" rtl="0" algn="r">
              <a:spcBef>
                <a:spcPts val="0"/>
              </a:spcBef>
              <a:buNone/>
              <a:defRPr b="0" i="0" sz="1000" u="none" cap="none" strike="noStrike">
                <a:solidFill>
                  <a:schemeClr val="lt1"/>
                </a:solidFill>
                <a:latin typeface="Calibri"/>
                <a:ea typeface="Calibri"/>
                <a:cs typeface="Calibri"/>
                <a:sym typeface="Calibri"/>
              </a:defRPr>
            </a:lvl7pPr>
            <a:lvl8pPr indent="0" lvl="7" marL="0" marR="0" rtl="0" algn="r">
              <a:spcBef>
                <a:spcPts val="0"/>
              </a:spcBef>
              <a:buNone/>
              <a:defRPr b="0" i="0" sz="1000" u="none" cap="none" strike="noStrike">
                <a:solidFill>
                  <a:schemeClr val="lt1"/>
                </a:solidFill>
                <a:latin typeface="Calibri"/>
                <a:ea typeface="Calibri"/>
                <a:cs typeface="Calibri"/>
                <a:sym typeface="Calibri"/>
              </a:defRPr>
            </a:lvl8pPr>
            <a:lvl9pPr indent="0" lvl="8" marL="0" marR="0" rtl="0" algn="r">
              <a:spcBef>
                <a:spcPts val="0"/>
              </a:spcBef>
              <a:buNone/>
              <a:defRPr b="0" i="0" sz="10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
          <p:cNvSpPr txBox="1"/>
          <p:nvPr>
            <p:ph type="ctrTitle"/>
          </p:nvPr>
        </p:nvSpPr>
        <p:spPr>
          <a:xfrm>
            <a:off x="3962399" y="1964267"/>
            <a:ext cx="7197726" cy="2421464"/>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lt1"/>
              </a:buClr>
              <a:buSzPts val="4800"/>
              <a:buFont typeface="Calibri"/>
              <a:buNone/>
            </a:pPr>
            <a:r>
              <a:rPr lang="en-US"/>
              <a:t>POLAND’S PROPOSAL FOR EUROPEAN CARBON NEUTRALITY</a:t>
            </a:r>
            <a:endParaRPr/>
          </a:p>
        </p:txBody>
      </p:sp>
      <p:sp>
        <p:nvSpPr>
          <p:cNvPr id="149" name="Google Shape;149;p1"/>
          <p:cNvSpPr txBox="1"/>
          <p:nvPr>
            <p:ph idx="1" type="subTitle"/>
          </p:nvPr>
        </p:nvSpPr>
        <p:spPr>
          <a:xfrm>
            <a:off x="3962399" y="4385732"/>
            <a:ext cx="7197726" cy="1405467"/>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1800"/>
              <a:buNone/>
            </a:pPr>
            <a:r>
              <a:rPr lang="en-US"/>
              <a:t>POLAND TEAM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CONTENT</a:t>
            </a:r>
            <a:endParaRPr/>
          </a:p>
        </p:txBody>
      </p:sp>
      <p:sp>
        <p:nvSpPr>
          <p:cNvPr id="155" name="Google Shape;155;p2"/>
          <p:cNvSpPr txBox="1"/>
          <p:nvPr>
            <p:ph idx="1" type="body"/>
          </p:nvPr>
        </p:nvSpPr>
        <p:spPr>
          <a:xfrm>
            <a:off x="685801" y="1519767"/>
            <a:ext cx="11366499" cy="409363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000"/>
              <a:buNone/>
            </a:pPr>
            <a:r>
              <a:t/>
            </a:r>
            <a:endParaRPr sz="2000"/>
          </a:p>
          <a:p>
            <a:pPr indent="-285750" lvl="0" marL="285750" rtl="0" algn="l">
              <a:spcBef>
                <a:spcPts val="1000"/>
              </a:spcBef>
              <a:spcAft>
                <a:spcPts val="0"/>
              </a:spcAft>
              <a:buSzPts val="2000"/>
              <a:buFont typeface="Noto Sans Symbols"/>
              <a:buChar char="❖"/>
            </a:pPr>
            <a:r>
              <a:rPr lang="en-US" sz="2000"/>
              <a:t>Problem Statement, Poland’s position on the economic costs associated with the emission goals.</a:t>
            </a:r>
            <a:endParaRPr/>
          </a:p>
          <a:p>
            <a:pPr indent="-285750" lvl="0" marL="285750" rtl="0" algn="l">
              <a:spcBef>
                <a:spcPts val="1000"/>
              </a:spcBef>
              <a:spcAft>
                <a:spcPts val="0"/>
              </a:spcAft>
              <a:buSzPts val="2000"/>
              <a:buFont typeface="Noto Sans Symbols"/>
              <a:buChar char="❖"/>
            </a:pPr>
            <a:r>
              <a:rPr lang="en-US" sz="2000"/>
              <a:t>Proposed solutions:</a:t>
            </a:r>
            <a:endParaRPr/>
          </a:p>
          <a:p>
            <a:pPr indent="-285750" lvl="1" marL="742950" rtl="0" algn="l">
              <a:spcBef>
                <a:spcPts val="1000"/>
              </a:spcBef>
              <a:spcAft>
                <a:spcPts val="0"/>
              </a:spcAft>
              <a:buSzPts val="2000"/>
              <a:buChar char="•"/>
            </a:pPr>
            <a:r>
              <a:rPr lang="en-US" sz="2000"/>
              <a:t>Domestic Solutions</a:t>
            </a:r>
            <a:endParaRPr/>
          </a:p>
          <a:p>
            <a:pPr indent="-285750" lvl="1" marL="742950" rtl="0" algn="l">
              <a:spcBef>
                <a:spcPts val="1000"/>
              </a:spcBef>
              <a:spcAft>
                <a:spcPts val="0"/>
              </a:spcAft>
              <a:buSzPts val="2000"/>
              <a:buChar char="•"/>
            </a:pPr>
            <a:r>
              <a:rPr lang="en-US" sz="2000"/>
              <a:t>International contribution to MFF</a:t>
            </a:r>
            <a:endParaRPr/>
          </a:p>
          <a:p>
            <a:pPr indent="-285750" lvl="0" marL="285750" rtl="0" algn="l">
              <a:spcBef>
                <a:spcPts val="1000"/>
              </a:spcBef>
              <a:spcAft>
                <a:spcPts val="0"/>
              </a:spcAft>
              <a:buSzPts val="2000"/>
              <a:buFont typeface="Noto Sans Symbols"/>
              <a:buChar char="❖"/>
            </a:pPr>
            <a:r>
              <a:rPr lang="en-US" sz="2000"/>
              <a:t>Challenges  and obstacles associated with implementation</a:t>
            </a:r>
            <a:endParaRPr/>
          </a:p>
          <a:p>
            <a:pPr indent="-158750" lvl="1" marL="742950" rtl="0" algn="l">
              <a:spcBef>
                <a:spcPts val="1000"/>
              </a:spcBef>
              <a:spcAft>
                <a:spcPts val="0"/>
              </a:spcAft>
              <a:buSzPts val="2000"/>
              <a:buNone/>
            </a:pPr>
            <a:r>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3"/>
          <p:cNvSpPr txBox="1"/>
          <p:nvPr>
            <p:ph type="title"/>
          </p:nvPr>
        </p:nvSpPr>
        <p:spPr>
          <a:xfrm>
            <a:off x="685800" y="338666"/>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b="1" lang="en-US"/>
              <a:t>PROBLEM STATEMENT</a:t>
            </a:r>
            <a:endParaRPr/>
          </a:p>
        </p:txBody>
      </p:sp>
      <p:sp>
        <p:nvSpPr>
          <p:cNvPr id="161" name="Google Shape;161;p3"/>
          <p:cNvSpPr txBox="1"/>
          <p:nvPr>
            <p:ph idx="1" type="body"/>
          </p:nvPr>
        </p:nvSpPr>
        <p:spPr>
          <a:xfrm>
            <a:off x="685800" y="1120919"/>
            <a:ext cx="10131425" cy="4616162"/>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None/>
            </a:pPr>
            <a:r>
              <a:rPr lang="en-US"/>
              <a:t>Less transition funds of the Carbon Neutrality of 2050 will have massive economic costs on younger EU countries that have lower GDP per capita.</a:t>
            </a:r>
            <a:endParaRPr/>
          </a:p>
          <a:p>
            <a:pPr indent="-285750" lvl="1" marL="742950" rtl="0" algn="l">
              <a:spcBef>
                <a:spcPts val="1000"/>
              </a:spcBef>
              <a:spcAft>
                <a:spcPts val="0"/>
              </a:spcAft>
              <a:buSzPts val="1600"/>
              <a:buFont typeface="Noto Sans Symbols"/>
              <a:buChar char="❖"/>
            </a:pPr>
            <a:r>
              <a:rPr lang="en-US"/>
              <a:t>Countries relying solely on fossil fuel for generating energy will have increasing average costs than EU average costs.</a:t>
            </a:r>
            <a:endParaRPr/>
          </a:p>
          <a:p>
            <a:pPr indent="-285750" lvl="2" marL="1200150" rtl="0" algn="l">
              <a:spcBef>
                <a:spcPts val="1000"/>
              </a:spcBef>
              <a:spcAft>
                <a:spcPts val="0"/>
              </a:spcAft>
              <a:buSzPts val="1400"/>
              <a:buChar char="•"/>
            </a:pPr>
            <a:r>
              <a:rPr lang="en-US"/>
              <a:t>Poland produces %80 of its energy from fossil fuels</a:t>
            </a:r>
            <a:endParaRPr/>
          </a:p>
          <a:p>
            <a:pPr indent="-311150" lvl="2" marL="1200150" rtl="0" algn="l">
              <a:spcBef>
                <a:spcPts val="1000"/>
              </a:spcBef>
              <a:spcAft>
                <a:spcPts val="0"/>
              </a:spcAft>
              <a:buSzPts val="1800"/>
              <a:buChar char="•"/>
            </a:pPr>
            <a:r>
              <a:rPr lang="en-US"/>
              <a:t>Additional </a:t>
            </a:r>
            <a:r>
              <a:rPr lang="en-US"/>
              <a:t>costs</a:t>
            </a:r>
            <a:r>
              <a:rPr lang="en-US"/>
              <a:t> of €3 billion annually 2021-2030</a:t>
            </a:r>
            <a:endParaRPr/>
          </a:p>
          <a:p>
            <a:pPr indent="-311150" lvl="2" marL="1200150" rtl="0" algn="l">
              <a:spcBef>
                <a:spcPts val="1000"/>
              </a:spcBef>
              <a:spcAft>
                <a:spcPts val="0"/>
              </a:spcAft>
              <a:buSzPts val="1800"/>
              <a:buChar char="•"/>
            </a:pPr>
            <a:r>
              <a:rPr lang="en-US"/>
              <a:t>Total costs estimated between €529 - 556 billion until 2050 for full transformation of energy sector </a:t>
            </a:r>
            <a:endParaRPr/>
          </a:p>
          <a:p>
            <a:pPr indent="-285750" lvl="1" marL="742950" rtl="0" algn="l">
              <a:spcBef>
                <a:spcPts val="1000"/>
              </a:spcBef>
              <a:spcAft>
                <a:spcPts val="0"/>
              </a:spcAft>
              <a:buSzPts val="1600"/>
              <a:buFont typeface="Noto Sans Symbols"/>
              <a:buChar char="❖"/>
            </a:pPr>
            <a:r>
              <a:rPr lang="en-US"/>
              <a:t>High unemployment rate due to high number of workers in the coal industry:</a:t>
            </a:r>
            <a:endParaRPr/>
          </a:p>
          <a:p>
            <a:pPr indent="-285750" lvl="2" marL="1200150" rtl="0" algn="l">
              <a:spcBef>
                <a:spcPts val="1000"/>
              </a:spcBef>
              <a:spcAft>
                <a:spcPts val="0"/>
              </a:spcAft>
              <a:buSzPts val="1400"/>
              <a:buChar char="•"/>
            </a:pPr>
            <a:r>
              <a:rPr lang="en-US"/>
              <a:t>Poland employs 237,000 coal workers. If there is no just-transition, this employment will vanish</a:t>
            </a:r>
            <a:endParaRPr/>
          </a:p>
          <a:p>
            <a:pPr indent="-285750" lvl="1" marL="742950" rtl="0" algn="l">
              <a:spcBef>
                <a:spcPts val="1000"/>
              </a:spcBef>
              <a:spcAft>
                <a:spcPts val="0"/>
              </a:spcAft>
              <a:buSzPts val="1600"/>
              <a:buFont typeface="Noto Sans Symbols"/>
              <a:buChar char="❖"/>
            </a:pPr>
            <a:r>
              <a:rPr lang="en-US"/>
              <a:t>Poland will face a decrease in GDP growth by 2050 by 1.8% if complying by the current emission goals</a:t>
            </a:r>
            <a:endParaRPr/>
          </a:p>
          <a:p>
            <a:pPr indent="0" lvl="0" marL="0" rtl="0" algn="l">
              <a:spcBef>
                <a:spcPts val="10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4"/>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PROPOSED SOLUTION</a:t>
            </a:r>
            <a:endParaRPr/>
          </a:p>
        </p:txBody>
      </p:sp>
      <p:sp>
        <p:nvSpPr>
          <p:cNvPr id="168" name="Google Shape;168;p4"/>
          <p:cNvSpPr txBox="1"/>
          <p:nvPr>
            <p:ph idx="1" type="body"/>
          </p:nvPr>
        </p:nvSpPr>
        <p:spPr>
          <a:xfrm>
            <a:off x="832366" y="1604433"/>
            <a:ext cx="10131425" cy="364913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400"/>
              <a:buNone/>
            </a:pPr>
            <a:r>
              <a:rPr b="1" lang="en-US" sz="2400"/>
              <a:t>Domestic Contributions</a:t>
            </a:r>
            <a:endParaRPr/>
          </a:p>
          <a:p>
            <a:pPr indent="0" lvl="0" marL="0" rtl="0" algn="l">
              <a:spcBef>
                <a:spcPts val="1000"/>
              </a:spcBef>
              <a:spcAft>
                <a:spcPts val="0"/>
              </a:spcAft>
              <a:buSzPts val="1800"/>
              <a:buNone/>
            </a:pPr>
            <a:r>
              <a:rPr lang="en-US"/>
              <a:t>Incremental reduction of fossil fuel in the energy production to decrease the risks associated with economic and political instability since the energy sector provides 8% of the Polish GDP. Therefore, we propose a solution of mix-energy from fossil fuels and nuclear energy:</a:t>
            </a:r>
            <a:endParaRPr/>
          </a:p>
          <a:p>
            <a:pPr indent="-285750" lvl="1" marL="742950" rtl="0" algn="l">
              <a:spcBef>
                <a:spcPts val="1000"/>
              </a:spcBef>
              <a:spcAft>
                <a:spcPts val="0"/>
              </a:spcAft>
              <a:buSzPts val="1600"/>
              <a:buFont typeface="Noto Sans Symbols"/>
              <a:buChar char="❖"/>
            </a:pPr>
            <a:r>
              <a:rPr lang="en-US"/>
              <a:t>By 2050, our energy production from fossil fuel will be reduced to 30%</a:t>
            </a:r>
            <a:endParaRPr/>
          </a:p>
          <a:p>
            <a:pPr indent="-285750" lvl="1" marL="742950" rtl="0" algn="l">
              <a:spcBef>
                <a:spcPts val="1000"/>
              </a:spcBef>
              <a:spcAft>
                <a:spcPts val="0"/>
              </a:spcAft>
              <a:buSzPts val="1600"/>
              <a:buFont typeface="Noto Sans Symbols"/>
              <a:buChar char="❖"/>
            </a:pPr>
            <a:r>
              <a:rPr lang="en-US"/>
              <a:t>Introduction of nuclear power and RES to generate the remaining 70%</a:t>
            </a:r>
            <a:endParaRPr/>
          </a:p>
          <a:p>
            <a:pPr indent="-285750" lvl="1" marL="742950" rtl="0" algn="l">
              <a:spcBef>
                <a:spcPts val="1000"/>
              </a:spcBef>
              <a:spcAft>
                <a:spcPts val="0"/>
              </a:spcAft>
              <a:buSzPts val="1600"/>
              <a:buFont typeface="Noto Sans Symbols"/>
              <a:buChar char="❖"/>
            </a:pPr>
            <a:r>
              <a:rPr lang="en-US"/>
              <a:t>Incremental reduction will diminish the threat of </a:t>
            </a:r>
            <a:r>
              <a:rPr lang="en-US"/>
              <a:t>over reliance</a:t>
            </a:r>
            <a:r>
              <a:rPr lang="en-US"/>
              <a:t> on natural gas</a:t>
            </a:r>
            <a:endParaRPr/>
          </a:p>
          <a:p>
            <a:pPr indent="-285750" lvl="1" marL="742950" rtl="0" algn="l">
              <a:spcBef>
                <a:spcPts val="1000"/>
              </a:spcBef>
              <a:spcAft>
                <a:spcPts val="0"/>
              </a:spcAft>
              <a:buSzPts val="1600"/>
              <a:buFont typeface="Noto Sans Symbols"/>
              <a:buChar char="❖"/>
            </a:pPr>
            <a:r>
              <a:rPr lang="en-US"/>
              <a:t>Construction of wind park in the Baltic sea. First wind turbines will be connected to the energy grid by 2026. Full wind power capacity will be reached between 2035 and 2040. </a:t>
            </a:r>
            <a:endParaRPr/>
          </a:p>
          <a:p>
            <a:pPr indent="-298450" lvl="1" marL="742950" rtl="0" algn="l">
              <a:spcBef>
                <a:spcPts val="1000"/>
              </a:spcBef>
              <a:spcAft>
                <a:spcPts val="0"/>
              </a:spcAft>
              <a:buSzPts val="1800"/>
              <a:buChar char="❖"/>
            </a:pPr>
            <a:r>
              <a:rPr lang="en-US"/>
              <a:t>Not in the focus of this proposal: transformation of transport sector, housing-improvements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p5"/>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PROPOSED SOLUTION</a:t>
            </a:r>
            <a:endParaRPr/>
          </a:p>
        </p:txBody>
      </p:sp>
      <p:sp>
        <p:nvSpPr>
          <p:cNvPr id="174" name="Google Shape;174;p5"/>
          <p:cNvSpPr txBox="1"/>
          <p:nvPr>
            <p:ph idx="1" type="body"/>
          </p:nvPr>
        </p:nvSpPr>
        <p:spPr>
          <a:xfrm>
            <a:off x="685800" y="1710267"/>
            <a:ext cx="10131425" cy="364913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400"/>
              <a:buNone/>
            </a:pPr>
            <a:r>
              <a:rPr b="1" lang="en-US" sz="2400"/>
              <a:t>Domestic Contributions</a:t>
            </a:r>
            <a:endParaRPr/>
          </a:p>
          <a:p>
            <a:pPr indent="0" lvl="0" marL="0" rtl="0" algn="l">
              <a:spcBef>
                <a:spcPts val="1000"/>
              </a:spcBef>
              <a:spcAft>
                <a:spcPts val="0"/>
              </a:spcAft>
              <a:buSzPts val="1800"/>
              <a:buNone/>
            </a:pPr>
            <a:r>
              <a:rPr lang="en-US"/>
              <a:t>Introduction of Nuclear Power</a:t>
            </a:r>
            <a:endParaRPr/>
          </a:p>
          <a:p>
            <a:pPr indent="-285750" lvl="0" marL="285750" rtl="0" algn="l">
              <a:spcBef>
                <a:spcPts val="1000"/>
              </a:spcBef>
              <a:spcAft>
                <a:spcPts val="0"/>
              </a:spcAft>
              <a:buSzPts val="1800"/>
              <a:buFont typeface="Noto Sans Symbols"/>
              <a:buChar char="❖"/>
            </a:pPr>
            <a:r>
              <a:rPr lang="en-US"/>
              <a:t>Poland will introduce nuclear power to help with the transition. For such technology, Poland needs knowledge and technology from its EU partners that already adapted nuclear power technologies such as Sweden and France. With this, Poland will be able to have:</a:t>
            </a:r>
            <a:endParaRPr/>
          </a:p>
          <a:p>
            <a:pPr indent="-285750" lvl="1" marL="742950" rtl="0" algn="l">
              <a:spcBef>
                <a:spcPts val="1000"/>
              </a:spcBef>
              <a:spcAft>
                <a:spcPts val="0"/>
              </a:spcAft>
              <a:buSzPts val="1600"/>
              <a:buChar char="•"/>
            </a:pPr>
            <a:r>
              <a:rPr lang="en-US"/>
              <a:t>First powerplant to be connected to electricity grid by 2033</a:t>
            </a:r>
            <a:endParaRPr/>
          </a:p>
          <a:p>
            <a:pPr indent="-285750" lvl="1" marL="742950" rtl="0" algn="l">
              <a:spcBef>
                <a:spcPts val="1000"/>
              </a:spcBef>
              <a:spcAft>
                <a:spcPts val="0"/>
              </a:spcAft>
              <a:buSzPts val="1600"/>
              <a:buChar char="•"/>
            </a:pPr>
            <a:r>
              <a:rPr lang="en-US"/>
              <a:t>Additional four power plants by 2043</a:t>
            </a:r>
            <a:endParaRPr/>
          </a:p>
          <a:p>
            <a:pPr indent="-184150" lvl="1" marL="742950" rtl="0" algn="l">
              <a:spcBef>
                <a:spcPts val="1000"/>
              </a:spcBef>
              <a:spcAft>
                <a:spcPts val="0"/>
              </a:spcAft>
              <a:buSzPts val="16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6"/>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PROPOSED SOLUTIONS</a:t>
            </a:r>
            <a:endParaRPr/>
          </a:p>
        </p:txBody>
      </p:sp>
      <p:sp>
        <p:nvSpPr>
          <p:cNvPr id="180" name="Google Shape;180;p6"/>
          <p:cNvSpPr txBox="1"/>
          <p:nvPr>
            <p:ph idx="1" type="body"/>
          </p:nvPr>
        </p:nvSpPr>
        <p:spPr>
          <a:xfrm>
            <a:off x="685800" y="1604433"/>
            <a:ext cx="10131425" cy="364913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400"/>
              <a:buNone/>
            </a:pPr>
            <a:r>
              <a:rPr b="1" lang="en-US" sz="2400"/>
              <a:t>International Contributions</a:t>
            </a:r>
            <a:endParaRPr/>
          </a:p>
          <a:p>
            <a:pPr indent="0" lvl="0" marL="0" rtl="0" algn="l">
              <a:spcBef>
                <a:spcPts val="1000"/>
              </a:spcBef>
              <a:spcAft>
                <a:spcPts val="0"/>
              </a:spcAft>
              <a:buSzPts val="1800"/>
              <a:buNone/>
            </a:pPr>
            <a:r>
              <a:rPr lang="en-US"/>
              <a:t>Additional funding is necessary for the less developed countries to meet the emission goals. It is estimated that poorer EU countries must invest €30 billion more than further developed members until 2030. Therefore, we propose:</a:t>
            </a:r>
            <a:endParaRPr/>
          </a:p>
          <a:p>
            <a:pPr indent="-285750" lvl="0" marL="285750" rtl="0" algn="l">
              <a:spcBef>
                <a:spcPts val="1000"/>
              </a:spcBef>
              <a:spcAft>
                <a:spcPts val="0"/>
              </a:spcAft>
              <a:buSzPts val="1800"/>
              <a:buFont typeface="Noto Sans Symbols"/>
              <a:buChar char="❖"/>
            </a:pPr>
            <a:r>
              <a:rPr lang="en-US"/>
              <a:t>An increase in the national contribution to the MFF by 1.5% of the GNI. </a:t>
            </a:r>
            <a:endParaRPr/>
          </a:p>
          <a:p>
            <a:pPr indent="-285750" lvl="0" marL="285750" rtl="0" algn="l">
              <a:spcBef>
                <a:spcPts val="1000"/>
              </a:spcBef>
              <a:spcAft>
                <a:spcPts val="0"/>
              </a:spcAft>
              <a:buSzPts val="1800"/>
              <a:buChar char="❖"/>
            </a:pPr>
            <a:r>
              <a:rPr lang="en-US"/>
              <a:t>Retention of just-transition funds </a:t>
            </a:r>
            <a:endParaRPr/>
          </a:p>
          <a:p>
            <a:pPr indent="-285750" lvl="0" marL="285750" rtl="0" algn="l">
              <a:spcBef>
                <a:spcPts val="1000"/>
              </a:spcBef>
              <a:spcAft>
                <a:spcPts val="0"/>
              </a:spcAft>
              <a:buSzPts val="1800"/>
              <a:buFont typeface="Noto Sans Symbols"/>
              <a:buChar char="❖"/>
            </a:pPr>
            <a:r>
              <a:rPr lang="en-US"/>
              <a:t>Creation of Joint Ventures between Polish, Swedish, and German companies to exchange information and technologies on RES and nuclear energy</a:t>
            </a:r>
            <a:endParaRPr/>
          </a:p>
          <a:p>
            <a:pPr indent="-285750" lvl="1" marL="742950" rtl="0" algn="l">
              <a:spcBef>
                <a:spcPts val="1000"/>
              </a:spcBef>
              <a:spcAft>
                <a:spcPts val="0"/>
              </a:spcAft>
              <a:buSzPts val="1600"/>
              <a:buChar char="•"/>
            </a:pPr>
            <a:r>
              <a:rPr lang="en-US"/>
              <a:t>German wind producer companies and Swedish nuclear power companies can play an important role to mitigate the socio-economic impact of the transition on Poland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7"/>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CHALLENGES AND OBSTACLES OF IMPLEMENTATION</a:t>
            </a:r>
            <a:endParaRPr/>
          </a:p>
        </p:txBody>
      </p:sp>
      <p:sp>
        <p:nvSpPr>
          <p:cNvPr id="186" name="Google Shape;186;p7"/>
          <p:cNvSpPr txBox="1"/>
          <p:nvPr>
            <p:ph idx="1" type="body"/>
          </p:nvPr>
        </p:nvSpPr>
        <p:spPr>
          <a:xfrm>
            <a:off x="685801" y="1947817"/>
            <a:ext cx="10131300" cy="3649200"/>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Font typeface="Noto Sans Symbols"/>
              <a:buChar char="❖"/>
            </a:pPr>
            <a:r>
              <a:rPr lang="en-US"/>
              <a:t>RES technologies are not fully matured which will cause additional financial costs because energy costs are most likely to rise across Europe. </a:t>
            </a:r>
            <a:endParaRPr/>
          </a:p>
          <a:p>
            <a:pPr indent="-285750" lvl="0" marL="285750" rtl="0" algn="l">
              <a:spcBef>
                <a:spcPts val="1000"/>
              </a:spcBef>
              <a:spcAft>
                <a:spcPts val="0"/>
              </a:spcAft>
              <a:buSzPts val="1800"/>
              <a:buFont typeface="Noto Sans Symbols"/>
              <a:buChar char="❖"/>
            </a:pPr>
            <a:r>
              <a:rPr lang="en-US"/>
              <a:t>Climate policies should be combined with labor </a:t>
            </a:r>
            <a:r>
              <a:rPr lang="en-US"/>
              <a:t>policies</a:t>
            </a:r>
            <a:r>
              <a:rPr lang="en-US"/>
              <a:t> to mitigate unemployment risks </a:t>
            </a:r>
            <a:r>
              <a:rPr lang="en-US"/>
              <a:t>connected</a:t>
            </a:r>
            <a:r>
              <a:rPr lang="en-US"/>
              <a:t> to transition from mining to clean technology. Cooperation with German and Swedish companies would possibly mitigate this threat. </a:t>
            </a:r>
            <a:endParaRPr/>
          </a:p>
          <a:p>
            <a:pPr indent="-285750" lvl="0" marL="285750" rtl="0" algn="l">
              <a:spcBef>
                <a:spcPts val="1000"/>
              </a:spcBef>
              <a:spcAft>
                <a:spcPts val="0"/>
              </a:spcAft>
              <a:buSzPts val="1800"/>
              <a:buFont typeface="Noto Sans Symbols"/>
              <a:buChar char="❖"/>
            </a:pPr>
            <a:r>
              <a:rPr lang="en-US"/>
              <a:t>Carbon neutrality poses a </a:t>
            </a:r>
            <a:r>
              <a:rPr lang="en-US"/>
              <a:t>severe</a:t>
            </a:r>
            <a:r>
              <a:rPr lang="en-US"/>
              <a:t> challenge on energy security on Poland and whole EU. Shifting toward natural gas increases dependency on Russia and imposes the risk of high prices </a:t>
            </a:r>
            <a:endParaRPr/>
          </a:p>
          <a:p>
            <a:pPr indent="-285750" lvl="0" marL="285750" rtl="0" algn="l">
              <a:spcBef>
                <a:spcPts val="1000"/>
              </a:spcBef>
              <a:spcAft>
                <a:spcPts val="0"/>
              </a:spcAft>
              <a:buSzPts val="1800"/>
              <a:buFont typeface="Noto Sans Symbols"/>
              <a:buChar char="❖"/>
            </a:pPr>
            <a:r>
              <a:rPr lang="en-US"/>
              <a:t>Energy exchange challenges in 2050: EU should propose plans to ensure fair energy exchange across national borders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8"/>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US"/>
              <a:t>CONCLUSION</a:t>
            </a:r>
            <a:endParaRPr/>
          </a:p>
        </p:txBody>
      </p:sp>
      <p:sp>
        <p:nvSpPr>
          <p:cNvPr id="192" name="Google Shape;192;p8"/>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lang="en-US"/>
              <a:t>Poland’s economy will be highly </a:t>
            </a:r>
            <a:r>
              <a:rPr lang="en-US"/>
              <a:t>affected</a:t>
            </a:r>
            <a:r>
              <a:rPr lang="en-US"/>
              <a:t> with the current low emission plans for 2050, and will face a decreases in GDP growth</a:t>
            </a:r>
            <a:endParaRPr/>
          </a:p>
          <a:p>
            <a:pPr indent="-285750" lvl="0" marL="285750" rtl="0" algn="l">
              <a:spcBef>
                <a:spcPts val="1000"/>
              </a:spcBef>
              <a:spcAft>
                <a:spcPts val="0"/>
              </a:spcAft>
              <a:buSzPts val="1800"/>
              <a:buChar char="•"/>
            </a:pPr>
            <a:r>
              <a:rPr lang="en-US"/>
              <a:t>The transition plan from fossil fuel to clean energy causes high unemployment rate in Poland since 273000 workers work in the coal and mining industry</a:t>
            </a:r>
            <a:endParaRPr/>
          </a:p>
          <a:p>
            <a:pPr indent="-285750" lvl="0" marL="285750" rtl="0" algn="l">
              <a:spcBef>
                <a:spcPts val="1000"/>
              </a:spcBef>
              <a:spcAft>
                <a:spcPts val="0"/>
              </a:spcAft>
              <a:buSzPts val="1800"/>
              <a:buChar char="•"/>
            </a:pPr>
            <a:r>
              <a:rPr lang="en-US"/>
              <a:t>We propose to contribute to the carbon neutrality by improving our energy production to be provided by nuclear power and wind power with the help from other EU countries</a:t>
            </a:r>
            <a:endParaRPr/>
          </a:p>
          <a:p>
            <a:pPr indent="-285750" lvl="0" marL="285750" rtl="0" algn="l">
              <a:spcBef>
                <a:spcPts val="1000"/>
              </a:spcBef>
              <a:spcAft>
                <a:spcPts val="0"/>
              </a:spcAft>
              <a:buSzPts val="1800"/>
              <a:buChar char="•"/>
            </a:pPr>
            <a:r>
              <a:rPr lang="en-US"/>
              <a:t>We propose additional funding to the MFF by increasing the national contribution to 1.5% </a:t>
            </a:r>
            <a:endParaRPr/>
          </a:p>
          <a:p>
            <a:pPr indent="-285750" lvl="0" marL="285750" rtl="0" algn="l">
              <a:spcBef>
                <a:spcPts val="1000"/>
              </a:spcBef>
              <a:spcAft>
                <a:spcPts val="0"/>
              </a:spcAft>
              <a:buSzPts val="1800"/>
              <a:buChar char="•"/>
            </a:pPr>
            <a:r>
              <a:rPr lang="en-US"/>
              <a:t>Create Join Venture with more developed technology countries like Germany and Sweden on the matters of wind and nuclear power energy </a:t>
            </a:r>
            <a:r>
              <a:rPr lang="en-US"/>
              <a:t>sources</a:t>
            </a:r>
            <a:endParaRPr/>
          </a:p>
          <a:p>
            <a:pPr indent="-171450" lvl="0" marL="285750" rtl="0" algn="l">
              <a:spcBef>
                <a:spcPts val="1000"/>
              </a:spcBef>
              <a:spcAft>
                <a:spcPts val="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g746a7208c3_1_0"/>
          <p:cNvSpPr txBox="1"/>
          <p:nvPr>
            <p:ph idx="1" type="body"/>
          </p:nvPr>
        </p:nvSpPr>
        <p:spPr>
          <a:xfrm>
            <a:off x="685800" y="2142076"/>
            <a:ext cx="10131300" cy="43206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sz="900"/>
              <a:t>CAKE: Centre for Climate and Energy Analyses (2019) Scenarios of low-emission energy sector for Poland and the EU until 2050. Retrieved from http://climatecake.pl/wp-content/uploads/2019/11/CAKE_energy-model_EU_low_emission_scenarios_paper__final.pdf</a:t>
            </a:r>
            <a:endParaRPr sz="900"/>
          </a:p>
          <a:p>
            <a:pPr indent="0" lvl="0" marL="0" rtl="0" algn="l">
              <a:spcBef>
                <a:spcPts val="1000"/>
              </a:spcBef>
              <a:spcAft>
                <a:spcPts val="0"/>
              </a:spcAft>
              <a:buNone/>
            </a:pPr>
            <a:r>
              <a:rPr lang="en-US" sz="900"/>
              <a:t>Chestney, N. (2018) Poland's power from coal seen down at 50 percent by 2040 - government official. Retrieved from https://www.reuters.com/article/us-poland-energy/polands-power-from-coal-seen-down-at-50-percent-by-2040-government-official-idUSKCN1MC2FM</a:t>
            </a:r>
            <a:endParaRPr sz="900"/>
          </a:p>
          <a:p>
            <a:pPr indent="0" lvl="0" marL="0" rtl="0" algn="l">
              <a:spcBef>
                <a:spcPts val="1000"/>
              </a:spcBef>
              <a:spcAft>
                <a:spcPts val="0"/>
              </a:spcAft>
              <a:buNone/>
            </a:pPr>
            <a:r>
              <a:rPr lang="en-US" sz="900"/>
              <a:t>Claeys, G. (2020) A trillion reasons to scrutinize the Green Deal Investment Plan. Retrieved from https://www.bruegel.org/2020/01/a-trillion-reasons-to-scrutinise-the-green-deal-investment-plan/</a:t>
            </a:r>
            <a:endParaRPr sz="900"/>
          </a:p>
          <a:p>
            <a:pPr indent="0" lvl="0" marL="0" rtl="0" algn="l">
              <a:spcBef>
                <a:spcPts val="1000"/>
              </a:spcBef>
              <a:spcAft>
                <a:spcPts val="0"/>
              </a:spcAft>
              <a:buNone/>
            </a:pPr>
            <a:r>
              <a:rPr lang="en-US" sz="900"/>
              <a:t>Claeys, G. (2019) The EUropean Green Deal needs a reformed fiscal framework. Retrieved from https://www.bruegel.org/2019/12/the-european-green-deal-needs-a-reformed-fiscal-framework/</a:t>
            </a:r>
            <a:endParaRPr sz="900"/>
          </a:p>
          <a:p>
            <a:pPr indent="0" lvl="0" marL="0" rtl="0" algn="l">
              <a:spcBef>
                <a:spcPts val="1000"/>
              </a:spcBef>
              <a:spcAft>
                <a:spcPts val="0"/>
              </a:spcAft>
              <a:buNone/>
            </a:pPr>
            <a:r>
              <a:rPr lang="en-US" sz="900"/>
              <a:t>Forum Energii (2017) Polish energy sector 2050: 4 scenarios. Retrieved from https://forum-energii.eu/en/analizy/polska-energetyka-2050-4-scenariusze</a:t>
            </a:r>
            <a:endParaRPr sz="900"/>
          </a:p>
          <a:p>
            <a:pPr indent="0" lvl="0" marL="0" rtl="0" algn="l">
              <a:spcBef>
                <a:spcPts val="1000"/>
              </a:spcBef>
              <a:spcAft>
                <a:spcPts val="0"/>
              </a:spcAft>
              <a:buNone/>
            </a:pPr>
            <a:r>
              <a:rPr lang="en-US" sz="900"/>
              <a:t>IAEA: Interna (2013) IAEA Reviews Poland’s Porgress in Nuclear POwer Development. Retrieved from https://www.iaea.org/newscenter/news/iaea-reviews-polands-progress-nuclear-power-development</a:t>
            </a:r>
            <a:endParaRPr sz="900"/>
          </a:p>
          <a:p>
            <a:pPr indent="0" lvl="0" marL="0" rtl="0" algn="l">
              <a:spcBef>
                <a:spcPts val="1000"/>
              </a:spcBef>
              <a:spcAft>
                <a:spcPts val="0"/>
              </a:spcAft>
              <a:buNone/>
            </a:pPr>
            <a:r>
              <a:rPr lang="en-US" sz="900"/>
              <a:t>IOS-PIB: Institute of Environmental Protection National Research Institute (2018) Climate for Poland; Poland for Climate: 1988-2018-2050. Retrieved from http://ios.edu.pl/wp-content/uploads/2019/03/Klimat-dla-Polski-Polska-dla-Klimatu_ANG-1.pdf</a:t>
            </a:r>
            <a:endParaRPr sz="900"/>
          </a:p>
          <a:p>
            <a:pPr indent="0" lvl="0" marL="0" rtl="0" algn="l">
              <a:spcBef>
                <a:spcPts val="1000"/>
              </a:spcBef>
              <a:spcAft>
                <a:spcPts val="0"/>
              </a:spcAft>
              <a:buNone/>
            </a:pPr>
            <a:r>
              <a:rPr lang="en-US" sz="900"/>
              <a:t>Ministry of Energy (2018) Energy Policy of Poland until 2040 (EPP 2040). Retrieved from http://seo.org.pl/en/zaktualizowany-projekt-polityki-energetycznej-polski-do-2040-r/</a:t>
            </a:r>
            <a:endParaRPr sz="900"/>
          </a:p>
          <a:p>
            <a:pPr indent="0" lvl="0" marL="0" rtl="0" algn="l">
              <a:spcBef>
                <a:spcPts val="1000"/>
              </a:spcBef>
              <a:spcAft>
                <a:spcPts val="0"/>
              </a:spcAft>
              <a:buNone/>
            </a:pPr>
            <a:r>
              <a:rPr lang="en-US" sz="900"/>
              <a:t>Ministry for Transport and Environment (2018). Emission Reduction Strategies for the Transport Sector in Poland. Retrieved from https://www.transportenvironment.org/sites/te/files/publications/2019_01_PL_EUKI_report_FINAL_0.pdf</a:t>
            </a:r>
            <a:endParaRPr sz="900"/>
          </a:p>
          <a:p>
            <a:pPr indent="0" lvl="0" marL="0" rtl="0" algn="l">
              <a:spcBef>
                <a:spcPts val="1000"/>
              </a:spcBef>
              <a:spcAft>
                <a:spcPts val="0"/>
              </a:spcAft>
              <a:buNone/>
            </a:pPr>
            <a:r>
              <a:rPr lang="en-US" sz="900"/>
              <a:t>NECP (2019) National Energy and Climate Plan for the years 2021 - 2030: Objectives and targets, and policies, and measures. Retrieved from https://ec.europa.eu/energy/sites/ener/files/documents/poland_draftnecp_en.pdf</a:t>
            </a:r>
            <a:endParaRPr sz="900"/>
          </a:p>
          <a:p>
            <a:pPr indent="0" lvl="0" marL="0" rtl="0" algn="l">
              <a:spcBef>
                <a:spcPts val="1000"/>
              </a:spcBef>
              <a:spcAft>
                <a:spcPts val="0"/>
              </a:spcAft>
              <a:buNone/>
            </a:pPr>
            <a:r>
              <a:rPr lang="en-US" sz="900"/>
              <a:t>Wierzbowski, M, Filipiak, I. &amp; Wojciech, L. (2017) Polish energy policy 2050 - AN instrument to develop a diversified and sustainable electricity generation mix in coal-based energy system.</a:t>
            </a:r>
            <a:endParaRPr sz="900"/>
          </a:p>
          <a:p>
            <a:pPr indent="0" lvl="0" marL="0" rtl="0" algn="l">
              <a:spcBef>
                <a:spcPts val="1000"/>
              </a:spcBef>
              <a:spcAft>
                <a:spcPts val="0"/>
              </a:spcAft>
              <a:buNone/>
            </a:pPr>
            <a:r>
              <a:rPr lang="en-US" sz="900"/>
              <a:t>Retrieved from https://www.sciencedirect.com/science/article/pii/S1364032117302617</a:t>
            </a:r>
            <a:endParaRPr sz="900"/>
          </a:p>
          <a:p>
            <a:pPr indent="0" lvl="0" marL="0" rtl="0" algn="l">
              <a:spcBef>
                <a:spcPts val="1000"/>
              </a:spcBef>
              <a:spcAft>
                <a:spcPts val="1000"/>
              </a:spcAft>
              <a:buNone/>
            </a:pPr>
            <a:r>
              <a:rPr lang="en-US" sz="900"/>
              <a:t>WWF (2018) 2050 Poland for Generations: Our Future - our Choice. Retrieved from https://www.wwf.pl/sites/default/files/2019-07/2050%20Poland%20for%20generations%20%281%29.pdf</a:t>
            </a:r>
            <a:endParaRPr sz="900"/>
          </a:p>
        </p:txBody>
      </p:sp>
      <p:sp>
        <p:nvSpPr>
          <p:cNvPr id="199" name="Google Shape;199;g746a7208c3_1_0"/>
          <p:cNvSpPr txBox="1"/>
          <p:nvPr>
            <p:ph type="title"/>
          </p:nvPr>
        </p:nvSpPr>
        <p:spPr>
          <a:xfrm>
            <a:off x="685801" y="609600"/>
            <a:ext cx="10131300" cy="1456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Sources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elestial">
  <a:themeElements>
    <a:clrScheme name="Celestial">
      <a:dk1>
        <a:srgbClr val="000000"/>
      </a:dk1>
      <a:lt1>
        <a:srgbClr val="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2020-04-19T15:14:54Z</dcterms:created>
  <dc:creator>Nuha Hussein</dc:creator>
</cp:coreProperties>
</file>