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62" r:id="rId7"/>
    <p:sldId id="258" r:id="rId8"/>
    <p:sldId id="260" r:id="rId9"/>
    <p:sldId id="259" r:id="rId10"/>
    <p:sldId id="264" r:id="rId11"/>
    <p:sldId id="266" r:id="rId12"/>
    <p:sldId id="261" r:id="rId13"/>
    <p:sldId id="263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9" autoAdjust="0"/>
    <p:restoredTop sz="94660"/>
  </p:normalViewPr>
  <p:slideViewPr>
    <p:cSldViewPr snapToGrid="0">
      <p:cViewPr varScale="1">
        <p:scale>
          <a:sx n="79" d="100"/>
          <a:sy n="79" d="100"/>
        </p:scale>
        <p:origin x="8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669479-F99A-47E9-8A2C-8C82F1B3AB9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CC46771-6092-4486-9FF0-228A8FB04126}">
      <dgm:prSet/>
      <dgm:spPr/>
      <dgm:t>
        <a:bodyPr/>
        <a:lstStyle/>
        <a:p>
          <a:r>
            <a:rPr lang="cs-CZ" dirty="0" err="1">
              <a:solidFill>
                <a:schemeClr val="tx1"/>
              </a:solidFill>
            </a:rPr>
            <a:t>Adjectieven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dirty="0" err="1">
              <a:solidFill>
                <a:schemeClr val="tx1"/>
              </a:solidFill>
            </a:rPr>
            <a:t>die</a:t>
          </a:r>
          <a:r>
            <a:rPr lang="cs-CZ" dirty="0">
              <a:solidFill>
                <a:schemeClr val="tx1"/>
              </a:solidFill>
            </a:rPr>
            <a:t> op </a:t>
          </a:r>
          <a:r>
            <a:rPr lang="cs-CZ" u="sng" dirty="0">
              <a:solidFill>
                <a:schemeClr val="tx1"/>
              </a:solidFill>
            </a:rPr>
            <a:t>–r </a:t>
          </a:r>
          <a:r>
            <a:rPr lang="cs-CZ" dirty="0" err="1">
              <a:solidFill>
                <a:schemeClr val="tx1"/>
              </a:solidFill>
            </a:rPr>
            <a:t>eindigen</a:t>
          </a:r>
          <a:r>
            <a:rPr lang="cs-CZ" dirty="0">
              <a:solidFill>
                <a:schemeClr val="tx1"/>
              </a:solidFill>
            </a:rPr>
            <a:t>, </a:t>
          </a:r>
          <a:r>
            <a:rPr lang="cs-CZ" dirty="0" err="1">
              <a:solidFill>
                <a:schemeClr val="tx1"/>
              </a:solidFill>
            </a:rPr>
            <a:t>krijgen</a:t>
          </a:r>
          <a:r>
            <a:rPr lang="cs-CZ" dirty="0">
              <a:solidFill>
                <a:schemeClr val="tx1"/>
              </a:solidFill>
            </a:rPr>
            <a:t> in de </a:t>
          </a:r>
          <a:r>
            <a:rPr lang="cs-CZ" dirty="0" err="1">
              <a:solidFill>
                <a:schemeClr val="tx1"/>
              </a:solidFill>
            </a:rPr>
            <a:t>vergrotende</a:t>
          </a:r>
          <a:r>
            <a:rPr lang="cs-CZ" dirty="0">
              <a:solidFill>
                <a:schemeClr val="tx1"/>
              </a:solidFill>
            </a:rPr>
            <a:t> trap </a:t>
          </a:r>
          <a:r>
            <a:rPr lang="cs-CZ" b="1" dirty="0">
              <a:solidFill>
                <a:schemeClr val="tx1"/>
              </a:solidFill>
            </a:rPr>
            <a:t>– der </a:t>
          </a:r>
          <a:r>
            <a:rPr lang="cs-CZ" dirty="0">
              <a:solidFill>
                <a:schemeClr val="tx1"/>
              </a:solidFill>
            </a:rPr>
            <a:t>(met </a:t>
          </a:r>
          <a:r>
            <a:rPr lang="cs-CZ" dirty="0" err="1">
              <a:solidFill>
                <a:schemeClr val="tx1"/>
              </a:solidFill>
            </a:rPr>
            <a:t>tussengevoegde</a:t>
          </a:r>
          <a:r>
            <a:rPr lang="cs-CZ" dirty="0">
              <a:solidFill>
                <a:schemeClr val="tx1"/>
              </a:solidFill>
            </a:rPr>
            <a:t> d)</a:t>
          </a:r>
          <a:endParaRPr lang="en-US" dirty="0">
            <a:solidFill>
              <a:schemeClr val="tx1"/>
            </a:solidFill>
          </a:endParaRPr>
        </a:p>
      </dgm:t>
    </dgm:pt>
    <dgm:pt modelId="{233E4E04-48D0-44EF-A27B-FE430D4E3DD2}" type="parTrans" cxnId="{9BCB0238-6956-42B0-ADCC-4812A2B359B8}">
      <dgm:prSet/>
      <dgm:spPr/>
      <dgm:t>
        <a:bodyPr/>
        <a:lstStyle/>
        <a:p>
          <a:endParaRPr lang="en-US"/>
        </a:p>
      </dgm:t>
    </dgm:pt>
    <dgm:pt modelId="{0698E299-E207-430E-AFEC-CF8547E2D249}" type="sibTrans" cxnId="{9BCB0238-6956-42B0-ADCC-4812A2B359B8}">
      <dgm:prSet/>
      <dgm:spPr/>
      <dgm:t>
        <a:bodyPr/>
        <a:lstStyle/>
        <a:p>
          <a:endParaRPr lang="en-US"/>
        </a:p>
      </dgm:t>
    </dgm:pt>
    <dgm:pt modelId="{3A2B7DF7-5CF3-4D1D-9741-9FE39F47BCB4}">
      <dgm:prSet/>
      <dgm:spPr/>
      <dgm:t>
        <a:bodyPr/>
        <a:lstStyle/>
        <a:p>
          <a:r>
            <a:rPr lang="cs-CZ" dirty="0" err="1"/>
            <a:t>Duur</a:t>
          </a:r>
          <a:r>
            <a:rPr lang="cs-CZ" dirty="0"/>
            <a:t> – </a:t>
          </a:r>
          <a:r>
            <a:rPr lang="cs-CZ" dirty="0" err="1"/>
            <a:t>duurder</a:t>
          </a:r>
          <a:r>
            <a:rPr lang="cs-CZ" dirty="0"/>
            <a:t> - </a:t>
          </a:r>
          <a:r>
            <a:rPr lang="cs-CZ" dirty="0" err="1"/>
            <a:t>duurst</a:t>
          </a:r>
          <a:endParaRPr lang="en-US" dirty="0"/>
        </a:p>
      </dgm:t>
    </dgm:pt>
    <dgm:pt modelId="{FD1F12D6-3CF6-402B-A071-9AB5B570747A}" type="parTrans" cxnId="{AA74D95D-88AA-409C-A0B5-5AB4AC47E94F}">
      <dgm:prSet/>
      <dgm:spPr/>
      <dgm:t>
        <a:bodyPr/>
        <a:lstStyle/>
        <a:p>
          <a:endParaRPr lang="en-US"/>
        </a:p>
      </dgm:t>
    </dgm:pt>
    <dgm:pt modelId="{26BAEAB2-D7EE-4416-8EE3-25F3A9B2C15C}" type="sibTrans" cxnId="{AA74D95D-88AA-409C-A0B5-5AB4AC47E94F}">
      <dgm:prSet/>
      <dgm:spPr/>
      <dgm:t>
        <a:bodyPr/>
        <a:lstStyle/>
        <a:p>
          <a:endParaRPr lang="en-US"/>
        </a:p>
      </dgm:t>
    </dgm:pt>
    <dgm:pt modelId="{4C66E4E2-0FCE-4508-AAB2-B81EED514B06}">
      <dgm:prSet/>
      <dgm:spPr/>
      <dgm:t>
        <a:bodyPr/>
        <a:lstStyle/>
        <a:p>
          <a:r>
            <a:rPr lang="cs-CZ" dirty="0" err="1">
              <a:solidFill>
                <a:schemeClr val="tx1"/>
              </a:solidFill>
            </a:rPr>
            <a:t>Adjectieven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dirty="0" err="1">
              <a:solidFill>
                <a:schemeClr val="tx1"/>
              </a:solidFill>
            </a:rPr>
            <a:t>die</a:t>
          </a:r>
          <a:r>
            <a:rPr lang="cs-CZ" dirty="0">
              <a:solidFill>
                <a:schemeClr val="tx1"/>
              </a:solidFill>
            </a:rPr>
            <a:t> op </a:t>
          </a:r>
          <a:r>
            <a:rPr lang="cs-CZ" dirty="0" err="1">
              <a:solidFill>
                <a:schemeClr val="tx1"/>
              </a:solidFill>
            </a:rPr>
            <a:t>een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u="sng" dirty="0">
              <a:solidFill>
                <a:schemeClr val="tx1"/>
              </a:solidFill>
            </a:rPr>
            <a:t>–e (</a:t>
          </a:r>
          <a:r>
            <a:rPr lang="cs-CZ" u="sng" dirty="0" err="1">
              <a:solidFill>
                <a:schemeClr val="tx1"/>
              </a:solidFill>
            </a:rPr>
            <a:t>swja</a:t>
          </a:r>
          <a:r>
            <a:rPr lang="cs-CZ" u="sng" dirty="0">
              <a:solidFill>
                <a:schemeClr val="tx1"/>
              </a:solidFill>
            </a:rPr>
            <a:t>- redukovaná samohláska)</a:t>
          </a:r>
          <a:r>
            <a:rPr lang="cs-CZ" dirty="0" err="1">
              <a:solidFill>
                <a:schemeClr val="tx1"/>
              </a:solidFill>
            </a:rPr>
            <a:t>eindigen</a:t>
          </a:r>
          <a:r>
            <a:rPr lang="cs-CZ" dirty="0">
              <a:solidFill>
                <a:schemeClr val="tx1"/>
              </a:solidFill>
            </a:rPr>
            <a:t>, </a:t>
          </a:r>
          <a:r>
            <a:rPr lang="cs-CZ" dirty="0" err="1">
              <a:solidFill>
                <a:schemeClr val="tx1"/>
              </a:solidFill>
            </a:rPr>
            <a:t>krijgen</a:t>
          </a:r>
          <a:r>
            <a:rPr lang="cs-CZ" dirty="0">
              <a:solidFill>
                <a:schemeClr val="tx1"/>
              </a:solidFill>
            </a:rPr>
            <a:t> in de </a:t>
          </a:r>
          <a:r>
            <a:rPr lang="cs-CZ" dirty="0" err="1">
              <a:solidFill>
                <a:schemeClr val="tx1"/>
              </a:solidFill>
            </a:rPr>
            <a:t>vergrotende</a:t>
          </a:r>
          <a:r>
            <a:rPr lang="cs-CZ" dirty="0">
              <a:solidFill>
                <a:schemeClr val="tx1"/>
              </a:solidFill>
            </a:rPr>
            <a:t> trap </a:t>
          </a:r>
          <a:r>
            <a:rPr lang="cs-CZ" dirty="0" err="1">
              <a:solidFill>
                <a:schemeClr val="tx1"/>
              </a:solidFill>
            </a:rPr>
            <a:t>alleen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dirty="0" err="1">
              <a:solidFill>
                <a:schemeClr val="tx1"/>
              </a:solidFill>
            </a:rPr>
            <a:t>een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b="1" dirty="0">
              <a:solidFill>
                <a:schemeClr val="tx1"/>
              </a:solidFill>
            </a:rPr>
            <a:t>–r </a:t>
          </a:r>
          <a:r>
            <a:rPr lang="cs-CZ" dirty="0">
              <a:solidFill>
                <a:schemeClr val="tx1"/>
              </a:solidFill>
            </a:rPr>
            <a:t>(de </a:t>
          </a:r>
          <a:r>
            <a:rPr lang="cs-CZ" dirty="0" err="1">
              <a:solidFill>
                <a:schemeClr val="tx1"/>
              </a:solidFill>
            </a:rPr>
            <a:t>overtreffende</a:t>
          </a:r>
          <a:r>
            <a:rPr lang="cs-CZ" dirty="0">
              <a:solidFill>
                <a:schemeClr val="tx1"/>
              </a:solidFill>
            </a:rPr>
            <a:t> trap </a:t>
          </a:r>
          <a:r>
            <a:rPr lang="cs-CZ" dirty="0" err="1">
              <a:solidFill>
                <a:schemeClr val="tx1"/>
              </a:solidFill>
            </a:rPr>
            <a:t>meestal</a:t>
          </a:r>
          <a:r>
            <a:rPr lang="cs-CZ" dirty="0">
              <a:solidFill>
                <a:schemeClr val="tx1"/>
              </a:solidFill>
            </a:rPr>
            <a:t> met </a:t>
          </a:r>
          <a:r>
            <a:rPr lang="cs-CZ" dirty="0" err="1">
              <a:solidFill>
                <a:schemeClr val="tx1"/>
              </a:solidFill>
            </a:rPr>
            <a:t>meest</a:t>
          </a:r>
          <a:r>
            <a:rPr lang="cs-CZ" dirty="0">
              <a:solidFill>
                <a:schemeClr val="tx1"/>
              </a:solidFill>
            </a:rPr>
            <a:t>)</a:t>
          </a:r>
          <a:endParaRPr lang="en-US" dirty="0">
            <a:solidFill>
              <a:schemeClr val="tx1"/>
            </a:solidFill>
          </a:endParaRPr>
        </a:p>
      </dgm:t>
    </dgm:pt>
    <dgm:pt modelId="{46197E4D-894F-40D8-AD97-F6E82CBDA2B9}" type="parTrans" cxnId="{D2169CF1-A730-42AC-888C-DC9333D8C666}">
      <dgm:prSet/>
      <dgm:spPr/>
      <dgm:t>
        <a:bodyPr/>
        <a:lstStyle/>
        <a:p>
          <a:endParaRPr lang="en-US"/>
        </a:p>
      </dgm:t>
    </dgm:pt>
    <dgm:pt modelId="{BC4CAC4B-D5D1-492D-8825-A7E4A2EB185E}" type="sibTrans" cxnId="{D2169CF1-A730-42AC-888C-DC9333D8C666}">
      <dgm:prSet/>
      <dgm:spPr/>
      <dgm:t>
        <a:bodyPr/>
        <a:lstStyle/>
        <a:p>
          <a:endParaRPr lang="en-US"/>
        </a:p>
      </dgm:t>
    </dgm:pt>
    <dgm:pt modelId="{507F5497-D390-4EA4-8DD6-00EF431DBA62}">
      <dgm:prSet/>
      <dgm:spPr/>
      <dgm:t>
        <a:bodyPr/>
        <a:lstStyle/>
        <a:p>
          <a:r>
            <a:rPr lang="cs-CZ" dirty="0" err="1"/>
            <a:t>Stupide</a:t>
          </a:r>
          <a:r>
            <a:rPr lang="cs-CZ" dirty="0"/>
            <a:t> – </a:t>
          </a:r>
          <a:r>
            <a:rPr lang="cs-CZ" dirty="0" err="1"/>
            <a:t>stupider</a:t>
          </a:r>
          <a:r>
            <a:rPr lang="cs-CZ" dirty="0"/>
            <a:t> – </a:t>
          </a:r>
          <a:r>
            <a:rPr lang="cs-CZ" dirty="0" err="1"/>
            <a:t>meest</a:t>
          </a:r>
          <a:r>
            <a:rPr lang="cs-CZ" dirty="0"/>
            <a:t> </a:t>
          </a:r>
          <a:r>
            <a:rPr lang="cs-CZ" dirty="0" err="1"/>
            <a:t>stupide</a:t>
          </a:r>
          <a:r>
            <a:rPr lang="cs-CZ" dirty="0"/>
            <a:t> </a:t>
          </a:r>
          <a:endParaRPr lang="en-US" dirty="0"/>
        </a:p>
      </dgm:t>
    </dgm:pt>
    <dgm:pt modelId="{8714727B-3BD7-422B-94DD-3B87DDC63CF8}" type="parTrans" cxnId="{BBEF6257-89BE-4FEF-99B6-1DB11EAC74E4}">
      <dgm:prSet/>
      <dgm:spPr/>
      <dgm:t>
        <a:bodyPr/>
        <a:lstStyle/>
        <a:p>
          <a:endParaRPr lang="en-US"/>
        </a:p>
      </dgm:t>
    </dgm:pt>
    <dgm:pt modelId="{0B1025AA-AFB2-4CFA-8191-7482B6701BAD}" type="sibTrans" cxnId="{BBEF6257-89BE-4FEF-99B6-1DB11EAC74E4}">
      <dgm:prSet/>
      <dgm:spPr/>
      <dgm:t>
        <a:bodyPr/>
        <a:lstStyle/>
        <a:p>
          <a:endParaRPr lang="en-US"/>
        </a:p>
      </dgm:t>
    </dgm:pt>
    <dgm:pt modelId="{4D935EE8-342A-43F0-8143-A12EE1081487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De </a:t>
          </a:r>
          <a:r>
            <a:rPr lang="cs-CZ" u="sng" dirty="0" err="1">
              <a:solidFill>
                <a:schemeClr val="tx1"/>
              </a:solidFill>
            </a:rPr>
            <a:t>overtreffende</a:t>
          </a:r>
          <a:r>
            <a:rPr lang="cs-CZ" u="sng" dirty="0">
              <a:solidFill>
                <a:schemeClr val="tx1"/>
              </a:solidFill>
            </a:rPr>
            <a:t> trap </a:t>
          </a:r>
          <a:r>
            <a:rPr lang="cs-CZ" dirty="0">
              <a:solidFill>
                <a:schemeClr val="tx1"/>
              </a:solidFill>
            </a:rPr>
            <a:t>van </a:t>
          </a:r>
          <a:r>
            <a:rPr lang="cs-CZ" dirty="0" err="1">
              <a:solidFill>
                <a:schemeClr val="tx1"/>
              </a:solidFill>
            </a:rPr>
            <a:t>adjectieven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dirty="0" err="1">
              <a:solidFill>
                <a:schemeClr val="tx1"/>
              </a:solidFill>
            </a:rPr>
            <a:t>die</a:t>
          </a:r>
          <a:r>
            <a:rPr lang="cs-CZ" dirty="0">
              <a:solidFill>
                <a:schemeClr val="tx1"/>
              </a:solidFill>
            </a:rPr>
            <a:t> op </a:t>
          </a:r>
          <a:r>
            <a:rPr lang="cs-CZ" dirty="0" err="1">
              <a:solidFill>
                <a:schemeClr val="tx1"/>
              </a:solidFill>
            </a:rPr>
            <a:t>een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u="sng" dirty="0" err="1">
              <a:solidFill>
                <a:schemeClr val="tx1"/>
              </a:solidFill>
            </a:rPr>
            <a:t>sisklank</a:t>
          </a:r>
          <a:r>
            <a:rPr lang="cs-CZ" u="sng" dirty="0">
              <a:solidFill>
                <a:schemeClr val="tx1"/>
              </a:solidFill>
            </a:rPr>
            <a:t> </a:t>
          </a:r>
          <a:r>
            <a:rPr lang="cs-CZ" u="sng" dirty="0" err="1">
              <a:solidFill>
                <a:schemeClr val="tx1"/>
              </a:solidFill>
            </a:rPr>
            <a:t>eindigen</a:t>
          </a:r>
          <a:r>
            <a:rPr lang="cs-CZ" u="sng" dirty="0">
              <a:solidFill>
                <a:schemeClr val="tx1"/>
              </a:solidFill>
            </a:rPr>
            <a:t> (</a:t>
          </a:r>
          <a:r>
            <a:rPr lang="cs-CZ" u="sng" dirty="0" err="1">
              <a:solidFill>
                <a:schemeClr val="tx1"/>
              </a:solidFill>
            </a:rPr>
            <a:t>geschreven</a:t>
          </a:r>
          <a:r>
            <a:rPr lang="cs-CZ" u="sng" dirty="0">
              <a:solidFill>
                <a:schemeClr val="tx1"/>
              </a:solidFill>
            </a:rPr>
            <a:t> – s </a:t>
          </a:r>
          <a:r>
            <a:rPr lang="cs-CZ" u="sng" dirty="0" err="1">
              <a:solidFill>
                <a:schemeClr val="tx1"/>
              </a:solidFill>
            </a:rPr>
            <a:t>of</a:t>
          </a:r>
          <a:r>
            <a:rPr lang="cs-CZ" u="sng" dirty="0">
              <a:solidFill>
                <a:schemeClr val="tx1"/>
              </a:solidFill>
            </a:rPr>
            <a:t> -</a:t>
          </a:r>
          <a:r>
            <a:rPr lang="cs-CZ" u="sng" dirty="0" err="1">
              <a:solidFill>
                <a:schemeClr val="tx1"/>
              </a:solidFill>
            </a:rPr>
            <a:t>sch</a:t>
          </a:r>
          <a:r>
            <a:rPr lang="cs-CZ" u="sng" dirty="0">
              <a:solidFill>
                <a:schemeClr val="tx1"/>
              </a:solidFill>
            </a:rPr>
            <a:t>) </a:t>
          </a:r>
          <a:r>
            <a:rPr lang="cs-CZ" dirty="0" err="1">
              <a:solidFill>
                <a:schemeClr val="tx1"/>
              </a:solidFill>
            </a:rPr>
            <a:t>wordt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dirty="0" err="1">
              <a:solidFill>
                <a:schemeClr val="tx1"/>
              </a:solidFill>
            </a:rPr>
            <a:t>gevormd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dirty="0" err="1">
              <a:solidFill>
                <a:schemeClr val="tx1"/>
              </a:solidFill>
            </a:rPr>
            <a:t>door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dirty="0" err="1">
              <a:solidFill>
                <a:schemeClr val="tx1"/>
              </a:solidFill>
            </a:rPr>
            <a:t>toevoeging</a:t>
          </a:r>
          <a:r>
            <a:rPr lang="cs-CZ" dirty="0">
              <a:solidFill>
                <a:schemeClr val="tx1"/>
              </a:solidFill>
            </a:rPr>
            <a:t> van </a:t>
          </a:r>
          <a:r>
            <a:rPr lang="cs-CZ" b="1" dirty="0">
              <a:solidFill>
                <a:schemeClr val="tx1"/>
              </a:solidFill>
            </a:rPr>
            <a:t>– t bij </a:t>
          </a:r>
          <a:r>
            <a:rPr lang="cs-CZ" b="1" dirty="0" err="1">
              <a:solidFill>
                <a:schemeClr val="tx1"/>
              </a:solidFill>
            </a:rPr>
            <a:t>reductie</a:t>
          </a:r>
          <a:r>
            <a:rPr lang="cs-CZ" b="1" dirty="0">
              <a:solidFill>
                <a:schemeClr val="tx1"/>
              </a:solidFill>
            </a:rPr>
            <a:t> van de –s </a:t>
          </a:r>
          <a:endParaRPr lang="en-US" b="1" dirty="0">
            <a:solidFill>
              <a:schemeClr val="tx1"/>
            </a:solidFill>
          </a:endParaRPr>
        </a:p>
      </dgm:t>
    </dgm:pt>
    <dgm:pt modelId="{5189C034-1A80-4D05-99BB-FC36C2039BE3}" type="parTrans" cxnId="{7B14017B-952E-4FD2-8EE0-328FD2E085BB}">
      <dgm:prSet/>
      <dgm:spPr/>
      <dgm:t>
        <a:bodyPr/>
        <a:lstStyle/>
        <a:p>
          <a:endParaRPr lang="en-US"/>
        </a:p>
      </dgm:t>
    </dgm:pt>
    <dgm:pt modelId="{8DB09E82-59F7-44D7-B3F7-42154D9A8559}" type="sibTrans" cxnId="{7B14017B-952E-4FD2-8EE0-328FD2E085BB}">
      <dgm:prSet/>
      <dgm:spPr/>
      <dgm:t>
        <a:bodyPr/>
        <a:lstStyle/>
        <a:p>
          <a:endParaRPr lang="en-US"/>
        </a:p>
      </dgm:t>
    </dgm:pt>
    <dgm:pt modelId="{71673114-627D-4D4C-89D1-47D12C429F5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b="0" i="0" dirty="0" err="1"/>
            <a:t>vers</a:t>
          </a:r>
          <a:r>
            <a:rPr lang="cs-CZ" b="0" i="0" dirty="0"/>
            <a:t> - </a:t>
          </a:r>
          <a:r>
            <a:rPr lang="cs-CZ" b="0" i="0" dirty="0" err="1"/>
            <a:t>verser</a:t>
          </a:r>
          <a:r>
            <a:rPr lang="cs-CZ" b="0" i="0" dirty="0"/>
            <a:t> - verst</a:t>
          </a:r>
          <a:endParaRPr lang="en-US" dirty="0"/>
        </a:p>
      </dgm:t>
    </dgm:pt>
    <dgm:pt modelId="{940517C1-B85D-4C52-B18C-716FE6F483CA}" type="parTrans" cxnId="{09E1B11E-0759-424A-AD2A-910F0310D45D}">
      <dgm:prSet/>
      <dgm:spPr/>
      <dgm:t>
        <a:bodyPr/>
        <a:lstStyle/>
        <a:p>
          <a:endParaRPr lang="en-US"/>
        </a:p>
      </dgm:t>
    </dgm:pt>
    <dgm:pt modelId="{21A86AF6-92AC-4691-9CCB-9C39D2E47232}" type="sibTrans" cxnId="{09E1B11E-0759-424A-AD2A-910F0310D45D}">
      <dgm:prSet/>
      <dgm:spPr/>
      <dgm:t>
        <a:bodyPr/>
        <a:lstStyle/>
        <a:p>
          <a:endParaRPr lang="en-US"/>
        </a:p>
      </dgm:t>
    </dgm:pt>
    <dgm:pt modelId="{1D0AFEF4-F287-412D-BF66-21E06E136BF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b="0" i="0" dirty="0" err="1"/>
            <a:t>boos</a:t>
          </a:r>
          <a:r>
            <a:rPr lang="cs-CZ" b="0" i="0" dirty="0"/>
            <a:t> - </a:t>
          </a:r>
          <a:r>
            <a:rPr lang="cs-CZ" b="0" i="0" dirty="0" err="1"/>
            <a:t>bozer</a:t>
          </a:r>
          <a:r>
            <a:rPr lang="cs-CZ" b="0" i="0" dirty="0"/>
            <a:t> - </a:t>
          </a:r>
          <a:r>
            <a:rPr lang="cs-CZ" b="0" i="0" dirty="0" err="1"/>
            <a:t>boost</a:t>
          </a:r>
          <a:endParaRPr lang="cs-CZ" b="0" i="0" dirty="0"/>
        </a:p>
      </dgm:t>
    </dgm:pt>
    <dgm:pt modelId="{67DD922A-260B-4C27-A880-6F20126EDD78}" type="parTrans" cxnId="{63127706-44AB-4CD0-83B0-C9B5CF66FD00}">
      <dgm:prSet/>
      <dgm:spPr/>
      <dgm:t>
        <a:bodyPr/>
        <a:lstStyle/>
        <a:p>
          <a:endParaRPr lang="cs-CZ"/>
        </a:p>
      </dgm:t>
    </dgm:pt>
    <dgm:pt modelId="{F9883826-D3EE-4360-8FE8-DD6F337B0EBD}" type="sibTrans" cxnId="{63127706-44AB-4CD0-83B0-C9B5CF66FD00}">
      <dgm:prSet/>
      <dgm:spPr/>
      <dgm:t>
        <a:bodyPr/>
        <a:lstStyle/>
        <a:p>
          <a:endParaRPr lang="cs-CZ"/>
        </a:p>
      </dgm:t>
    </dgm:pt>
    <dgm:pt modelId="{1994D119-190C-4F6C-95CF-5A9E22A22B7E}" type="pres">
      <dgm:prSet presAssocID="{4C669479-F99A-47E9-8A2C-8C82F1B3AB91}" presName="Name0" presStyleCnt="0">
        <dgm:presLayoutVars>
          <dgm:dir/>
          <dgm:animLvl val="lvl"/>
          <dgm:resizeHandles val="exact"/>
        </dgm:presLayoutVars>
      </dgm:prSet>
      <dgm:spPr/>
    </dgm:pt>
    <dgm:pt modelId="{936AEBB4-54CC-4145-A737-4BD0517F21A5}" type="pres">
      <dgm:prSet presAssocID="{5CC46771-6092-4486-9FF0-228A8FB04126}" presName="linNode" presStyleCnt="0"/>
      <dgm:spPr/>
    </dgm:pt>
    <dgm:pt modelId="{16F9EF4B-0BA0-4861-9D44-366FAD43FA17}" type="pres">
      <dgm:prSet presAssocID="{5CC46771-6092-4486-9FF0-228A8FB04126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85CFBC20-82D6-42EB-ADB2-D3C84F72B90C}" type="pres">
      <dgm:prSet presAssocID="{5CC46771-6092-4486-9FF0-228A8FB04126}" presName="descendantText" presStyleLbl="alignAccFollowNode1" presStyleIdx="0" presStyleCnt="3">
        <dgm:presLayoutVars>
          <dgm:bulletEnabled val="1"/>
        </dgm:presLayoutVars>
      </dgm:prSet>
      <dgm:spPr/>
    </dgm:pt>
    <dgm:pt modelId="{D7C0590C-1ABB-438C-A2C6-F2E8D136D941}" type="pres">
      <dgm:prSet presAssocID="{0698E299-E207-430E-AFEC-CF8547E2D249}" presName="sp" presStyleCnt="0"/>
      <dgm:spPr/>
    </dgm:pt>
    <dgm:pt modelId="{229E8F2C-A4C8-449A-B083-4CBE109398BD}" type="pres">
      <dgm:prSet presAssocID="{4C66E4E2-0FCE-4508-AAB2-B81EED514B06}" presName="linNode" presStyleCnt="0"/>
      <dgm:spPr/>
    </dgm:pt>
    <dgm:pt modelId="{668E30DC-14FD-4AD2-B437-C34DC031AC0F}" type="pres">
      <dgm:prSet presAssocID="{4C66E4E2-0FCE-4508-AAB2-B81EED514B06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5046DD8-A3CE-4E1F-9B84-52482378CDBC}" type="pres">
      <dgm:prSet presAssocID="{4C66E4E2-0FCE-4508-AAB2-B81EED514B06}" presName="descendantText" presStyleLbl="alignAccFollowNode1" presStyleIdx="1" presStyleCnt="3">
        <dgm:presLayoutVars>
          <dgm:bulletEnabled val="1"/>
        </dgm:presLayoutVars>
      </dgm:prSet>
      <dgm:spPr/>
    </dgm:pt>
    <dgm:pt modelId="{05C68006-6723-4068-B589-0175D1F02E79}" type="pres">
      <dgm:prSet presAssocID="{BC4CAC4B-D5D1-492D-8825-A7E4A2EB185E}" presName="sp" presStyleCnt="0"/>
      <dgm:spPr/>
    </dgm:pt>
    <dgm:pt modelId="{13136CBF-5A39-440C-86F0-7C20D4A8C55C}" type="pres">
      <dgm:prSet presAssocID="{4D935EE8-342A-43F0-8143-A12EE1081487}" presName="linNode" presStyleCnt="0"/>
      <dgm:spPr/>
    </dgm:pt>
    <dgm:pt modelId="{D94C15CB-DB71-494D-8087-B9199F1ED625}" type="pres">
      <dgm:prSet presAssocID="{4D935EE8-342A-43F0-8143-A12EE1081487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655A669-FD92-4630-A4B0-977B8FCCC311}" type="pres">
      <dgm:prSet presAssocID="{4D935EE8-342A-43F0-8143-A12EE1081487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3127706-44AB-4CD0-83B0-C9B5CF66FD00}" srcId="{4D935EE8-342A-43F0-8143-A12EE1081487}" destId="{1D0AFEF4-F287-412D-BF66-21E06E136BFC}" srcOrd="1" destOrd="0" parTransId="{67DD922A-260B-4C27-A880-6F20126EDD78}" sibTransId="{F9883826-D3EE-4360-8FE8-DD6F337B0EBD}"/>
    <dgm:cxn modelId="{D33A9707-3706-4D07-AE3D-CB72D40B40C5}" type="presOf" srcId="{507F5497-D390-4EA4-8DD6-00EF431DBA62}" destId="{B5046DD8-A3CE-4E1F-9B84-52482378CDBC}" srcOrd="0" destOrd="0" presId="urn:microsoft.com/office/officeart/2005/8/layout/vList5"/>
    <dgm:cxn modelId="{1D503414-0345-40D3-A09A-491E70E01842}" type="presOf" srcId="{1D0AFEF4-F287-412D-BF66-21E06E136BFC}" destId="{9655A669-FD92-4630-A4B0-977B8FCCC311}" srcOrd="0" destOrd="1" presId="urn:microsoft.com/office/officeart/2005/8/layout/vList5"/>
    <dgm:cxn modelId="{09E1B11E-0759-424A-AD2A-910F0310D45D}" srcId="{4D935EE8-342A-43F0-8143-A12EE1081487}" destId="{71673114-627D-4D4C-89D1-47D12C429F54}" srcOrd="0" destOrd="0" parTransId="{940517C1-B85D-4C52-B18C-716FE6F483CA}" sibTransId="{21A86AF6-92AC-4691-9CCB-9C39D2E47232}"/>
    <dgm:cxn modelId="{9BCB0238-6956-42B0-ADCC-4812A2B359B8}" srcId="{4C669479-F99A-47E9-8A2C-8C82F1B3AB91}" destId="{5CC46771-6092-4486-9FF0-228A8FB04126}" srcOrd="0" destOrd="0" parTransId="{233E4E04-48D0-44EF-A27B-FE430D4E3DD2}" sibTransId="{0698E299-E207-430E-AFEC-CF8547E2D249}"/>
    <dgm:cxn modelId="{AA74D95D-88AA-409C-A0B5-5AB4AC47E94F}" srcId="{5CC46771-6092-4486-9FF0-228A8FB04126}" destId="{3A2B7DF7-5CF3-4D1D-9741-9FE39F47BCB4}" srcOrd="0" destOrd="0" parTransId="{FD1F12D6-3CF6-402B-A071-9AB5B570747A}" sibTransId="{26BAEAB2-D7EE-4416-8EE3-25F3A9B2C15C}"/>
    <dgm:cxn modelId="{BBEF6257-89BE-4FEF-99B6-1DB11EAC74E4}" srcId="{4C66E4E2-0FCE-4508-AAB2-B81EED514B06}" destId="{507F5497-D390-4EA4-8DD6-00EF431DBA62}" srcOrd="0" destOrd="0" parTransId="{8714727B-3BD7-422B-94DD-3B87DDC63CF8}" sibTransId="{0B1025AA-AFB2-4CFA-8191-7482B6701BAD}"/>
    <dgm:cxn modelId="{1AE31579-E025-44D6-9DDF-61E9D5CE5FFE}" type="presOf" srcId="{5CC46771-6092-4486-9FF0-228A8FB04126}" destId="{16F9EF4B-0BA0-4861-9D44-366FAD43FA17}" srcOrd="0" destOrd="0" presId="urn:microsoft.com/office/officeart/2005/8/layout/vList5"/>
    <dgm:cxn modelId="{AD82FF5A-206E-47E5-BB44-A633ED7F4B31}" type="presOf" srcId="{4D935EE8-342A-43F0-8143-A12EE1081487}" destId="{D94C15CB-DB71-494D-8087-B9199F1ED625}" srcOrd="0" destOrd="0" presId="urn:microsoft.com/office/officeart/2005/8/layout/vList5"/>
    <dgm:cxn modelId="{7B14017B-952E-4FD2-8EE0-328FD2E085BB}" srcId="{4C669479-F99A-47E9-8A2C-8C82F1B3AB91}" destId="{4D935EE8-342A-43F0-8143-A12EE1081487}" srcOrd="2" destOrd="0" parTransId="{5189C034-1A80-4D05-99BB-FC36C2039BE3}" sibTransId="{8DB09E82-59F7-44D7-B3F7-42154D9A8559}"/>
    <dgm:cxn modelId="{23DEC298-4396-4C4B-9F24-C4600ADF4B38}" type="presOf" srcId="{4C669479-F99A-47E9-8A2C-8C82F1B3AB91}" destId="{1994D119-190C-4F6C-95CF-5A9E22A22B7E}" srcOrd="0" destOrd="0" presId="urn:microsoft.com/office/officeart/2005/8/layout/vList5"/>
    <dgm:cxn modelId="{BEAD58A9-AB53-4C01-8BE3-CDFAA988EC0F}" type="presOf" srcId="{4C66E4E2-0FCE-4508-AAB2-B81EED514B06}" destId="{668E30DC-14FD-4AD2-B437-C34DC031AC0F}" srcOrd="0" destOrd="0" presId="urn:microsoft.com/office/officeart/2005/8/layout/vList5"/>
    <dgm:cxn modelId="{C6AD12C5-D5B2-4904-9D05-EADE2E43A220}" type="presOf" srcId="{71673114-627D-4D4C-89D1-47D12C429F54}" destId="{9655A669-FD92-4630-A4B0-977B8FCCC311}" srcOrd="0" destOrd="0" presId="urn:microsoft.com/office/officeart/2005/8/layout/vList5"/>
    <dgm:cxn modelId="{B1E827DA-643B-455C-B91A-E4614D37F0A0}" type="presOf" srcId="{3A2B7DF7-5CF3-4D1D-9741-9FE39F47BCB4}" destId="{85CFBC20-82D6-42EB-ADB2-D3C84F72B90C}" srcOrd="0" destOrd="0" presId="urn:microsoft.com/office/officeart/2005/8/layout/vList5"/>
    <dgm:cxn modelId="{D2169CF1-A730-42AC-888C-DC9333D8C666}" srcId="{4C669479-F99A-47E9-8A2C-8C82F1B3AB91}" destId="{4C66E4E2-0FCE-4508-AAB2-B81EED514B06}" srcOrd="1" destOrd="0" parTransId="{46197E4D-894F-40D8-AD97-F6E82CBDA2B9}" sibTransId="{BC4CAC4B-D5D1-492D-8825-A7E4A2EB185E}"/>
    <dgm:cxn modelId="{6C1C8B92-5AD5-4723-BC19-2E1E40AD8299}" type="presParOf" srcId="{1994D119-190C-4F6C-95CF-5A9E22A22B7E}" destId="{936AEBB4-54CC-4145-A737-4BD0517F21A5}" srcOrd="0" destOrd="0" presId="urn:microsoft.com/office/officeart/2005/8/layout/vList5"/>
    <dgm:cxn modelId="{689CDF0C-1F3B-43DF-B5ED-206EEBCFF9EF}" type="presParOf" srcId="{936AEBB4-54CC-4145-A737-4BD0517F21A5}" destId="{16F9EF4B-0BA0-4861-9D44-366FAD43FA17}" srcOrd="0" destOrd="0" presId="urn:microsoft.com/office/officeart/2005/8/layout/vList5"/>
    <dgm:cxn modelId="{C3C11887-8565-4A33-B9C8-B6CB2B851EB9}" type="presParOf" srcId="{936AEBB4-54CC-4145-A737-4BD0517F21A5}" destId="{85CFBC20-82D6-42EB-ADB2-D3C84F72B90C}" srcOrd="1" destOrd="0" presId="urn:microsoft.com/office/officeart/2005/8/layout/vList5"/>
    <dgm:cxn modelId="{E04215CB-6F4A-4A38-8708-F793FEB938EF}" type="presParOf" srcId="{1994D119-190C-4F6C-95CF-5A9E22A22B7E}" destId="{D7C0590C-1ABB-438C-A2C6-F2E8D136D941}" srcOrd="1" destOrd="0" presId="urn:microsoft.com/office/officeart/2005/8/layout/vList5"/>
    <dgm:cxn modelId="{F6FAB0C2-E449-4552-BCD6-3454261027B1}" type="presParOf" srcId="{1994D119-190C-4F6C-95CF-5A9E22A22B7E}" destId="{229E8F2C-A4C8-449A-B083-4CBE109398BD}" srcOrd="2" destOrd="0" presId="urn:microsoft.com/office/officeart/2005/8/layout/vList5"/>
    <dgm:cxn modelId="{83905F94-77DD-40AC-9DB3-67A0BCC07757}" type="presParOf" srcId="{229E8F2C-A4C8-449A-B083-4CBE109398BD}" destId="{668E30DC-14FD-4AD2-B437-C34DC031AC0F}" srcOrd="0" destOrd="0" presId="urn:microsoft.com/office/officeart/2005/8/layout/vList5"/>
    <dgm:cxn modelId="{CA743759-0D1E-41E1-B853-6948DFDDD054}" type="presParOf" srcId="{229E8F2C-A4C8-449A-B083-4CBE109398BD}" destId="{B5046DD8-A3CE-4E1F-9B84-52482378CDBC}" srcOrd="1" destOrd="0" presId="urn:microsoft.com/office/officeart/2005/8/layout/vList5"/>
    <dgm:cxn modelId="{A6F2A534-834C-435E-A2FB-AA29ABAAE5B1}" type="presParOf" srcId="{1994D119-190C-4F6C-95CF-5A9E22A22B7E}" destId="{05C68006-6723-4068-B589-0175D1F02E79}" srcOrd="3" destOrd="0" presId="urn:microsoft.com/office/officeart/2005/8/layout/vList5"/>
    <dgm:cxn modelId="{505C954F-083D-4038-93EB-53BDEBFC7DD8}" type="presParOf" srcId="{1994D119-190C-4F6C-95CF-5A9E22A22B7E}" destId="{13136CBF-5A39-440C-86F0-7C20D4A8C55C}" srcOrd="4" destOrd="0" presId="urn:microsoft.com/office/officeart/2005/8/layout/vList5"/>
    <dgm:cxn modelId="{C793E1F9-A0A2-4AAD-9EFB-F6F216DB33DA}" type="presParOf" srcId="{13136CBF-5A39-440C-86F0-7C20D4A8C55C}" destId="{D94C15CB-DB71-494D-8087-B9199F1ED625}" srcOrd="0" destOrd="0" presId="urn:microsoft.com/office/officeart/2005/8/layout/vList5"/>
    <dgm:cxn modelId="{7DD2AF40-3B83-4DC0-9B68-9ED0A426DAFE}" type="presParOf" srcId="{13136CBF-5A39-440C-86F0-7C20D4A8C55C}" destId="{9655A669-FD92-4630-A4B0-977B8FCCC31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FBC20-82D6-42EB-ADB2-D3C84F72B90C}">
      <dsp:nvSpPr>
        <dsp:cNvPr id="0" name=""/>
        <dsp:cNvSpPr/>
      </dsp:nvSpPr>
      <dsp:spPr>
        <a:xfrm rot="5400000">
          <a:off x="6408929" y="-2435084"/>
          <a:ext cx="1483357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900" kern="1200" dirty="0" err="1"/>
            <a:t>Duur</a:t>
          </a:r>
          <a:r>
            <a:rPr lang="cs-CZ" sz="3900" kern="1200" dirty="0"/>
            <a:t> – </a:t>
          </a:r>
          <a:r>
            <a:rPr lang="cs-CZ" sz="3900" kern="1200" dirty="0" err="1"/>
            <a:t>duurder</a:t>
          </a:r>
          <a:r>
            <a:rPr lang="cs-CZ" sz="3900" kern="1200" dirty="0"/>
            <a:t> - </a:t>
          </a:r>
          <a:r>
            <a:rPr lang="cs-CZ" sz="3900" kern="1200" dirty="0" err="1"/>
            <a:t>duurst</a:t>
          </a:r>
          <a:endParaRPr lang="en-US" sz="3900" kern="1200" dirty="0"/>
        </a:p>
      </dsp:txBody>
      <dsp:txXfrm rot="-5400000">
        <a:off x="3785616" y="260641"/>
        <a:ext cx="6657572" cy="1338533"/>
      </dsp:txXfrm>
    </dsp:sp>
    <dsp:sp modelId="{16F9EF4B-0BA0-4861-9D44-366FAD43FA17}">
      <dsp:nvSpPr>
        <dsp:cNvPr id="0" name=""/>
        <dsp:cNvSpPr/>
      </dsp:nvSpPr>
      <dsp:spPr>
        <a:xfrm>
          <a:off x="0" y="2809"/>
          <a:ext cx="3785616" cy="18541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 err="1">
              <a:solidFill>
                <a:schemeClr val="tx1"/>
              </a:solidFill>
            </a:rPr>
            <a:t>Adjectieven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kern="1200" dirty="0" err="1">
              <a:solidFill>
                <a:schemeClr val="tx1"/>
              </a:solidFill>
            </a:rPr>
            <a:t>die</a:t>
          </a:r>
          <a:r>
            <a:rPr lang="cs-CZ" sz="1900" kern="1200" dirty="0">
              <a:solidFill>
                <a:schemeClr val="tx1"/>
              </a:solidFill>
            </a:rPr>
            <a:t> op </a:t>
          </a:r>
          <a:r>
            <a:rPr lang="cs-CZ" sz="1900" u="sng" kern="1200" dirty="0">
              <a:solidFill>
                <a:schemeClr val="tx1"/>
              </a:solidFill>
            </a:rPr>
            <a:t>–r </a:t>
          </a:r>
          <a:r>
            <a:rPr lang="cs-CZ" sz="1900" kern="1200" dirty="0" err="1">
              <a:solidFill>
                <a:schemeClr val="tx1"/>
              </a:solidFill>
            </a:rPr>
            <a:t>eindigen</a:t>
          </a:r>
          <a:r>
            <a:rPr lang="cs-CZ" sz="1900" kern="1200" dirty="0">
              <a:solidFill>
                <a:schemeClr val="tx1"/>
              </a:solidFill>
            </a:rPr>
            <a:t>, </a:t>
          </a:r>
          <a:r>
            <a:rPr lang="cs-CZ" sz="1900" kern="1200" dirty="0" err="1">
              <a:solidFill>
                <a:schemeClr val="tx1"/>
              </a:solidFill>
            </a:rPr>
            <a:t>krijgen</a:t>
          </a:r>
          <a:r>
            <a:rPr lang="cs-CZ" sz="1900" kern="1200" dirty="0">
              <a:solidFill>
                <a:schemeClr val="tx1"/>
              </a:solidFill>
            </a:rPr>
            <a:t> in de </a:t>
          </a:r>
          <a:r>
            <a:rPr lang="cs-CZ" sz="1900" kern="1200" dirty="0" err="1">
              <a:solidFill>
                <a:schemeClr val="tx1"/>
              </a:solidFill>
            </a:rPr>
            <a:t>vergrotende</a:t>
          </a:r>
          <a:r>
            <a:rPr lang="cs-CZ" sz="1900" kern="1200" dirty="0">
              <a:solidFill>
                <a:schemeClr val="tx1"/>
              </a:solidFill>
            </a:rPr>
            <a:t> trap </a:t>
          </a:r>
          <a:r>
            <a:rPr lang="cs-CZ" sz="1900" b="1" kern="1200" dirty="0">
              <a:solidFill>
                <a:schemeClr val="tx1"/>
              </a:solidFill>
            </a:rPr>
            <a:t>– der </a:t>
          </a:r>
          <a:r>
            <a:rPr lang="cs-CZ" sz="1900" kern="1200" dirty="0">
              <a:solidFill>
                <a:schemeClr val="tx1"/>
              </a:solidFill>
            </a:rPr>
            <a:t>(met </a:t>
          </a:r>
          <a:r>
            <a:rPr lang="cs-CZ" sz="1900" kern="1200" dirty="0" err="1">
              <a:solidFill>
                <a:schemeClr val="tx1"/>
              </a:solidFill>
            </a:rPr>
            <a:t>tussengevoegde</a:t>
          </a:r>
          <a:r>
            <a:rPr lang="cs-CZ" sz="1900" kern="1200" dirty="0">
              <a:solidFill>
                <a:schemeClr val="tx1"/>
              </a:solidFill>
            </a:rPr>
            <a:t> d)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90514" y="93323"/>
        <a:ext cx="3604588" cy="1673169"/>
      </dsp:txXfrm>
    </dsp:sp>
    <dsp:sp modelId="{B5046DD8-A3CE-4E1F-9B84-52482378CDBC}">
      <dsp:nvSpPr>
        <dsp:cNvPr id="0" name=""/>
        <dsp:cNvSpPr/>
      </dsp:nvSpPr>
      <dsp:spPr>
        <a:xfrm rot="5400000">
          <a:off x="6408929" y="-488177"/>
          <a:ext cx="1483357" cy="6729984"/>
        </a:xfrm>
        <a:prstGeom prst="round2Same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900" kern="1200" dirty="0" err="1"/>
            <a:t>Stupide</a:t>
          </a:r>
          <a:r>
            <a:rPr lang="cs-CZ" sz="3900" kern="1200" dirty="0"/>
            <a:t> – </a:t>
          </a:r>
          <a:r>
            <a:rPr lang="cs-CZ" sz="3900" kern="1200" dirty="0" err="1"/>
            <a:t>stupider</a:t>
          </a:r>
          <a:r>
            <a:rPr lang="cs-CZ" sz="3900" kern="1200" dirty="0"/>
            <a:t> – </a:t>
          </a:r>
          <a:r>
            <a:rPr lang="cs-CZ" sz="3900" kern="1200" dirty="0" err="1"/>
            <a:t>meest</a:t>
          </a:r>
          <a:r>
            <a:rPr lang="cs-CZ" sz="3900" kern="1200" dirty="0"/>
            <a:t> </a:t>
          </a:r>
          <a:r>
            <a:rPr lang="cs-CZ" sz="3900" kern="1200" dirty="0" err="1"/>
            <a:t>stupide</a:t>
          </a:r>
          <a:r>
            <a:rPr lang="cs-CZ" sz="3900" kern="1200" dirty="0"/>
            <a:t> </a:t>
          </a:r>
          <a:endParaRPr lang="en-US" sz="3900" kern="1200" dirty="0"/>
        </a:p>
      </dsp:txBody>
      <dsp:txXfrm rot="-5400000">
        <a:off x="3785616" y="2207548"/>
        <a:ext cx="6657572" cy="1338533"/>
      </dsp:txXfrm>
    </dsp:sp>
    <dsp:sp modelId="{668E30DC-14FD-4AD2-B437-C34DC031AC0F}">
      <dsp:nvSpPr>
        <dsp:cNvPr id="0" name=""/>
        <dsp:cNvSpPr/>
      </dsp:nvSpPr>
      <dsp:spPr>
        <a:xfrm>
          <a:off x="0" y="1949716"/>
          <a:ext cx="3785616" cy="1854197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 err="1">
              <a:solidFill>
                <a:schemeClr val="tx1"/>
              </a:solidFill>
            </a:rPr>
            <a:t>Adjectieven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kern="1200" dirty="0" err="1">
              <a:solidFill>
                <a:schemeClr val="tx1"/>
              </a:solidFill>
            </a:rPr>
            <a:t>die</a:t>
          </a:r>
          <a:r>
            <a:rPr lang="cs-CZ" sz="1900" kern="1200" dirty="0">
              <a:solidFill>
                <a:schemeClr val="tx1"/>
              </a:solidFill>
            </a:rPr>
            <a:t> op </a:t>
          </a:r>
          <a:r>
            <a:rPr lang="cs-CZ" sz="1900" kern="1200" dirty="0" err="1">
              <a:solidFill>
                <a:schemeClr val="tx1"/>
              </a:solidFill>
            </a:rPr>
            <a:t>een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u="sng" kern="1200" dirty="0">
              <a:solidFill>
                <a:schemeClr val="tx1"/>
              </a:solidFill>
            </a:rPr>
            <a:t>–e (</a:t>
          </a:r>
          <a:r>
            <a:rPr lang="cs-CZ" sz="1900" u="sng" kern="1200" dirty="0" err="1">
              <a:solidFill>
                <a:schemeClr val="tx1"/>
              </a:solidFill>
            </a:rPr>
            <a:t>swja</a:t>
          </a:r>
          <a:r>
            <a:rPr lang="cs-CZ" sz="1900" u="sng" kern="1200" dirty="0">
              <a:solidFill>
                <a:schemeClr val="tx1"/>
              </a:solidFill>
            </a:rPr>
            <a:t>- redukovaná samohláska)</a:t>
          </a:r>
          <a:r>
            <a:rPr lang="cs-CZ" sz="1900" kern="1200" dirty="0" err="1">
              <a:solidFill>
                <a:schemeClr val="tx1"/>
              </a:solidFill>
            </a:rPr>
            <a:t>eindigen</a:t>
          </a:r>
          <a:r>
            <a:rPr lang="cs-CZ" sz="1900" kern="1200" dirty="0">
              <a:solidFill>
                <a:schemeClr val="tx1"/>
              </a:solidFill>
            </a:rPr>
            <a:t>, </a:t>
          </a:r>
          <a:r>
            <a:rPr lang="cs-CZ" sz="1900" kern="1200" dirty="0" err="1">
              <a:solidFill>
                <a:schemeClr val="tx1"/>
              </a:solidFill>
            </a:rPr>
            <a:t>krijgen</a:t>
          </a:r>
          <a:r>
            <a:rPr lang="cs-CZ" sz="1900" kern="1200" dirty="0">
              <a:solidFill>
                <a:schemeClr val="tx1"/>
              </a:solidFill>
            </a:rPr>
            <a:t> in de </a:t>
          </a:r>
          <a:r>
            <a:rPr lang="cs-CZ" sz="1900" kern="1200" dirty="0" err="1">
              <a:solidFill>
                <a:schemeClr val="tx1"/>
              </a:solidFill>
            </a:rPr>
            <a:t>vergrotende</a:t>
          </a:r>
          <a:r>
            <a:rPr lang="cs-CZ" sz="1900" kern="1200" dirty="0">
              <a:solidFill>
                <a:schemeClr val="tx1"/>
              </a:solidFill>
            </a:rPr>
            <a:t> trap </a:t>
          </a:r>
          <a:r>
            <a:rPr lang="cs-CZ" sz="1900" kern="1200" dirty="0" err="1">
              <a:solidFill>
                <a:schemeClr val="tx1"/>
              </a:solidFill>
            </a:rPr>
            <a:t>alleen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kern="1200" dirty="0" err="1">
              <a:solidFill>
                <a:schemeClr val="tx1"/>
              </a:solidFill>
            </a:rPr>
            <a:t>een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b="1" kern="1200" dirty="0">
              <a:solidFill>
                <a:schemeClr val="tx1"/>
              </a:solidFill>
            </a:rPr>
            <a:t>–r </a:t>
          </a:r>
          <a:r>
            <a:rPr lang="cs-CZ" sz="1900" kern="1200" dirty="0">
              <a:solidFill>
                <a:schemeClr val="tx1"/>
              </a:solidFill>
            </a:rPr>
            <a:t>(de </a:t>
          </a:r>
          <a:r>
            <a:rPr lang="cs-CZ" sz="1900" kern="1200" dirty="0" err="1">
              <a:solidFill>
                <a:schemeClr val="tx1"/>
              </a:solidFill>
            </a:rPr>
            <a:t>overtreffende</a:t>
          </a:r>
          <a:r>
            <a:rPr lang="cs-CZ" sz="1900" kern="1200" dirty="0">
              <a:solidFill>
                <a:schemeClr val="tx1"/>
              </a:solidFill>
            </a:rPr>
            <a:t> trap </a:t>
          </a:r>
          <a:r>
            <a:rPr lang="cs-CZ" sz="1900" kern="1200" dirty="0" err="1">
              <a:solidFill>
                <a:schemeClr val="tx1"/>
              </a:solidFill>
            </a:rPr>
            <a:t>meestal</a:t>
          </a:r>
          <a:r>
            <a:rPr lang="cs-CZ" sz="1900" kern="1200" dirty="0">
              <a:solidFill>
                <a:schemeClr val="tx1"/>
              </a:solidFill>
            </a:rPr>
            <a:t> met </a:t>
          </a:r>
          <a:r>
            <a:rPr lang="cs-CZ" sz="1900" kern="1200" dirty="0" err="1">
              <a:solidFill>
                <a:schemeClr val="tx1"/>
              </a:solidFill>
            </a:rPr>
            <a:t>meest</a:t>
          </a:r>
          <a:r>
            <a:rPr lang="cs-CZ" sz="1900" kern="1200" dirty="0">
              <a:solidFill>
                <a:schemeClr val="tx1"/>
              </a:solidFill>
            </a:rPr>
            <a:t>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90514" y="2040230"/>
        <a:ext cx="3604588" cy="1673169"/>
      </dsp:txXfrm>
    </dsp:sp>
    <dsp:sp modelId="{9655A669-FD92-4630-A4B0-977B8FCCC311}">
      <dsp:nvSpPr>
        <dsp:cNvPr id="0" name=""/>
        <dsp:cNvSpPr/>
      </dsp:nvSpPr>
      <dsp:spPr>
        <a:xfrm rot="5400000">
          <a:off x="6408929" y="1458730"/>
          <a:ext cx="1483357" cy="6729984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3900" b="0" i="0" kern="1200" dirty="0" err="1"/>
            <a:t>vers</a:t>
          </a:r>
          <a:r>
            <a:rPr lang="cs-CZ" sz="3900" b="0" i="0" kern="1200" dirty="0"/>
            <a:t> - </a:t>
          </a:r>
          <a:r>
            <a:rPr lang="cs-CZ" sz="3900" b="0" i="0" kern="1200" dirty="0" err="1"/>
            <a:t>verser</a:t>
          </a:r>
          <a:r>
            <a:rPr lang="cs-CZ" sz="3900" b="0" i="0" kern="1200" dirty="0"/>
            <a:t> - verst</a:t>
          </a:r>
          <a:endParaRPr lang="en-US" sz="3900" kern="1200" dirty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3900" b="0" i="0" kern="1200" dirty="0" err="1"/>
            <a:t>boos</a:t>
          </a:r>
          <a:r>
            <a:rPr lang="cs-CZ" sz="3900" b="0" i="0" kern="1200" dirty="0"/>
            <a:t> - </a:t>
          </a:r>
          <a:r>
            <a:rPr lang="cs-CZ" sz="3900" b="0" i="0" kern="1200" dirty="0" err="1"/>
            <a:t>bozer</a:t>
          </a:r>
          <a:r>
            <a:rPr lang="cs-CZ" sz="3900" b="0" i="0" kern="1200" dirty="0"/>
            <a:t> - </a:t>
          </a:r>
          <a:r>
            <a:rPr lang="cs-CZ" sz="3900" b="0" i="0" kern="1200" dirty="0" err="1"/>
            <a:t>boost</a:t>
          </a:r>
          <a:endParaRPr lang="cs-CZ" sz="3900" b="0" i="0" kern="1200" dirty="0"/>
        </a:p>
      </dsp:txBody>
      <dsp:txXfrm rot="-5400000">
        <a:off x="3785616" y="4154455"/>
        <a:ext cx="6657572" cy="1338533"/>
      </dsp:txXfrm>
    </dsp:sp>
    <dsp:sp modelId="{D94C15CB-DB71-494D-8087-B9199F1ED625}">
      <dsp:nvSpPr>
        <dsp:cNvPr id="0" name=""/>
        <dsp:cNvSpPr/>
      </dsp:nvSpPr>
      <dsp:spPr>
        <a:xfrm>
          <a:off x="0" y="3896623"/>
          <a:ext cx="3785616" cy="1854197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De </a:t>
          </a:r>
          <a:r>
            <a:rPr lang="cs-CZ" sz="1900" u="sng" kern="1200" dirty="0" err="1">
              <a:solidFill>
                <a:schemeClr val="tx1"/>
              </a:solidFill>
            </a:rPr>
            <a:t>overtreffende</a:t>
          </a:r>
          <a:r>
            <a:rPr lang="cs-CZ" sz="1900" u="sng" kern="1200" dirty="0">
              <a:solidFill>
                <a:schemeClr val="tx1"/>
              </a:solidFill>
            </a:rPr>
            <a:t> trap </a:t>
          </a:r>
          <a:r>
            <a:rPr lang="cs-CZ" sz="1900" kern="1200" dirty="0">
              <a:solidFill>
                <a:schemeClr val="tx1"/>
              </a:solidFill>
            </a:rPr>
            <a:t>van </a:t>
          </a:r>
          <a:r>
            <a:rPr lang="cs-CZ" sz="1900" kern="1200" dirty="0" err="1">
              <a:solidFill>
                <a:schemeClr val="tx1"/>
              </a:solidFill>
            </a:rPr>
            <a:t>adjectieven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kern="1200" dirty="0" err="1">
              <a:solidFill>
                <a:schemeClr val="tx1"/>
              </a:solidFill>
            </a:rPr>
            <a:t>die</a:t>
          </a:r>
          <a:r>
            <a:rPr lang="cs-CZ" sz="1900" kern="1200" dirty="0">
              <a:solidFill>
                <a:schemeClr val="tx1"/>
              </a:solidFill>
            </a:rPr>
            <a:t> op </a:t>
          </a:r>
          <a:r>
            <a:rPr lang="cs-CZ" sz="1900" kern="1200" dirty="0" err="1">
              <a:solidFill>
                <a:schemeClr val="tx1"/>
              </a:solidFill>
            </a:rPr>
            <a:t>een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u="sng" kern="1200" dirty="0" err="1">
              <a:solidFill>
                <a:schemeClr val="tx1"/>
              </a:solidFill>
            </a:rPr>
            <a:t>sisklank</a:t>
          </a:r>
          <a:r>
            <a:rPr lang="cs-CZ" sz="1900" u="sng" kern="1200" dirty="0">
              <a:solidFill>
                <a:schemeClr val="tx1"/>
              </a:solidFill>
            </a:rPr>
            <a:t> </a:t>
          </a:r>
          <a:r>
            <a:rPr lang="cs-CZ" sz="1900" u="sng" kern="1200" dirty="0" err="1">
              <a:solidFill>
                <a:schemeClr val="tx1"/>
              </a:solidFill>
            </a:rPr>
            <a:t>eindigen</a:t>
          </a:r>
          <a:r>
            <a:rPr lang="cs-CZ" sz="1900" u="sng" kern="1200" dirty="0">
              <a:solidFill>
                <a:schemeClr val="tx1"/>
              </a:solidFill>
            </a:rPr>
            <a:t> (</a:t>
          </a:r>
          <a:r>
            <a:rPr lang="cs-CZ" sz="1900" u="sng" kern="1200" dirty="0" err="1">
              <a:solidFill>
                <a:schemeClr val="tx1"/>
              </a:solidFill>
            </a:rPr>
            <a:t>geschreven</a:t>
          </a:r>
          <a:r>
            <a:rPr lang="cs-CZ" sz="1900" u="sng" kern="1200" dirty="0">
              <a:solidFill>
                <a:schemeClr val="tx1"/>
              </a:solidFill>
            </a:rPr>
            <a:t> – s </a:t>
          </a:r>
          <a:r>
            <a:rPr lang="cs-CZ" sz="1900" u="sng" kern="1200" dirty="0" err="1">
              <a:solidFill>
                <a:schemeClr val="tx1"/>
              </a:solidFill>
            </a:rPr>
            <a:t>of</a:t>
          </a:r>
          <a:r>
            <a:rPr lang="cs-CZ" sz="1900" u="sng" kern="1200" dirty="0">
              <a:solidFill>
                <a:schemeClr val="tx1"/>
              </a:solidFill>
            </a:rPr>
            <a:t> -</a:t>
          </a:r>
          <a:r>
            <a:rPr lang="cs-CZ" sz="1900" u="sng" kern="1200" dirty="0" err="1">
              <a:solidFill>
                <a:schemeClr val="tx1"/>
              </a:solidFill>
            </a:rPr>
            <a:t>sch</a:t>
          </a:r>
          <a:r>
            <a:rPr lang="cs-CZ" sz="1900" u="sng" kern="1200" dirty="0">
              <a:solidFill>
                <a:schemeClr val="tx1"/>
              </a:solidFill>
            </a:rPr>
            <a:t>) </a:t>
          </a:r>
          <a:r>
            <a:rPr lang="cs-CZ" sz="1900" kern="1200" dirty="0" err="1">
              <a:solidFill>
                <a:schemeClr val="tx1"/>
              </a:solidFill>
            </a:rPr>
            <a:t>wordt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kern="1200" dirty="0" err="1">
              <a:solidFill>
                <a:schemeClr val="tx1"/>
              </a:solidFill>
            </a:rPr>
            <a:t>gevormd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kern="1200" dirty="0" err="1">
              <a:solidFill>
                <a:schemeClr val="tx1"/>
              </a:solidFill>
            </a:rPr>
            <a:t>door</a:t>
          </a:r>
          <a:r>
            <a:rPr lang="cs-CZ" sz="1900" kern="1200" dirty="0">
              <a:solidFill>
                <a:schemeClr val="tx1"/>
              </a:solidFill>
            </a:rPr>
            <a:t> </a:t>
          </a:r>
          <a:r>
            <a:rPr lang="cs-CZ" sz="1900" kern="1200" dirty="0" err="1">
              <a:solidFill>
                <a:schemeClr val="tx1"/>
              </a:solidFill>
            </a:rPr>
            <a:t>toevoeging</a:t>
          </a:r>
          <a:r>
            <a:rPr lang="cs-CZ" sz="1900" kern="1200" dirty="0">
              <a:solidFill>
                <a:schemeClr val="tx1"/>
              </a:solidFill>
            </a:rPr>
            <a:t> van </a:t>
          </a:r>
          <a:r>
            <a:rPr lang="cs-CZ" sz="1900" b="1" kern="1200" dirty="0">
              <a:solidFill>
                <a:schemeClr val="tx1"/>
              </a:solidFill>
            </a:rPr>
            <a:t>– t bij </a:t>
          </a:r>
          <a:r>
            <a:rPr lang="cs-CZ" sz="1900" b="1" kern="1200" dirty="0" err="1">
              <a:solidFill>
                <a:schemeClr val="tx1"/>
              </a:solidFill>
            </a:rPr>
            <a:t>reductie</a:t>
          </a:r>
          <a:r>
            <a:rPr lang="cs-CZ" sz="1900" b="1" kern="1200" dirty="0">
              <a:solidFill>
                <a:schemeClr val="tx1"/>
              </a:solidFill>
            </a:rPr>
            <a:t> van de –s </a:t>
          </a:r>
          <a:endParaRPr lang="en-US" sz="1900" b="1" kern="1200" dirty="0">
            <a:solidFill>
              <a:schemeClr val="tx1"/>
            </a:solidFill>
          </a:endParaRPr>
        </a:p>
      </dsp:txBody>
      <dsp:txXfrm>
        <a:off x="90514" y="3987137"/>
        <a:ext cx="3604588" cy="1673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1D465-9B49-45E6-6F05-BD1F5A70F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69275C-3AC9-A004-0F89-0D4C56FAC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789414-A5AF-E271-7A09-856CC1DB8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595511-16A7-E578-8B76-B3BE1293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6BC882-5197-E7C1-47AF-CFE5A6D0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39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4116DC-D898-95F0-4A1B-FE383382D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FDCB7F-CF82-5194-7173-3641D146B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F5E07E-2378-7C19-8BE5-0C06F380E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D95963-CF34-EC46-A566-7ACA7000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437382-DE1A-621F-EE5C-63BDCFCCB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371D5-6052-E9F7-D7B5-6D7DDE9CB5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D358460-5B42-1AB4-ED2A-1EF2AF82C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CE05B4-A7A0-7670-6A96-D101AF2D3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123649-6DB8-E5A9-7B1D-C50BEDA8E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B803C4-8E9C-C1D4-7F94-049C13A6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12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FC75D-3652-1EB5-89DF-0C630CD5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CFFDB-56FC-77D1-AE72-BA6F07CE4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B4B221-61D2-315A-CED5-419C7A7C1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E78275-F0E8-FEDB-B520-9DD4AD5B2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621106-A53F-B5C6-4FF6-A66696BD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96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E9FAD-FD27-2011-B83A-F7A612C24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06402D-9D78-8D07-AFEA-818E2A052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9A96FF-B1BA-EC89-9DC7-733F1801D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66A502-8381-1E80-686A-AC002383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4F520F-B8E1-6709-4A84-E3242071B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46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CE112-7AD0-D743-2E00-10CF62E87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4162AB-F6C7-7083-135D-EC17F1929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1F82E3-A701-4D05-8C6C-1C7E69E77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E788C0-47E8-2908-D2CF-CF7B3BEEC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DDAB76-163A-D4CF-6131-1F1A00E79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98EABD-D110-333D-6444-05748C027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86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6476E-24E8-F803-4F81-02DF5DEB7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3AB2CB-A7B4-A077-98A4-32AAA24E7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AAAEB8-8D2C-FDDF-090D-F2473168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CB53370-3AA9-FCF3-17CC-C2D22D9B6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6029031-0B7F-4087-F0CB-0D13101C8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60740A-CE2B-617F-DB6A-B409476CF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5A46E06-DC79-6DD7-420E-1B49D40A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C2C3F7-3C88-B873-5C60-CDD5705C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20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0A2E1-E77D-E2B1-903E-077B895C5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E87391-F751-29DB-88F3-217868BFB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F361017-80E9-31AD-C665-38179EF0F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D09969-7899-2E96-DE46-41071771B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43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AB57441-7B21-DDD7-82D3-E8A7CBDFA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09491C-3951-D349-A66E-446D5C91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C89378-436B-226B-E116-FC0811C1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60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8E9E6-9474-B9F1-DC37-399B18FE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8EC46-8473-B18D-BDC4-E7E5E115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79D35A-B635-4399-D6B5-699243B6C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C516F8-7A32-D7EA-C15F-E19C1EB8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33D306-2F2A-6613-FC65-96AE9F6E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C439ED-9CAD-6B50-96D4-E576B0A22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2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0870CA-1A38-89EF-E08D-DBA3F9E7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F7B15F-FE40-DE3A-469A-D73A26FAB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F03ED5-D4C0-A539-58CB-ED9C43518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A5F01C-4492-FBE9-C506-490B527FA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701889-0D2C-5111-4052-7E967394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3A49E9-A581-FF7E-E119-044359E2F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57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25486A7-BEB7-CF39-444E-8AF91254F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92F97D-FBE6-17EE-B9B3-87908733A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670A88-7A1E-0BF1-74CE-E5753D5A0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2050F-EC0D-6A45-8C62-2BF2B26CEDFB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8A44FD-4F23-1440-8B5F-FDEA1E636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901FC5-D8F4-A398-AA7B-57DEC719D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47F06-A7A0-3B43-A389-F8B18F05E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8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aaladvies.net/regelmatige-en-onregelmatige-trappen-van-vergelijking-algemeen/" TargetMode="External"/><Relationship Id="rId2" Type="http://schemas.openxmlformats.org/officeDocument/2006/relationships/hyperlink" Target="https://onzetaal.nl/taalloket/trappen-van-vergelijk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-ans.ivdnt.org/topics/pid/ans060403040101lingtopic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D59449-E9AD-8113-68DA-7AB58B72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3577456"/>
            <a:ext cx="10909640" cy="1687814"/>
          </a:xfrm>
        </p:spPr>
        <p:txBody>
          <a:bodyPr anchor="b">
            <a:normAutofit/>
          </a:bodyPr>
          <a:lstStyle/>
          <a:p>
            <a:r>
              <a:rPr lang="cs-CZ" sz="6600" dirty="0" err="1"/>
              <a:t>Trappen</a:t>
            </a:r>
            <a:r>
              <a:rPr lang="cs-CZ" sz="6600" dirty="0"/>
              <a:t> van </a:t>
            </a:r>
            <a:r>
              <a:rPr lang="cs-CZ" sz="6600" dirty="0" err="1"/>
              <a:t>vergelijking</a:t>
            </a:r>
            <a:endParaRPr lang="cs-CZ" sz="6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B7CF0D-65FE-0914-5799-5D8DE4B13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5660607"/>
            <a:ext cx="10909643" cy="552659"/>
          </a:xfrm>
        </p:spPr>
        <p:txBody>
          <a:bodyPr anchor="t">
            <a:normAutofit/>
          </a:bodyPr>
          <a:lstStyle/>
          <a:p>
            <a:r>
              <a:rPr lang="cs-CZ" dirty="0"/>
              <a:t>Stupňování přídavných jmen</a:t>
            </a:r>
          </a:p>
        </p:txBody>
      </p:sp>
      <p:pic>
        <p:nvPicPr>
          <p:cNvPr id="1028" name="Picture 4" descr="KramerStickers - Stickerbibliotheek - Symbolen &amp;amp; vormen - Trap">
            <a:extLst>
              <a:ext uri="{FF2B5EF4-FFF2-40B4-BE49-F238E27FC236}">
                <a16:creationId xmlns:a16="http://schemas.microsoft.com/office/drawing/2014/main" id="{36398E4F-1425-CFD8-8FEF-26014E746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3453" y="591670"/>
            <a:ext cx="4120497" cy="274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8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1E08B0-139B-253A-896D-9DC4FF336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nl-NL" sz="3000" b="0" i="0" dirty="0">
                <a:effectLst/>
                <a:latin typeface="Roboto" panose="02000000000000000000" pitchFamily="2" charset="0"/>
              </a:rPr>
              <a:t>Omschrijving van de trappen van vergelijking met </a:t>
            </a:r>
            <a:r>
              <a:rPr lang="nl-NL" sz="3000" b="0" i="1" dirty="0">
                <a:effectLst/>
                <a:latin typeface="Roboto" panose="02000000000000000000" pitchFamily="2" charset="0"/>
              </a:rPr>
              <a:t>meer</a:t>
            </a:r>
            <a:r>
              <a:rPr lang="nl-NL" sz="3000" b="0" i="0" dirty="0">
                <a:effectLst/>
                <a:latin typeface="Roboto" panose="02000000000000000000" pitchFamily="2" charset="0"/>
              </a:rPr>
              <a:t> en </a:t>
            </a:r>
            <a:r>
              <a:rPr lang="nl-NL" sz="3000" b="0" i="1" dirty="0">
                <a:effectLst/>
                <a:latin typeface="Roboto" panose="02000000000000000000" pitchFamily="2" charset="0"/>
              </a:rPr>
              <a:t>meest</a:t>
            </a:r>
            <a:br>
              <a:rPr lang="cs-CZ" sz="3000" b="0" i="1" dirty="0">
                <a:effectLst/>
                <a:latin typeface="Roboto" panose="02000000000000000000" pitchFamily="2" charset="0"/>
              </a:rPr>
            </a:br>
            <a:r>
              <a:rPr lang="cs-CZ" sz="3000" b="0" i="1" dirty="0">
                <a:effectLst/>
                <a:latin typeface="Roboto" panose="02000000000000000000" pitchFamily="2" charset="0"/>
              </a:rPr>
              <a:t>-</a:t>
            </a:r>
            <a:r>
              <a:rPr lang="cs-CZ" sz="3000" b="0" i="1" dirty="0" err="1">
                <a:effectLst/>
                <a:latin typeface="Roboto" panose="02000000000000000000" pitchFamily="2" charset="0"/>
              </a:rPr>
              <a:t>meer</a:t>
            </a:r>
            <a:endParaRPr lang="cs-CZ" sz="3000" dirty="0"/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6B25B5-84FE-9B34-E9E3-D2CA1F00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48640"/>
            <a:ext cx="6224335" cy="6294912"/>
          </a:xfrm>
        </p:spPr>
        <p:txBody>
          <a:bodyPr anchor="ctr">
            <a:normAutofit fontScale="92500"/>
          </a:bodyPr>
          <a:lstStyle/>
          <a:p>
            <a:pPr algn="just"/>
            <a:r>
              <a:rPr lang="nl-NL" sz="2200" b="0" i="0" dirty="0">
                <a:effectLst/>
              </a:rPr>
              <a:t>Bij een aantal adjectieven die alleen </a:t>
            </a:r>
            <a:r>
              <a:rPr lang="nl-NL" sz="2200" b="1" i="0" dirty="0">
                <a:effectLst/>
              </a:rPr>
              <a:t>niet-attributief gebruikt kunnen worden</a:t>
            </a:r>
            <a:r>
              <a:rPr lang="cs-CZ" sz="2200" dirty="0"/>
              <a:t>, </a:t>
            </a:r>
            <a:r>
              <a:rPr lang="nl-NL" sz="2200" b="0" i="0" dirty="0">
                <a:effectLst/>
              </a:rPr>
              <a:t>worden zowel de vergrotende als de overtreffende trap omschreven</a:t>
            </a:r>
            <a:r>
              <a:rPr lang="cs-CZ" sz="2200" dirty="0"/>
              <a:t> met </a:t>
            </a:r>
            <a:r>
              <a:rPr lang="cs-CZ" sz="2200" dirty="0" err="1"/>
              <a:t>meer</a:t>
            </a:r>
            <a:r>
              <a:rPr lang="cs-CZ" sz="2200" dirty="0"/>
              <a:t> (2.stupeň) /</a:t>
            </a:r>
            <a:r>
              <a:rPr lang="cs-CZ" sz="2200" dirty="0" err="1"/>
              <a:t>meest</a:t>
            </a:r>
            <a:r>
              <a:rPr lang="cs-CZ" sz="2200" dirty="0"/>
              <a:t> (3.stupeň)</a:t>
            </a:r>
            <a:endParaRPr lang="cs-CZ" sz="2200" b="0" i="0" dirty="0">
              <a:effectLst/>
            </a:endParaRPr>
          </a:p>
          <a:p>
            <a:pPr marL="0" indent="0" algn="just">
              <a:buNone/>
            </a:pPr>
            <a:r>
              <a:rPr lang="cs-CZ" sz="2200" dirty="0"/>
              <a:t>Ze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meer</a:t>
            </a:r>
            <a:r>
              <a:rPr lang="cs-CZ" sz="2200" dirty="0"/>
              <a:t> </a:t>
            </a:r>
            <a:r>
              <a:rPr lang="cs-CZ" sz="2200" dirty="0" err="1"/>
              <a:t>bereid</a:t>
            </a:r>
            <a:r>
              <a:rPr lang="cs-CZ" sz="2200" dirty="0"/>
              <a:t> </a:t>
            </a:r>
            <a:r>
              <a:rPr lang="cs-CZ" sz="2200" dirty="0" err="1"/>
              <a:t>mij</a:t>
            </a:r>
            <a:r>
              <a:rPr lang="cs-CZ" sz="2200" dirty="0"/>
              <a:t> </a:t>
            </a:r>
            <a:r>
              <a:rPr lang="cs-CZ" sz="2200" dirty="0" err="1"/>
              <a:t>te</a:t>
            </a:r>
            <a:r>
              <a:rPr lang="cs-CZ" sz="2200" dirty="0"/>
              <a:t> </a:t>
            </a:r>
            <a:r>
              <a:rPr lang="cs-CZ" sz="2200" dirty="0" err="1"/>
              <a:t>helpen</a:t>
            </a:r>
            <a:r>
              <a:rPr lang="cs-CZ" sz="2200" dirty="0"/>
              <a:t> dan hem.</a:t>
            </a:r>
          </a:p>
          <a:p>
            <a:pPr marL="0" indent="0" algn="just">
              <a:buNone/>
            </a:pPr>
            <a:r>
              <a:rPr lang="cs-CZ" sz="2200" b="0" i="0" dirty="0">
                <a:effectLst/>
              </a:rPr>
              <a:t>Ze </a:t>
            </a:r>
            <a:r>
              <a:rPr lang="cs-CZ" sz="2200" b="0" i="0" dirty="0" err="1">
                <a:effectLst/>
              </a:rPr>
              <a:t>is</a:t>
            </a:r>
            <a:r>
              <a:rPr lang="cs-CZ" sz="2200" b="0" i="0" dirty="0">
                <a:effectLst/>
              </a:rPr>
              <a:t> </a:t>
            </a:r>
            <a:r>
              <a:rPr lang="cs-CZ" sz="2200" b="0" i="0" dirty="0" err="1">
                <a:effectLst/>
              </a:rPr>
              <a:t>het</a:t>
            </a:r>
            <a:r>
              <a:rPr lang="cs-CZ" sz="2200" b="0" i="0" dirty="0">
                <a:effectLst/>
              </a:rPr>
              <a:t> </a:t>
            </a:r>
            <a:r>
              <a:rPr lang="cs-CZ" sz="2200" b="0" i="0" dirty="0" err="1">
                <a:effectLst/>
              </a:rPr>
              <a:t>meeste</a:t>
            </a:r>
            <a:r>
              <a:rPr lang="cs-CZ" sz="2200" b="0" i="0" dirty="0">
                <a:effectLst/>
              </a:rPr>
              <a:t> </a:t>
            </a:r>
            <a:r>
              <a:rPr lang="cs-CZ" sz="2200" b="0" i="0" dirty="0" err="1">
                <a:effectLst/>
              </a:rPr>
              <a:t>bereid</a:t>
            </a:r>
            <a:r>
              <a:rPr lang="cs-CZ" sz="2200" b="0" i="0" dirty="0">
                <a:effectLst/>
              </a:rPr>
              <a:t> </a:t>
            </a:r>
            <a:r>
              <a:rPr lang="cs-CZ" sz="2200" b="0" i="0" dirty="0" err="1">
                <a:effectLst/>
              </a:rPr>
              <a:t>mij</a:t>
            </a:r>
            <a:r>
              <a:rPr lang="cs-CZ" sz="2200" b="0" i="0" dirty="0">
                <a:effectLst/>
              </a:rPr>
              <a:t> </a:t>
            </a:r>
            <a:r>
              <a:rPr lang="cs-CZ" sz="2200" b="0" i="0" dirty="0" err="1">
                <a:effectLst/>
              </a:rPr>
              <a:t>te</a:t>
            </a:r>
            <a:r>
              <a:rPr lang="cs-CZ" sz="2200" b="0" i="0" dirty="0">
                <a:effectLst/>
              </a:rPr>
              <a:t> </a:t>
            </a:r>
            <a:r>
              <a:rPr lang="cs-CZ" sz="2200" b="0" i="0" dirty="0" err="1">
                <a:effectLst/>
              </a:rPr>
              <a:t>helpen</a:t>
            </a:r>
            <a:r>
              <a:rPr lang="cs-CZ" sz="2200" b="0" i="0" dirty="0">
                <a:effectLst/>
              </a:rPr>
              <a:t>.</a:t>
            </a:r>
          </a:p>
          <a:p>
            <a:pPr marL="0" indent="0" algn="just">
              <a:buNone/>
            </a:pPr>
            <a:endParaRPr lang="cs-CZ" sz="2200" dirty="0"/>
          </a:p>
          <a:p>
            <a:pPr algn="just"/>
            <a:r>
              <a:rPr lang="nl-NL" sz="2400" b="0" i="0" dirty="0">
                <a:effectLst/>
              </a:rPr>
              <a:t>Een omschrijving met </a:t>
            </a:r>
            <a:r>
              <a:rPr lang="nl-NL" sz="2400" b="0" i="1" dirty="0">
                <a:effectLst/>
              </a:rPr>
              <a:t>meer</a:t>
            </a:r>
            <a:r>
              <a:rPr lang="nl-NL" sz="2400" b="0" i="0" dirty="0">
                <a:effectLst/>
              </a:rPr>
              <a:t> wordt </a:t>
            </a:r>
            <a:r>
              <a:rPr lang="nl-NL" sz="2400" b="1" i="0" dirty="0">
                <a:effectLst/>
              </a:rPr>
              <a:t>gebruikt als twee bijzonderheden van één en dezelfde grootheid met elkaar vergeleken</a:t>
            </a:r>
            <a:r>
              <a:rPr lang="cs-CZ" sz="2400" b="1" i="0" dirty="0">
                <a:effectLst/>
              </a:rPr>
              <a:t> </a:t>
            </a:r>
            <a:r>
              <a:rPr lang="cs-CZ" sz="2400" i="0" dirty="0">
                <a:effectLst/>
              </a:rPr>
              <a:t>(porovnání dvou údajů)</a:t>
            </a:r>
            <a:r>
              <a:rPr lang="nl-NL" sz="2400" i="0" dirty="0">
                <a:effectLst/>
              </a:rPr>
              <a:t> </a:t>
            </a:r>
            <a:r>
              <a:rPr lang="nl-NL" sz="2400" b="0" i="0" dirty="0">
                <a:effectLst/>
              </a:rPr>
              <a:t>worden, bijv.:</a:t>
            </a:r>
          </a:p>
          <a:p>
            <a:pPr marL="0" indent="0" algn="just">
              <a:buNone/>
            </a:pPr>
            <a:r>
              <a:rPr lang="nl-NL" sz="2400" b="0" i="0" dirty="0">
                <a:effectLst/>
              </a:rPr>
              <a:t>Ik vind dat papier </a:t>
            </a:r>
            <a:r>
              <a:rPr lang="nl-NL" sz="2400" b="0" i="1" dirty="0">
                <a:effectLst/>
              </a:rPr>
              <a:t>meer geel dan oranje</a:t>
            </a:r>
            <a:r>
              <a:rPr lang="nl-NL" sz="2400" b="0" i="0" dirty="0">
                <a:effectLst/>
              </a:rPr>
              <a:t>.</a:t>
            </a:r>
            <a:endParaRPr lang="cs-CZ" sz="2400" b="0" i="0" dirty="0">
              <a:effectLst/>
            </a:endParaRPr>
          </a:p>
          <a:p>
            <a:pPr marL="0" indent="0" algn="just">
              <a:buNone/>
            </a:pPr>
            <a:endParaRPr lang="cs-CZ" sz="2400" b="0" i="0" dirty="0">
              <a:effectLst/>
            </a:endParaRPr>
          </a:p>
          <a:p>
            <a:pPr algn="just"/>
            <a:r>
              <a:rPr lang="nl-NL" sz="2400" b="0" i="0" dirty="0">
                <a:solidFill>
                  <a:srgbClr val="000000"/>
                </a:solidFill>
                <a:effectLst/>
              </a:rPr>
              <a:t>Men kan de omschrijving met </a:t>
            </a:r>
            <a:r>
              <a:rPr lang="nl-NL" sz="2400" b="0" i="1" dirty="0">
                <a:solidFill>
                  <a:srgbClr val="000000"/>
                </a:solidFill>
                <a:effectLst/>
              </a:rPr>
              <a:t>meest</a:t>
            </a:r>
            <a:r>
              <a:rPr lang="nl-NL" sz="2400" b="0" i="0" dirty="0">
                <a:solidFill>
                  <a:srgbClr val="000000"/>
                </a:solidFill>
                <a:effectLst/>
              </a:rPr>
              <a:t> ook nog gebruiken ter wille van de </a:t>
            </a:r>
            <a:r>
              <a:rPr lang="nl-NL" sz="2400" b="1" i="0" dirty="0">
                <a:solidFill>
                  <a:srgbClr val="000000"/>
                </a:solidFill>
                <a:effectLst/>
              </a:rPr>
              <a:t>nadruk</a:t>
            </a:r>
            <a:r>
              <a:rPr lang="cs-CZ" sz="2400" dirty="0">
                <a:solidFill>
                  <a:srgbClr val="000000"/>
                </a:solidFill>
              </a:rPr>
              <a:t> (důraz na něco)</a:t>
            </a:r>
            <a:r>
              <a:rPr lang="nl-NL" sz="2400" b="0" i="0" dirty="0">
                <a:solidFill>
                  <a:srgbClr val="000000"/>
                </a:solidFill>
                <a:effectLst/>
              </a:rPr>
              <a:t>:</a:t>
            </a:r>
          </a:p>
          <a:p>
            <a:pPr marL="0" indent="0" algn="just">
              <a:buNone/>
            </a:pPr>
            <a:r>
              <a:rPr lang="nl-NL" sz="2400" b="0" i="0" dirty="0">
                <a:solidFill>
                  <a:srgbClr val="000000"/>
                </a:solidFill>
                <a:effectLst/>
              </a:rPr>
              <a:t>de </a:t>
            </a:r>
            <a:r>
              <a:rPr lang="nl-NL" sz="2400" b="0" i="1" dirty="0">
                <a:solidFill>
                  <a:srgbClr val="000000"/>
                </a:solidFill>
                <a:effectLst/>
              </a:rPr>
              <a:t>méést complete</a:t>
            </a:r>
            <a:r>
              <a:rPr lang="nl-NL" sz="2400" b="0" i="0" dirty="0">
                <a:solidFill>
                  <a:srgbClr val="000000"/>
                </a:solidFill>
                <a:effectLst/>
              </a:rPr>
              <a:t> krant van Nederland (reclameslogan)</a:t>
            </a:r>
            <a:endParaRPr lang="cs-CZ" sz="24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cs-CZ" sz="2400" b="0" i="0" dirty="0">
              <a:effectLst/>
            </a:endParaRPr>
          </a:p>
          <a:p>
            <a:pPr marL="0" indent="0">
              <a:buNone/>
            </a:pPr>
            <a:endParaRPr lang="nl-NL" sz="2200" b="0" i="0" dirty="0"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04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2D6730-F456-3C41-58F8-F408F7436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9923"/>
            <a:ext cx="10515600" cy="58170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sz="2800" b="0" i="0" dirty="0">
              <a:effectLst/>
            </a:endParaRPr>
          </a:p>
          <a:p>
            <a:r>
              <a:rPr lang="nl-NL" b="0" i="0" dirty="0">
                <a:solidFill>
                  <a:srgbClr val="333332"/>
                </a:solidFill>
                <a:effectLst/>
                <a:latin typeface="Flanders Art Sans"/>
              </a:rPr>
              <a:t> </a:t>
            </a:r>
            <a:r>
              <a:rPr lang="nl-NL" b="1" i="0" dirty="0">
                <a:effectLst/>
              </a:rPr>
              <a:t>Bij voltooide deelwoorden</a:t>
            </a:r>
            <a:r>
              <a:rPr lang="cs-CZ" b="1" i="0" dirty="0">
                <a:effectLst/>
              </a:rPr>
              <a:t> </a:t>
            </a:r>
            <a:r>
              <a:rPr lang="cs-CZ" b="0" i="0" dirty="0">
                <a:effectLst/>
              </a:rPr>
              <a:t>(příčestí minulé)</a:t>
            </a:r>
            <a:r>
              <a:rPr lang="nl-NL" b="0" i="0" dirty="0">
                <a:effectLst/>
              </a:rPr>
              <a:t> </a:t>
            </a:r>
            <a:r>
              <a:rPr lang="nl-NL" b="1" i="0" dirty="0">
                <a:effectLst/>
              </a:rPr>
              <a:t>of tegenwoordige deelwoorden</a:t>
            </a:r>
            <a:r>
              <a:rPr lang="cs-CZ" b="0" i="0" dirty="0">
                <a:effectLst/>
              </a:rPr>
              <a:t> (přítomné příčestí)</a:t>
            </a:r>
            <a:r>
              <a:rPr lang="nl-NL" b="0" i="0" dirty="0">
                <a:effectLst/>
              </a:rPr>
              <a:t> die als bijvoeglijk naamwoord gebruikt worden</a:t>
            </a:r>
            <a:r>
              <a:rPr lang="cs-CZ" b="0" i="0" dirty="0">
                <a:effectLst/>
              </a:rPr>
              <a:t> – příčestí použité jako přídavné jméno</a:t>
            </a:r>
            <a:endParaRPr lang="cs-CZ" dirty="0"/>
          </a:p>
          <a:p>
            <a:pPr marL="0" indent="0">
              <a:buNone/>
            </a:pPr>
            <a:r>
              <a:rPr lang="nl-NL" b="0" i="0" dirty="0">
                <a:effectLst/>
              </a:rPr>
              <a:t>Hij is de </a:t>
            </a:r>
            <a:r>
              <a:rPr lang="nl-NL" b="0" i="1" dirty="0">
                <a:effectLst/>
              </a:rPr>
              <a:t>meest gehate</a:t>
            </a:r>
            <a:r>
              <a:rPr lang="nl-NL" b="0" i="0" dirty="0">
                <a:effectLst/>
              </a:rPr>
              <a:t> kerel van de school. (</a:t>
            </a:r>
            <a:r>
              <a:rPr lang="nl-NL" b="0" i="1" dirty="0">
                <a:effectLst/>
              </a:rPr>
              <a:t>gehaatste</a:t>
            </a:r>
            <a:r>
              <a:rPr lang="cs-CZ" b="0" i="1" dirty="0">
                <a:effectLst/>
              </a:rPr>
              <a:t> nejde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nl-NL" b="0" i="0" dirty="0">
                <a:effectLst/>
              </a:rPr>
              <a:t>Katrien had vroeger altijd de </a:t>
            </a:r>
            <a:r>
              <a:rPr lang="nl-NL" b="0" i="1" dirty="0">
                <a:effectLst/>
              </a:rPr>
              <a:t>meest opgeruimde</a:t>
            </a:r>
            <a:r>
              <a:rPr lang="nl-NL" b="0" i="0" dirty="0">
                <a:effectLst/>
              </a:rPr>
              <a:t> kamer. </a:t>
            </a:r>
            <a:endParaRPr lang="cs-CZ" b="0" i="0" dirty="0">
              <a:effectLst/>
            </a:endParaRPr>
          </a:p>
          <a:p>
            <a:pPr marL="0" indent="0">
              <a:buNone/>
            </a:pPr>
            <a:r>
              <a:rPr lang="cs-CZ" dirty="0"/>
              <a:t>X </a:t>
            </a:r>
            <a:r>
              <a:rPr lang="nl-NL" b="0" i="0" dirty="0">
                <a:solidFill>
                  <a:srgbClr val="000000"/>
                </a:solidFill>
                <a:effectLst/>
              </a:rPr>
              <a:t>maar: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</a:t>
            </a:r>
            <a:r>
              <a:rPr lang="nl-NL" b="0" i="0" dirty="0">
                <a:solidFill>
                  <a:srgbClr val="000000"/>
                </a:solidFill>
                <a:effectLst/>
              </a:rPr>
              <a:t>In de </a:t>
            </a:r>
            <a:r>
              <a:rPr lang="nl-NL" b="0" i="1" dirty="0">
                <a:solidFill>
                  <a:srgbClr val="000000"/>
                </a:solidFill>
                <a:effectLst/>
              </a:rPr>
              <a:t>drukkendste</a:t>
            </a:r>
            <a:r>
              <a:rPr lang="nl-NL" b="0" i="0" dirty="0">
                <a:solidFill>
                  <a:srgbClr val="000000"/>
                </a:solidFill>
                <a:effectLst/>
              </a:rPr>
              <a:t> warmte liepen we verder.</a:t>
            </a:r>
          </a:p>
          <a:p>
            <a:pPr marL="0" indent="0">
              <a:buNone/>
            </a:pPr>
            <a:endParaRPr lang="cs-CZ" dirty="0"/>
          </a:p>
          <a:p>
            <a:r>
              <a:rPr lang="nl-NL" b="0" i="0" dirty="0">
                <a:solidFill>
                  <a:srgbClr val="000000"/>
                </a:solidFill>
                <a:effectLst/>
              </a:rPr>
              <a:t>Bij adjectieven die </a:t>
            </a:r>
            <a:r>
              <a:rPr lang="nl-NL" b="1" i="0" dirty="0">
                <a:solidFill>
                  <a:srgbClr val="000000"/>
                </a:solidFill>
                <a:effectLst/>
              </a:rPr>
              <a:t>uitgaan op gesproken </a:t>
            </a:r>
            <a:r>
              <a:rPr lang="nl-NL" b="1" i="1" dirty="0">
                <a:solidFill>
                  <a:srgbClr val="000000"/>
                </a:solidFill>
                <a:effectLst/>
              </a:rPr>
              <a:t>-st</a:t>
            </a:r>
            <a:r>
              <a:rPr lang="nl-NL" b="1" i="0" dirty="0">
                <a:solidFill>
                  <a:srgbClr val="000000"/>
                </a:solidFill>
                <a:effectLst/>
              </a:rPr>
              <a:t> </a:t>
            </a:r>
            <a:r>
              <a:rPr lang="nl-NL" b="0" i="0" dirty="0">
                <a:solidFill>
                  <a:srgbClr val="000000"/>
                </a:solidFill>
                <a:effectLst/>
              </a:rPr>
              <a:t>(geschreven als </a:t>
            </a:r>
            <a:r>
              <a:rPr lang="nl-NL" b="0" i="1" dirty="0">
                <a:solidFill>
                  <a:srgbClr val="000000"/>
                </a:solidFill>
                <a:effectLst/>
              </a:rPr>
              <a:t>-st</a:t>
            </a:r>
            <a:r>
              <a:rPr lang="nl-NL" b="0" i="0" dirty="0">
                <a:solidFill>
                  <a:srgbClr val="000000"/>
                </a:solidFill>
                <a:effectLst/>
              </a:rPr>
              <a:t> of </a:t>
            </a:r>
            <a:r>
              <a:rPr lang="nl-NL" b="0" i="1" dirty="0">
                <a:solidFill>
                  <a:srgbClr val="000000"/>
                </a:solidFill>
                <a:effectLst/>
              </a:rPr>
              <a:t>-sd</a:t>
            </a:r>
            <a:r>
              <a:rPr lang="nl-NL" b="0" i="0" dirty="0">
                <a:solidFill>
                  <a:srgbClr val="000000"/>
                </a:solidFill>
                <a:effectLst/>
              </a:rPr>
              <a:t>) bezigt men het liefst de met </a:t>
            </a:r>
            <a:r>
              <a:rPr lang="nl-NL" b="0" i="1" dirty="0">
                <a:solidFill>
                  <a:srgbClr val="000000"/>
                </a:solidFill>
                <a:effectLst/>
              </a:rPr>
              <a:t>meest</a:t>
            </a:r>
            <a:r>
              <a:rPr lang="nl-NL" b="0" i="0" dirty="0">
                <a:solidFill>
                  <a:srgbClr val="000000"/>
                </a:solidFill>
                <a:effectLst/>
              </a:rPr>
              <a:t> omschreven overtreffende trap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– 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  <a:effectLst/>
              </a:rPr>
              <a:t>het meest verbaasd</a:t>
            </a:r>
            <a:endParaRPr lang="cs-CZ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effectLst/>
            </a:endParaRPr>
          </a:p>
          <a:p>
            <a:r>
              <a:rPr lang="nl-NL" i="0" dirty="0">
                <a:solidFill>
                  <a:srgbClr val="000000"/>
                </a:solidFill>
                <a:effectLst/>
              </a:rPr>
              <a:t>Ook </a:t>
            </a:r>
            <a:r>
              <a:rPr lang="nl-NL" b="1" i="0" dirty="0">
                <a:solidFill>
                  <a:srgbClr val="000000"/>
                </a:solidFill>
                <a:effectLst/>
              </a:rPr>
              <a:t>de overtreffende trap van adjectieven op </a:t>
            </a:r>
            <a:r>
              <a:rPr lang="nl-NL" b="1" i="1" dirty="0">
                <a:solidFill>
                  <a:srgbClr val="000000"/>
                </a:solidFill>
                <a:effectLst/>
              </a:rPr>
              <a:t>-s</a:t>
            </a:r>
            <a:r>
              <a:rPr lang="nl-NL" b="1" i="0" dirty="0">
                <a:solidFill>
                  <a:srgbClr val="000000"/>
                </a:solidFill>
                <a:effectLst/>
              </a:rPr>
              <a:t>, </a:t>
            </a:r>
            <a:r>
              <a:rPr lang="nl-NL" b="1" i="1" dirty="0">
                <a:solidFill>
                  <a:srgbClr val="000000"/>
                </a:solidFill>
                <a:effectLst/>
              </a:rPr>
              <a:t>-isch</a:t>
            </a:r>
            <a:r>
              <a:rPr lang="nl-NL" b="1" i="0" dirty="0">
                <a:solidFill>
                  <a:srgbClr val="000000"/>
                </a:solidFill>
                <a:effectLst/>
              </a:rPr>
              <a:t> of </a:t>
            </a:r>
            <a:r>
              <a:rPr lang="nl-NL" b="1" i="1" dirty="0">
                <a:solidFill>
                  <a:srgbClr val="000000"/>
                </a:solidFill>
                <a:effectLst/>
              </a:rPr>
              <a:t>-sk</a:t>
            </a:r>
            <a:r>
              <a:rPr lang="nl-NL" b="1" i="0" dirty="0">
                <a:solidFill>
                  <a:srgbClr val="000000"/>
                </a:solidFill>
                <a:effectLst/>
              </a:rPr>
              <a:t> </a:t>
            </a:r>
            <a:r>
              <a:rPr lang="nl-NL" i="0" dirty="0">
                <a:solidFill>
                  <a:srgbClr val="000000"/>
                </a:solidFill>
                <a:effectLst/>
              </a:rPr>
              <a:t>wordt bij voorkeur omschreven</a:t>
            </a:r>
            <a:endParaRPr lang="cs-CZ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000000"/>
                </a:solidFill>
              </a:rPr>
              <a:t>het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>
                <a:solidFill>
                  <a:srgbClr val="000000"/>
                </a:solidFill>
              </a:rPr>
              <a:t>meest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>
                <a:solidFill>
                  <a:srgbClr val="000000"/>
                </a:solidFill>
              </a:rPr>
              <a:t>problematisch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</a:endParaRPr>
          </a:p>
          <a:p>
            <a:r>
              <a:rPr lang="nl-NL" i="0" dirty="0">
                <a:solidFill>
                  <a:srgbClr val="000000"/>
                </a:solidFill>
                <a:effectLst/>
              </a:rPr>
              <a:t>Verder wordt </a:t>
            </a:r>
            <a:r>
              <a:rPr lang="nl-NL" b="1" i="0" dirty="0">
                <a:solidFill>
                  <a:srgbClr val="000000"/>
                </a:solidFill>
                <a:effectLst/>
              </a:rPr>
              <a:t>de overtreffende trap van adjectieven op </a:t>
            </a:r>
            <a:r>
              <a:rPr lang="nl-NL" b="1" i="1" dirty="0">
                <a:solidFill>
                  <a:srgbClr val="000000"/>
                </a:solidFill>
                <a:effectLst/>
              </a:rPr>
              <a:t>-de</a:t>
            </a:r>
            <a:r>
              <a:rPr lang="nl-NL" b="1" i="0" dirty="0">
                <a:solidFill>
                  <a:srgbClr val="000000"/>
                </a:solidFill>
                <a:effectLst/>
              </a:rPr>
              <a:t> </a:t>
            </a:r>
            <a:r>
              <a:rPr lang="nl-NL" i="0" dirty="0">
                <a:solidFill>
                  <a:srgbClr val="000000"/>
                </a:solidFill>
                <a:effectLst/>
              </a:rPr>
              <a:t>bij voorkeur omschreven</a:t>
            </a:r>
            <a:endParaRPr lang="cs-CZ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meest stupide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89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6" name="Rectangle 308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E99008-FC1D-5F34-FB48-36A2CC61A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nl-NL" sz="3000" b="0" i="0">
                <a:effectLst/>
                <a:latin typeface="Roboto" panose="02000000000000000000" pitchFamily="2" charset="0"/>
              </a:rPr>
              <a:t>Subcategorieën van adjectieven waarvan geen trappen van vergelijking gevormd worden</a:t>
            </a:r>
            <a:r>
              <a:rPr lang="cs-CZ" sz="3000" b="0" i="0">
                <a:effectLst/>
                <a:latin typeface="Roboto" panose="02000000000000000000" pitchFamily="2" charset="0"/>
              </a:rPr>
              <a:t> – z jakých podkategorií se neutváří</a:t>
            </a:r>
            <a:endParaRPr lang="cs-CZ" sz="3000"/>
          </a:p>
        </p:txBody>
      </p:sp>
      <p:sp>
        <p:nvSpPr>
          <p:cNvPr id="308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AA6ADB-7109-F0EF-5370-556DA0950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120854"/>
            <a:ext cx="7734928" cy="4069634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nl-NL" sz="1600" b="0" i="0" dirty="0">
                <a:effectLst/>
              </a:rPr>
              <a:t>Van een aantal subcategorieën van adjectieven ontbreken de trappen van vergelijking.</a:t>
            </a:r>
            <a:r>
              <a:rPr lang="cs-CZ" sz="1600" b="0" i="0" dirty="0">
                <a:effectLst/>
              </a:rPr>
              <a:t> – u řady podkategorií chybí stupně </a:t>
            </a:r>
            <a:endParaRPr lang="nl-NL" sz="1600" b="0" i="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1600" b="1" i="0" dirty="0">
                <a:effectLst/>
              </a:rPr>
              <a:t>stofadjectieven</a:t>
            </a:r>
            <a:r>
              <a:rPr lang="nl-NL" sz="1600" b="0" i="0" dirty="0">
                <a:effectLst/>
              </a:rPr>
              <a:t>, zoals </a:t>
            </a:r>
            <a:r>
              <a:rPr lang="nl-NL" sz="1600" b="0" i="1" dirty="0">
                <a:effectLst/>
              </a:rPr>
              <a:t>tinnen</a:t>
            </a:r>
            <a:r>
              <a:rPr lang="nl-NL" sz="1600" b="0" i="0" dirty="0">
                <a:effectLst/>
              </a:rPr>
              <a:t>, </a:t>
            </a:r>
            <a:r>
              <a:rPr lang="nl-NL" sz="1600" b="0" i="1" dirty="0">
                <a:effectLst/>
              </a:rPr>
              <a:t>zijden</a:t>
            </a:r>
            <a:r>
              <a:rPr lang="nl-NL" sz="1600" b="0" i="0" dirty="0">
                <a:effectLst/>
              </a:rPr>
              <a:t>, </a:t>
            </a:r>
            <a:r>
              <a:rPr lang="nl-NL" sz="1600" b="0" i="1" dirty="0">
                <a:effectLst/>
              </a:rPr>
              <a:t>plastic</a:t>
            </a:r>
            <a:r>
              <a:rPr lang="nl-NL" sz="1600" b="0" i="0" dirty="0">
                <a:effectLst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600" b="1" i="0" dirty="0">
                <a:effectLst/>
              </a:rPr>
              <a:t>Afleidingen</a:t>
            </a:r>
            <a:r>
              <a:rPr lang="cs-CZ" sz="1600" b="1" i="0" dirty="0">
                <a:effectLst/>
              </a:rPr>
              <a:t> (odvozeniny)</a:t>
            </a:r>
            <a:r>
              <a:rPr lang="nl-NL" sz="1600" b="1" i="0" dirty="0">
                <a:effectLst/>
              </a:rPr>
              <a:t> op </a:t>
            </a:r>
            <a:r>
              <a:rPr lang="nl-NL" sz="1600" b="1" i="1" dirty="0">
                <a:effectLst/>
              </a:rPr>
              <a:t>-er</a:t>
            </a:r>
            <a:r>
              <a:rPr lang="nl-NL" sz="1600" b="1" i="0" dirty="0">
                <a:effectLst/>
              </a:rPr>
              <a:t> (</a:t>
            </a:r>
            <a:r>
              <a:rPr lang="nl-NL" sz="1600" b="1" i="1" dirty="0">
                <a:effectLst/>
              </a:rPr>
              <a:t>-ers</a:t>
            </a:r>
            <a:r>
              <a:rPr lang="nl-NL" sz="1600" b="1" i="0" dirty="0">
                <a:effectLst/>
              </a:rPr>
              <a:t>) van geografische namen</a:t>
            </a:r>
            <a:r>
              <a:rPr lang="nl-NL" sz="1600" b="0" i="0" dirty="0">
                <a:effectLst/>
              </a:rPr>
              <a:t>, zoals </a:t>
            </a:r>
            <a:r>
              <a:rPr lang="nl-NL" sz="1600" b="0" i="1" dirty="0">
                <a:effectLst/>
              </a:rPr>
              <a:t>Edammer</a:t>
            </a:r>
            <a:r>
              <a:rPr lang="nl-NL" sz="1600" b="0" i="0" dirty="0">
                <a:effectLst/>
              </a:rPr>
              <a:t>, </a:t>
            </a:r>
            <a:r>
              <a:rPr lang="nl-NL" sz="1600" b="0" i="1" dirty="0">
                <a:effectLst/>
              </a:rPr>
              <a:t>Aalsters</a:t>
            </a:r>
            <a:endParaRPr lang="cs-CZ" sz="1600" dirty="0"/>
          </a:p>
          <a:p>
            <a:pPr marL="0" indent="0">
              <a:buNone/>
            </a:pPr>
            <a:r>
              <a:rPr lang="cs-CZ" sz="1600" b="0" i="0" dirty="0">
                <a:effectLst/>
              </a:rPr>
              <a:t>X </a:t>
            </a:r>
            <a:r>
              <a:rPr lang="nl-NL" sz="1600" b="0" i="0" dirty="0">
                <a:effectLst/>
              </a:rPr>
              <a:t>bij andere is comparatie soms wel mogelijk</a:t>
            </a:r>
            <a:r>
              <a:rPr lang="nl-NL" sz="1600" dirty="0"/>
              <a:t> </a:t>
            </a:r>
            <a:endParaRPr lang="nl-NL" sz="1600" b="0" i="0" dirty="0">
              <a:effectLst/>
            </a:endParaRPr>
          </a:p>
          <a:p>
            <a:pPr marL="0" indent="0">
              <a:buNone/>
            </a:pPr>
            <a:r>
              <a:rPr lang="nl-NL" sz="1600" b="0" i="1" dirty="0">
                <a:effectLst/>
              </a:rPr>
              <a:t>Amerikaanser</a:t>
            </a:r>
            <a:r>
              <a:rPr lang="nl-NL" sz="1600" b="0" i="0" dirty="0">
                <a:effectLst/>
              </a:rPr>
              <a:t> dan dat kan zo'n aanpak haast niet.</a:t>
            </a:r>
            <a:endParaRPr lang="cs-CZ" sz="1600" b="0" i="0" dirty="0">
              <a:effectLst/>
            </a:endParaRPr>
          </a:p>
          <a:p>
            <a:r>
              <a:rPr lang="nl-NL" sz="1600" b="1" i="0" dirty="0">
                <a:effectLst/>
              </a:rPr>
              <a:t>sommige alleen niet-attributief bruikbare adjectieven</a:t>
            </a:r>
            <a:r>
              <a:rPr lang="nl-NL" sz="1600" b="0" i="0" dirty="0">
                <a:effectLst/>
              </a:rPr>
              <a:t>, bijv.: </a:t>
            </a:r>
            <a:r>
              <a:rPr lang="nl-NL" sz="1600" b="0" i="1" dirty="0">
                <a:effectLst/>
              </a:rPr>
              <a:t>kwijt</a:t>
            </a:r>
            <a:r>
              <a:rPr lang="nl-NL" sz="1600" b="0" i="0" dirty="0">
                <a:effectLst/>
              </a:rPr>
              <a:t>, </a:t>
            </a:r>
            <a:r>
              <a:rPr lang="nl-NL" sz="1600" b="0" i="1" dirty="0">
                <a:effectLst/>
              </a:rPr>
              <a:t>gewaar</a:t>
            </a:r>
            <a:r>
              <a:rPr lang="nl-NL" sz="1600" b="0" i="0" dirty="0">
                <a:effectLst/>
              </a:rPr>
              <a:t>, </a:t>
            </a:r>
            <a:r>
              <a:rPr lang="nl-NL" sz="1600" b="0" i="1" dirty="0">
                <a:effectLst/>
              </a:rPr>
              <a:t>pluis</a:t>
            </a:r>
            <a:r>
              <a:rPr lang="nl-NL" sz="1600" b="0" i="0" dirty="0">
                <a:effectLst/>
              </a:rPr>
              <a:t> </a:t>
            </a:r>
            <a:endParaRPr lang="cs-CZ" sz="1600" b="0" i="0" dirty="0">
              <a:effectLst/>
            </a:endParaRPr>
          </a:p>
          <a:p>
            <a:r>
              <a:rPr lang="nl-NL" sz="1600" b="1" i="0" dirty="0">
                <a:effectLst/>
              </a:rPr>
              <a:t>andere absolute adjectieven</a:t>
            </a:r>
            <a:r>
              <a:rPr lang="nl-NL" sz="1600" b="0" i="0" dirty="0">
                <a:effectLst/>
              </a:rPr>
              <a:t> zoals </a:t>
            </a:r>
            <a:r>
              <a:rPr lang="nl-NL" sz="1600" b="0" i="1" dirty="0">
                <a:effectLst/>
              </a:rPr>
              <a:t>rechter, linker, eeuwig, dood, oneindig, overleden, gesloten</a:t>
            </a:r>
            <a:r>
              <a:rPr lang="nl-NL" sz="1600" b="0" i="0" dirty="0">
                <a:effectLst/>
              </a:rPr>
              <a:t> (in de betekenis 'dicht'); </a:t>
            </a:r>
            <a:r>
              <a:rPr lang="nl-NL" sz="1600" b="0" i="1" dirty="0">
                <a:effectLst/>
              </a:rPr>
              <a:t>dagelijks, mondeling, schriftelijk, hedendaags, extra</a:t>
            </a:r>
            <a:r>
              <a:rPr lang="nl-NL" sz="1600" b="0" i="0" dirty="0">
                <a:effectLst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600" b="1" i="0" dirty="0">
                <a:effectLst/>
              </a:rPr>
              <a:t>adjectieven die al</a:t>
            </a:r>
            <a:r>
              <a:rPr lang="cs-CZ" sz="1600" b="1" i="0" dirty="0">
                <a:effectLst/>
              </a:rPr>
              <a:t> </a:t>
            </a:r>
            <a:r>
              <a:rPr lang="cs-CZ" sz="1600" b="1" i="0" dirty="0" err="1">
                <a:effectLst/>
              </a:rPr>
              <a:t>een</a:t>
            </a:r>
            <a:r>
              <a:rPr lang="cs-CZ" sz="1600" b="1" i="0" dirty="0">
                <a:effectLst/>
              </a:rPr>
              <a:t> </a:t>
            </a:r>
            <a:r>
              <a:rPr lang="cs-CZ" sz="1600" b="1" i="0" dirty="0" err="1">
                <a:effectLst/>
              </a:rPr>
              <a:t>vergelijking</a:t>
            </a:r>
            <a:r>
              <a:rPr lang="cs-CZ" sz="1600" b="1" i="0" dirty="0">
                <a:effectLst/>
              </a:rPr>
              <a:t> </a:t>
            </a:r>
            <a:r>
              <a:rPr lang="cs-CZ" sz="1600" b="1" i="0" dirty="0" err="1">
                <a:effectLst/>
              </a:rPr>
              <a:t>uitdrukken</a:t>
            </a:r>
            <a:r>
              <a:rPr lang="nl-NL" sz="1600" b="0" i="0" dirty="0">
                <a:effectLst/>
              </a:rPr>
              <a:t>, zoals </a:t>
            </a:r>
            <a:r>
              <a:rPr lang="nl-NL" sz="1600" b="0" i="1" dirty="0">
                <a:effectLst/>
              </a:rPr>
              <a:t>sneeuwwit, bloedrood, hemelsblauw, messcherp</a:t>
            </a:r>
            <a:r>
              <a:rPr lang="nl-NL" sz="1600" b="0" i="0" dirty="0">
                <a:effectLst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600" b="1" i="0" dirty="0">
                <a:effectLst/>
              </a:rPr>
              <a:t>afleidingen met een </a:t>
            </a:r>
            <a:r>
              <a:rPr lang="cs-CZ" sz="1600" b="1" i="0" dirty="0" err="1">
                <a:effectLst/>
              </a:rPr>
              <a:t>voorvoegsel</a:t>
            </a:r>
            <a:r>
              <a:rPr lang="cs-CZ" sz="1600" b="1" i="0" dirty="0">
                <a:effectLst/>
              </a:rPr>
              <a:t> dat </a:t>
            </a:r>
            <a:r>
              <a:rPr lang="cs-CZ" sz="1600" b="1" i="0" dirty="0" err="1">
                <a:effectLst/>
              </a:rPr>
              <a:t>versterkende</a:t>
            </a:r>
            <a:r>
              <a:rPr lang="cs-CZ" sz="1600" b="1" i="0" dirty="0">
                <a:effectLst/>
              </a:rPr>
              <a:t> </a:t>
            </a:r>
            <a:r>
              <a:rPr lang="cs-CZ" sz="1600" b="1" i="0" dirty="0" err="1">
                <a:effectLst/>
              </a:rPr>
              <a:t>waarde</a:t>
            </a:r>
            <a:r>
              <a:rPr lang="cs-CZ" sz="1600" b="1" i="0" dirty="0">
                <a:effectLst/>
              </a:rPr>
              <a:t> </a:t>
            </a:r>
            <a:r>
              <a:rPr lang="cs-CZ" sz="1600" b="1" i="0" dirty="0" err="1">
                <a:effectLst/>
              </a:rPr>
              <a:t>heeft</a:t>
            </a:r>
            <a:r>
              <a:rPr lang="nl-NL" sz="1600" b="0" i="0" dirty="0">
                <a:effectLst/>
              </a:rPr>
              <a:t>, zoals </a:t>
            </a:r>
            <a:r>
              <a:rPr lang="nl-NL" sz="1600" b="0" i="1" dirty="0">
                <a:effectLst/>
              </a:rPr>
              <a:t>hypermodern, oersterk, supergevoelig</a:t>
            </a:r>
            <a:r>
              <a:rPr lang="nl-NL" sz="1600" b="0" i="0" dirty="0">
                <a:effectLst/>
              </a:rPr>
              <a:t>, evenals samenstellingen met versterkende betekenis, bijv. </a:t>
            </a:r>
            <a:r>
              <a:rPr lang="nl-NL" sz="1600" b="0" i="1" dirty="0">
                <a:effectLst/>
              </a:rPr>
              <a:t>beregoed</a:t>
            </a:r>
            <a:r>
              <a:rPr lang="nl-NL" sz="1600" b="0" i="0" dirty="0">
                <a:effectLst/>
              </a:rPr>
              <a:t> en </a:t>
            </a:r>
            <a:r>
              <a:rPr lang="nl-NL" sz="1600" b="0" i="1" dirty="0">
                <a:effectLst/>
              </a:rPr>
              <a:t>knalrood</a:t>
            </a:r>
            <a:endParaRPr lang="nl-NL" sz="1600" b="0" i="0" dirty="0">
              <a:effectLst/>
            </a:endParaRPr>
          </a:p>
          <a:p>
            <a:endParaRPr lang="nl-NL" sz="1400" b="0" i="0" dirty="0">
              <a:effectLst/>
              <a:latin typeface="Roboto" panose="02000000000000000000" pitchFamily="2" charset="0"/>
            </a:endParaRPr>
          </a:p>
          <a:p>
            <a:endParaRPr lang="cs-CZ" sz="1400" dirty="0"/>
          </a:p>
        </p:txBody>
      </p:sp>
      <p:pic>
        <p:nvPicPr>
          <p:cNvPr id="3074" name="Picture 2" descr="Opdrachtgever nog maar matig op de hoogte van details Wet DBA. – ZiPconomy">
            <a:extLst>
              <a:ext uri="{FF2B5EF4-FFF2-40B4-BE49-F238E27FC236}">
                <a16:creationId xmlns:a16="http://schemas.microsoft.com/office/drawing/2014/main" id="{311E4D8E-4EE6-3C59-D136-BC577F801B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5" r="1241" b="2"/>
          <a:stretch/>
        </p:blipFill>
        <p:spPr bwMode="auto">
          <a:xfrm>
            <a:off x="8218122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537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D7DD9-9689-7A85-D7BA-975012DD6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467A74-4148-70A6-FFC1-148DFEB52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https://onzetaal.nl/taalloket/trappen-van-vergelijking</a:t>
            </a:r>
            <a:endParaRPr lang="cs-CZ"/>
          </a:p>
          <a:p>
            <a:r>
              <a:rPr lang="cs-CZ">
                <a:hlinkClick r:id="rId3"/>
              </a:rPr>
              <a:t>https://taaladvies.net/regelmatige-en-onregelmatige-trappen-van-vergelijking-algemeen/</a:t>
            </a:r>
            <a:endParaRPr lang="cs-CZ"/>
          </a:p>
          <a:p>
            <a:r>
              <a:rPr lang="cs-CZ">
                <a:hlinkClick r:id="rId4"/>
              </a:rPr>
              <a:t>https://e-ans.ivdnt.org/topics/pid/ans060403040101lingtopic</a:t>
            </a:r>
            <a:endParaRPr lang="cs-CZ"/>
          </a:p>
          <a:p>
            <a:pPr marL="0" indent="0">
              <a:buNone/>
            </a:pP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017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3" name="Freeform: Shape 6152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146" name="Picture 2" descr="Dank voor jullie aandacht. - Online tegeltjes bakken - WBVB Rotterdam">
            <a:extLst>
              <a:ext uri="{FF2B5EF4-FFF2-40B4-BE49-F238E27FC236}">
                <a16:creationId xmlns:a16="http://schemas.microsoft.com/office/drawing/2014/main" id="{1AC3054A-81F7-B831-0D56-04CB2C5FE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2233" y="1201003"/>
            <a:ext cx="4107976" cy="410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03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AAC439-E5A0-0ED4-ACCA-B0AB1F8B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6034"/>
            <a:ext cx="10515600" cy="5320929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belangrijk</a:t>
            </a:r>
            <a:r>
              <a:rPr lang="cs-CZ" dirty="0"/>
              <a:t> </a:t>
            </a:r>
            <a:r>
              <a:rPr lang="cs-CZ" dirty="0" err="1"/>
              <a:t>kenmerk</a:t>
            </a:r>
            <a:r>
              <a:rPr lang="cs-CZ" dirty="0"/>
              <a:t> van </a:t>
            </a:r>
            <a:r>
              <a:rPr lang="cs-CZ" dirty="0" err="1"/>
              <a:t>adjectieven</a:t>
            </a:r>
            <a:r>
              <a:rPr lang="cs-CZ" dirty="0"/>
              <a:t> is </a:t>
            </a:r>
            <a:r>
              <a:rPr lang="cs-CZ" b="1" dirty="0" err="1"/>
              <a:t>vermogen</a:t>
            </a:r>
            <a:r>
              <a:rPr lang="cs-CZ" b="1" dirty="0"/>
              <a:t> </a:t>
            </a:r>
            <a:r>
              <a:rPr lang="cs-CZ" b="1" dirty="0" err="1"/>
              <a:t>tot</a:t>
            </a:r>
            <a:r>
              <a:rPr lang="cs-CZ" b="1" dirty="0"/>
              <a:t> </a:t>
            </a:r>
            <a:r>
              <a:rPr lang="cs-CZ" b="1" dirty="0" err="1"/>
              <a:t>comparatie</a:t>
            </a:r>
            <a:r>
              <a:rPr lang="cs-CZ" b="1" dirty="0"/>
              <a:t> </a:t>
            </a:r>
            <a:r>
              <a:rPr lang="cs-CZ" dirty="0"/>
              <a:t>– důležitou vlastností přídavných jmen je schopnost stupňování -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/>
              <a:t>ze </a:t>
            </a:r>
            <a:r>
              <a:rPr lang="nl-NL" b="0" i="0" dirty="0">
                <a:solidFill>
                  <a:srgbClr val="000000"/>
                </a:solidFill>
                <a:effectLst/>
              </a:rPr>
              <a:t>worden gebruikt om twee of meer zaken met elkaar te vergelijken</a:t>
            </a:r>
            <a:endParaRPr lang="cs-CZ" dirty="0"/>
          </a:p>
          <a:p>
            <a:pPr marL="0" indent="0" algn="just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de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mogelijkheid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tot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het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vormen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van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trappen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van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vergelijking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– možnost tvořit stupně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De </a:t>
            </a:r>
            <a:r>
              <a:rPr lang="cs-CZ" b="1" dirty="0" err="1"/>
              <a:t>stellende</a:t>
            </a:r>
            <a:r>
              <a:rPr lang="cs-CZ" b="1" dirty="0"/>
              <a:t> trap </a:t>
            </a:r>
            <a:r>
              <a:rPr lang="cs-CZ" dirty="0"/>
              <a:t>– 1. stupeň (</a:t>
            </a:r>
            <a:r>
              <a:rPr lang="cs-CZ" dirty="0" err="1"/>
              <a:t>positief</a:t>
            </a:r>
            <a:r>
              <a:rPr lang="cs-CZ" dirty="0"/>
              <a:t>) – </a:t>
            </a:r>
            <a:r>
              <a:rPr lang="cs-CZ" dirty="0" err="1"/>
              <a:t>onverbogen</a:t>
            </a:r>
            <a:r>
              <a:rPr lang="cs-CZ" dirty="0"/>
              <a:t> </a:t>
            </a:r>
            <a:r>
              <a:rPr lang="cs-CZ" dirty="0" err="1"/>
              <a:t>vorm</a:t>
            </a:r>
            <a:r>
              <a:rPr lang="cs-CZ" dirty="0"/>
              <a:t> (</a:t>
            </a:r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bijvoegelijk</a:t>
            </a:r>
            <a:r>
              <a:rPr lang="cs-CZ" dirty="0"/>
              <a:t> </a:t>
            </a:r>
            <a:r>
              <a:rPr lang="cs-CZ" dirty="0" err="1"/>
              <a:t>naamwoord</a:t>
            </a:r>
            <a:r>
              <a:rPr lang="cs-CZ" dirty="0"/>
              <a:t> </a:t>
            </a:r>
            <a:r>
              <a:rPr lang="cs-CZ" dirty="0" err="1"/>
              <a:t>zelf</a:t>
            </a:r>
            <a:r>
              <a:rPr lang="cs-CZ" dirty="0"/>
              <a:t>) – </a:t>
            </a:r>
            <a:r>
              <a:rPr lang="cs-CZ" dirty="0" err="1"/>
              <a:t>aardig</a:t>
            </a:r>
            <a:endParaRPr lang="cs-CZ" dirty="0"/>
          </a:p>
          <a:p>
            <a:pPr algn="just"/>
            <a:r>
              <a:rPr lang="cs-CZ" dirty="0" err="1"/>
              <a:t>door</a:t>
            </a:r>
            <a:r>
              <a:rPr lang="cs-CZ" dirty="0"/>
              <a:t> </a:t>
            </a:r>
            <a:r>
              <a:rPr lang="cs-CZ" dirty="0" err="1"/>
              <a:t>middel</a:t>
            </a:r>
            <a:r>
              <a:rPr lang="cs-CZ" dirty="0"/>
              <a:t> van </a:t>
            </a:r>
            <a:r>
              <a:rPr lang="cs-CZ" dirty="0" err="1"/>
              <a:t>toevoeging</a:t>
            </a:r>
            <a:r>
              <a:rPr lang="cs-CZ" dirty="0"/>
              <a:t> van </a:t>
            </a:r>
            <a:r>
              <a:rPr lang="cs-CZ" u="sng" dirty="0"/>
              <a:t>-</a:t>
            </a:r>
            <a:r>
              <a:rPr lang="cs-CZ" u="sng" dirty="0" err="1"/>
              <a:t>er</a:t>
            </a:r>
            <a:r>
              <a:rPr lang="cs-CZ" u="sng" dirty="0"/>
              <a:t> </a:t>
            </a:r>
            <a:r>
              <a:rPr lang="cs-CZ" dirty="0"/>
              <a:t>= </a:t>
            </a:r>
            <a:r>
              <a:rPr lang="cs-CZ" b="1" dirty="0"/>
              <a:t>de </a:t>
            </a:r>
            <a:r>
              <a:rPr lang="cs-CZ" b="1" dirty="0" err="1"/>
              <a:t>vergrotende</a:t>
            </a:r>
            <a:r>
              <a:rPr lang="cs-CZ" b="1" dirty="0"/>
              <a:t> trap </a:t>
            </a:r>
            <a:r>
              <a:rPr lang="cs-CZ" dirty="0"/>
              <a:t>– 2.stupeň (</a:t>
            </a:r>
            <a:r>
              <a:rPr lang="cs-CZ" dirty="0" err="1"/>
              <a:t>comperatief</a:t>
            </a:r>
            <a:r>
              <a:rPr lang="cs-CZ" dirty="0"/>
              <a:t>)- </a:t>
            </a:r>
            <a:r>
              <a:rPr lang="cs-CZ" dirty="0" err="1"/>
              <a:t>aardiger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en </a:t>
            </a:r>
            <a:r>
              <a:rPr lang="cs-CZ" dirty="0" err="1"/>
              <a:t>door</a:t>
            </a:r>
            <a:r>
              <a:rPr lang="cs-CZ" dirty="0"/>
              <a:t> </a:t>
            </a:r>
            <a:r>
              <a:rPr lang="cs-CZ" dirty="0" err="1"/>
              <a:t>middel</a:t>
            </a:r>
            <a:r>
              <a:rPr lang="cs-CZ" dirty="0"/>
              <a:t> van </a:t>
            </a:r>
            <a:r>
              <a:rPr lang="cs-CZ" dirty="0" err="1"/>
              <a:t>toevoeging</a:t>
            </a:r>
            <a:r>
              <a:rPr lang="cs-CZ" dirty="0"/>
              <a:t> van </a:t>
            </a:r>
            <a:r>
              <a:rPr lang="cs-CZ" u="sng" dirty="0"/>
              <a:t>-st </a:t>
            </a:r>
            <a:r>
              <a:rPr lang="cs-CZ" dirty="0"/>
              <a:t>= </a:t>
            </a:r>
            <a:r>
              <a:rPr lang="cs-CZ" b="1" dirty="0"/>
              <a:t>de </a:t>
            </a:r>
            <a:r>
              <a:rPr lang="cs-CZ" b="1" dirty="0" err="1"/>
              <a:t>overtreffende</a:t>
            </a:r>
            <a:r>
              <a:rPr lang="cs-CZ" b="1" dirty="0"/>
              <a:t> trap – </a:t>
            </a:r>
            <a:r>
              <a:rPr lang="cs-CZ" dirty="0"/>
              <a:t>3.stupeň (</a:t>
            </a:r>
            <a:r>
              <a:rPr lang="cs-CZ" dirty="0" err="1"/>
              <a:t>superlatief</a:t>
            </a:r>
            <a:r>
              <a:rPr lang="cs-CZ" dirty="0"/>
              <a:t>)– </a:t>
            </a:r>
            <a:r>
              <a:rPr lang="cs-CZ" dirty="0" err="1"/>
              <a:t>aardigst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8C61B1F-849B-4448-3E8B-554D35E1A09F}"/>
              </a:ext>
            </a:extLst>
          </p:cNvPr>
          <p:cNvSpPr/>
          <p:nvPr/>
        </p:nvSpPr>
        <p:spPr>
          <a:xfrm>
            <a:off x="739303" y="3146898"/>
            <a:ext cx="10894979" cy="2660515"/>
          </a:xfrm>
          <a:prstGeom prst="rect">
            <a:avLst/>
          </a:prstGeom>
          <a:noFill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4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852678-712E-8B35-E084-AB7A1A844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cs-CZ" sz="5400" dirty="0" err="1">
                <a:solidFill>
                  <a:srgbClr val="FFFFFF"/>
                </a:solidFill>
              </a:rPr>
              <a:t>Gebruik</a:t>
            </a:r>
            <a:r>
              <a:rPr lang="cs-CZ" sz="5400" dirty="0">
                <a:solidFill>
                  <a:srgbClr val="FFFFFF"/>
                </a:solidFill>
              </a:rPr>
              <a:t> van de </a:t>
            </a:r>
            <a:r>
              <a:rPr lang="cs-CZ" sz="5400" dirty="0" err="1">
                <a:solidFill>
                  <a:srgbClr val="FFFFFF"/>
                </a:solidFill>
              </a:rPr>
              <a:t>stellende</a:t>
            </a:r>
            <a:r>
              <a:rPr lang="cs-CZ" sz="5400" dirty="0">
                <a:solidFill>
                  <a:srgbClr val="FFFFFF"/>
                </a:solidFill>
              </a:rPr>
              <a:t> trap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965695-887D-7BD4-E91C-4628DD73F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734" y="505838"/>
            <a:ext cx="7508469" cy="6021422"/>
          </a:xfrm>
        </p:spPr>
        <p:txBody>
          <a:bodyPr>
            <a:normAutofit fontScale="92500" lnSpcReduction="10000"/>
          </a:bodyPr>
          <a:lstStyle/>
          <a:p>
            <a:r>
              <a:rPr lang="nl-NL" sz="1600" b="0" i="0" u="sng" dirty="0">
                <a:effectLst/>
              </a:rPr>
              <a:t>vergelijking van twee of meer (groepen van) zelfstandigheden gebruikt men de stellende trap </a:t>
            </a:r>
            <a:r>
              <a:rPr lang="nl-NL" sz="1600" b="0" i="0" dirty="0">
                <a:effectLst/>
              </a:rPr>
              <a:t>van het adjectief </a:t>
            </a:r>
            <a:r>
              <a:rPr lang="cs-CZ" sz="1600" b="0" i="0" dirty="0">
                <a:effectLst/>
              </a:rPr>
              <a:t>- </a:t>
            </a:r>
            <a:r>
              <a:rPr lang="nl-NL" sz="1600" b="0" i="0" u="sng" dirty="0">
                <a:effectLst/>
              </a:rPr>
              <a:t>in gelijke mate aanwezig is</a:t>
            </a:r>
            <a:r>
              <a:rPr lang="cs-CZ" sz="1600" b="0" i="0" u="sng" dirty="0">
                <a:effectLst/>
              </a:rPr>
              <a:t> </a:t>
            </a:r>
            <a:r>
              <a:rPr lang="cs-CZ" sz="1600" b="0" i="0" dirty="0">
                <a:effectLst/>
              </a:rPr>
              <a:t>– popis dvou a více (skupin) podstatných jmen, které mají stejnou hodnotu</a:t>
            </a:r>
          </a:p>
          <a:p>
            <a:pPr marL="0" indent="0">
              <a:buNone/>
            </a:pPr>
            <a:r>
              <a:rPr lang="nl-NL" sz="1600" b="0" i="0" dirty="0">
                <a:effectLst/>
              </a:rPr>
              <a:t>door middel van de volgende constructie: </a:t>
            </a:r>
            <a:r>
              <a:rPr lang="nl-NL" sz="1600" b="1" i="1" dirty="0">
                <a:effectLst/>
              </a:rPr>
              <a:t>net zo/even</a:t>
            </a:r>
            <a:r>
              <a:rPr lang="nl-NL" sz="1600" b="1" i="0" dirty="0">
                <a:effectLst/>
              </a:rPr>
              <a:t> + adjectief + </a:t>
            </a:r>
            <a:r>
              <a:rPr lang="nl-NL" sz="1600" b="1" i="1" dirty="0">
                <a:effectLst/>
              </a:rPr>
              <a:t>als</a:t>
            </a:r>
            <a:endParaRPr lang="cs-CZ" sz="1600" b="1" i="1" dirty="0">
              <a:effectLst/>
            </a:endParaRPr>
          </a:p>
          <a:p>
            <a:pPr marL="0" indent="0">
              <a:buNone/>
            </a:pPr>
            <a:r>
              <a:rPr lang="cs-CZ" sz="1600" b="0" i="0" dirty="0">
                <a:effectLst/>
              </a:rPr>
              <a:t>	</a:t>
            </a:r>
            <a:r>
              <a:rPr lang="nl-NL" sz="1600" b="0" i="0" dirty="0">
                <a:effectLst/>
              </a:rPr>
              <a:t> Ze bleken </a:t>
            </a:r>
            <a:r>
              <a:rPr lang="nl-NL" sz="16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even groot</a:t>
            </a:r>
            <a:r>
              <a:rPr lang="nl-NL" sz="16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</a:t>
            </a:r>
            <a:r>
              <a:rPr lang="nl-NL" sz="1600" b="0" i="0" dirty="0">
                <a:effectLst/>
              </a:rPr>
              <a:t>te zijn </a:t>
            </a:r>
            <a:r>
              <a:rPr lang="nl-NL" sz="16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als</a:t>
            </a:r>
            <a:r>
              <a:rPr lang="nl-NL" sz="1600" b="0" i="0" dirty="0">
                <a:effectLst/>
              </a:rPr>
              <a:t> Anita en Loes.</a:t>
            </a:r>
          </a:p>
          <a:p>
            <a:pPr marL="0" indent="0">
              <a:buNone/>
            </a:pPr>
            <a:r>
              <a:rPr lang="cs-CZ" sz="1600" b="0" i="0" dirty="0">
                <a:effectLst/>
              </a:rPr>
              <a:t>	</a:t>
            </a:r>
            <a:r>
              <a:rPr lang="nl-NL" sz="1600" b="0" i="0" dirty="0">
                <a:effectLst/>
              </a:rPr>
              <a:t>Vind je </a:t>
            </a:r>
            <a:r>
              <a:rPr lang="cs-CZ" sz="1600" b="0" i="0" dirty="0">
                <a:effectLst/>
              </a:rPr>
              <a:t>je </a:t>
            </a:r>
            <a:r>
              <a:rPr lang="cs-CZ" sz="1600" b="0" i="0" dirty="0" err="1">
                <a:effectLst/>
              </a:rPr>
              <a:t>broer</a:t>
            </a:r>
            <a:r>
              <a:rPr lang="nl-NL" sz="1600" b="0" i="0" dirty="0">
                <a:effectLst/>
              </a:rPr>
              <a:t> </a:t>
            </a:r>
            <a:r>
              <a:rPr lang="nl-NL" sz="16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net zo lief als</a:t>
            </a:r>
            <a:r>
              <a:rPr lang="nl-NL" sz="16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</a:t>
            </a:r>
            <a:r>
              <a:rPr lang="cs-CZ" sz="1600" b="0" i="0" dirty="0">
                <a:effectLst/>
              </a:rPr>
              <a:t>je</a:t>
            </a:r>
            <a:r>
              <a:rPr lang="nl-NL" sz="1600" b="0" i="0" dirty="0">
                <a:effectLst/>
              </a:rPr>
              <a:t> zus?</a:t>
            </a:r>
            <a:endParaRPr lang="cs-CZ" sz="1600" b="0" i="0" dirty="0">
              <a:effectLst/>
            </a:endParaRPr>
          </a:p>
          <a:p>
            <a:pPr marL="0" indent="0">
              <a:buNone/>
            </a:pPr>
            <a:endParaRPr lang="cs-CZ" sz="1600" dirty="0"/>
          </a:p>
          <a:p>
            <a:r>
              <a:rPr lang="cs-CZ" sz="1600" b="0" i="0" dirty="0">
                <a:effectLst/>
              </a:rPr>
              <a:t>Lze to ale také popřít - </a:t>
            </a:r>
            <a:r>
              <a:rPr lang="nl-NL" sz="1600" b="0" i="0" dirty="0">
                <a:effectLst/>
              </a:rPr>
              <a:t>De gelijkheid kan natuurlijk ook </a:t>
            </a:r>
            <a:r>
              <a:rPr lang="nl-NL" sz="1600" b="0" i="0" u="sng" dirty="0">
                <a:effectLst/>
              </a:rPr>
              <a:t>ontkend worden</a:t>
            </a:r>
            <a:endParaRPr lang="cs-CZ" sz="1600" b="0" i="0" u="sng" dirty="0">
              <a:effectLst/>
            </a:endParaRPr>
          </a:p>
          <a:p>
            <a:pPr marL="0" indent="0">
              <a:buNone/>
            </a:pPr>
            <a:r>
              <a:rPr lang="cs-CZ" sz="1600" b="0" i="0" dirty="0" err="1">
                <a:effectLst/>
              </a:rPr>
              <a:t>Mijn</a:t>
            </a:r>
            <a:r>
              <a:rPr lang="cs-CZ" sz="1600" b="0" i="0" dirty="0">
                <a:effectLst/>
              </a:rPr>
              <a:t> </a:t>
            </a:r>
            <a:r>
              <a:rPr lang="cs-CZ" sz="1600" b="0" i="0" dirty="0" err="1">
                <a:effectLst/>
              </a:rPr>
              <a:t>broer</a:t>
            </a:r>
            <a:r>
              <a:rPr lang="cs-CZ" sz="1600" b="0" i="0" dirty="0">
                <a:effectLst/>
              </a:rPr>
              <a:t> </a:t>
            </a:r>
            <a:r>
              <a:rPr lang="cs-CZ" sz="1600" b="0" i="0" dirty="0" err="1">
                <a:effectLst/>
              </a:rPr>
              <a:t>is</a:t>
            </a:r>
            <a:r>
              <a:rPr lang="cs-CZ" sz="1600" b="0" i="0" dirty="0">
                <a:effectLst/>
              </a:rPr>
              <a:t> </a:t>
            </a:r>
            <a:r>
              <a:rPr lang="cs-CZ" sz="1600" b="0" i="0" dirty="0" err="1">
                <a:solidFill>
                  <a:schemeClr val="accent2">
                    <a:lumMod val="75000"/>
                  </a:schemeClr>
                </a:solidFill>
                <a:effectLst/>
              </a:rPr>
              <a:t>niet</a:t>
            </a:r>
            <a:r>
              <a:rPr lang="cs-CZ" sz="16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cs-CZ" sz="1600" b="0" i="0" dirty="0" err="1">
                <a:solidFill>
                  <a:schemeClr val="accent2">
                    <a:lumMod val="75000"/>
                  </a:schemeClr>
                </a:solidFill>
                <a:effectLst/>
              </a:rPr>
              <a:t>zo</a:t>
            </a:r>
            <a:r>
              <a:rPr lang="cs-CZ" sz="16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cs-CZ" sz="1600" b="0" i="0" dirty="0" err="1">
                <a:solidFill>
                  <a:schemeClr val="accent2">
                    <a:lumMod val="75000"/>
                  </a:schemeClr>
                </a:solidFill>
                <a:effectLst/>
              </a:rPr>
              <a:t>lief</a:t>
            </a:r>
            <a:r>
              <a:rPr lang="cs-CZ" sz="16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cs-CZ" sz="1600" b="0" i="0" dirty="0" err="1">
                <a:solidFill>
                  <a:schemeClr val="accent2">
                    <a:lumMod val="75000"/>
                  </a:schemeClr>
                </a:solidFill>
                <a:effectLst/>
              </a:rPr>
              <a:t>als</a:t>
            </a:r>
            <a:r>
              <a:rPr lang="cs-CZ" sz="16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cs-CZ" sz="1600" b="0" i="0" dirty="0" err="1">
                <a:effectLst/>
              </a:rPr>
              <a:t>mijn</a:t>
            </a:r>
            <a:r>
              <a:rPr lang="cs-CZ" sz="1600" b="0" i="0" dirty="0">
                <a:effectLst/>
              </a:rPr>
              <a:t> </a:t>
            </a:r>
            <a:r>
              <a:rPr lang="cs-CZ" sz="1600" b="0" i="0" dirty="0" err="1">
                <a:effectLst/>
              </a:rPr>
              <a:t>zus</a:t>
            </a:r>
            <a:r>
              <a:rPr lang="cs-CZ" sz="1600" b="0" i="0" dirty="0">
                <a:effectLst/>
              </a:rPr>
              <a:t>.</a:t>
            </a:r>
          </a:p>
          <a:p>
            <a:pPr marL="0" indent="0">
              <a:buNone/>
            </a:pPr>
            <a:endParaRPr lang="cs-CZ" sz="1600" b="0" i="0" dirty="0">
              <a:effectLst/>
            </a:endParaRPr>
          </a:p>
          <a:p>
            <a:r>
              <a:rPr lang="cs-CZ" sz="1600" b="0" i="0" dirty="0">
                <a:effectLst/>
              </a:rPr>
              <a:t>Dále to lze používat k porovnání dvou údajů, mající stejnou veličinu - </a:t>
            </a:r>
            <a:r>
              <a:rPr lang="nl-NL" sz="1600" b="0" i="0" dirty="0">
                <a:effectLst/>
              </a:rPr>
              <a:t>twee bijzonderheden van </a:t>
            </a:r>
            <a:r>
              <a:rPr lang="nl-NL" sz="1600" b="0" i="0" u="sng" dirty="0">
                <a:effectLst/>
              </a:rPr>
              <a:t>één en dezelfde grootheid met elkaar vergelijken</a:t>
            </a:r>
            <a:endParaRPr lang="cs-CZ" sz="1600" u="sng" dirty="0"/>
          </a:p>
          <a:p>
            <a:pPr marL="0" indent="0">
              <a:buNone/>
            </a:pPr>
            <a:r>
              <a:rPr lang="nl-NL" sz="1600" b="0" i="0" dirty="0">
                <a:effectLst/>
              </a:rPr>
              <a:t>Deze kast is </a:t>
            </a:r>
            <a:r>
              <a:rPr lang="nl-NL" sz="16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even hoog als</a:t>
            </a:r>
            <a:r>
              <a:rPr lang="nl-NL" sz="1600" b="0" i="1" dirty="0">
                <a:effectLst/>
              </a:rPr>
              <a:t> breed</a:t>
            </a:r>
            <a:r>
              <a:rPr lang="nl-NL" sz="1600" b="0" i="0" dirty="0">
                <a:effectLst/>
              </a:rPr>
              <a:t>.</a:t>
            </a:r>
            <a:endParaRPr lang="cs-CZ" sz="1600" b="0" i="0" dirty="0">
              <a:effectLst/>
            </a:endParaRPr>
          </a:p>
          <a:p>
            <a:pPr marL="0" indent="0">
              <a:buNone/>
            </a:pPr>
            <a:endParaRPr lang="cs-CZ" sz="1600" b="0" i="0" dirty="0">
              <a:effectLst/>
            </a:endParaRPr>
          </a:p>
          <a:p>
            <a:r>
              <a:rPr lang="cs-CZ" sz="1600" u="sng" dirty="0"/>
              <a:t>Dále přirovnání k něčemu</a:t>
            </a:r>
            <a:r>
              <a:rPr lang="cs-CZ" sz="1600" dirty="0"/>
              <a:t> – často ve spojení složeného přídavného jména – místo </a:t>
            </a:r>
            <a:r>
              <a:rPr lang="cs-CZ" sz="1600" i="1" dirty="0"/>
              <a:t>net </a:t>
            </a:r>
            <a:r>
              <a:rPr lang="cs-CZ" sz="1600" i="1" dirty="0" err="1"/>
              <a:t>zo</a:t>
            </a:r>
            <a:r>
              <a:rPr lang="cs-CZ" sz="1600" i="1" dirty="0"/>
              <a:t> </a:t>
            </a:r>
            <a:r>
              <a:rPr lang="cs-CZ" sz="1600" dirty="0"/>
              <a:t>se používá </a:t>
            </a:r>
            <a:r>
              <a:rPr lang="cs-CZ" sz="1600" b="1" i="1" dirty="0" err="1"/>
              <a:t>zo</a:t>
            </a:r>
            <a:r>
              <a:rPr lang="cs-CZ" sz="1600" b="1" i="1" dirty="0"/>
              <a:t> </a:t>
            </a:r>
            <a:r>
              <a:rPr lang="nl-NL" sz="1600" b="1" i="0" dirty="0">
                <a:effectLst/>
              </a:rPr>
              <a:t>+ adjectief + </a:t>
            </a:r>
            <a:r>
              <a:rPr lang="nl-NL" sz="1600" b="1" i="1" dirty="0">
                <a:effectLst/>
              </a:rPr>
              <a:t>als</a:t>
            </a:r>
            <a:r>
              <a:rPr lang="cs-CZ" sz="1600" b="1" i="1" dirty="0">
                <a:effectLst/>
              </a:rPr>
              <a:t> … nakonec to </a:t>
            </a:r>
            <a:r>
              <a:rPr lang="cs-CZ" sz="1600" b="1" i="1" dirty="0"/>
              <a:t>s čím srovnáváme</a:t>
            </a:r>
          </a:p>
          <a:p>
            <a:pPr marL="0" indent="0">
              <a:buNone/>
            </a:pPr>
            <a:r>
              <a:rPr lang="nl-NL" sz="1600" b="0" i="0" dirty="0">
                <a:effectLst/>
              </a:rPr>
              <a:t>Het papier i</a:t>
            </a:r>
            <a:r>
              <a:rPr lang="cs-CZ" sz="1600" b="0" i="0" dirty="0">
                <a:effectLst/>
              </a:rPr>
              <a:t>s</a:t>
            </a:r>
            <a:r>
              <a:rPr lang="nl-NL" sz="1600" b="0" i="0" dirty="0">
                <a:effectLst/>
              </a:rPr>
              <a:t> </a:t>
            </a:r>
            <a:r>
              <a:rPr lang="nl-NL" sz="16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zo wit als</a:t>
            </a:r>
            <a:r>
              <a:rPr lang="nl-NL" sz="16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</a:t>
            </a:r>
            <a:r>
              <a:rPr lang="nl-NL" sz="1600" b="0" i="0" dirty="0">
                <a:effectLst/>
              </a:rPr>
              <a:t>sneeuw. (sneeuwwit)</a:t>
            </a:r>
            <a:endParaRPr lang="cs-CZ" sz="1600" b="0" i="0" dirty="0">
              <a:effectLst/>
            </a:endParaRPr>
          </a:p>
          <a:p>
            <a:pPr marL="0" indent="0">
              <a:buNone/>
            </a:pPr>
            <a:endParaRPr lang="cs-CZ" sz="1600" b="0" i="0" dirty="0">
              <a:effectLst/>
            </a:endParaRPr>
          </a:p>
          <a:p>
            <a:r>
              <a:rPr lang="nl-NL" sz="1600" b="0" i="0" dirty="0">
                <a:effectLst/>
              </a:rPr>
              <a:t>Als men de </a:t>
            </a:r>
            <a:r>
              <a:rPr lang="nl-NL" sz="1600" b="0" i="0" u="sng" dirty="0">
                <a:effectLst/>
              </a:rPr>
              <a:t>gelijkheid heel exact wil aangeven </a:t>
            </a:r>
            <a:r>
              <a:rPr lang="nl-NL" sz="1600" b="0" i="0" dirty="0">
                <a:effectLst/>
              </a:rPr>
              <a:t>gebruikt men </a:t>
            </a:r>
            <a:r>
              <a:rPr lang="nl-NL" sz="1600" b="0" i="1" dirty="0">
                <a:effectLst/>
              </a:rPr>
              <a:t>precies zo</a:t>
            </a:r>
            <a:r>
              <a:rPr lang="cs-CZ" sz="1600" b="0" i="1" dirty="0">
                <a:effectLst/>
              </a:rPr>
              <a:t> – naznačení rovnosti velmi přesně</a:t>
            </a:r>
          </a:p>
          <a:p>
            <a:pPr marL="0" indent="0">
              <a:buNone/>
            </a:pPr>
            <a:r>
              <a:rPr lang="nl-NL" sz="1600" b="0" i="0" dirty="0">
                <a:effectLst/>
              </a:rPr>
              <a:t>Ze was </a:t>
            </a:r>
            <a:r>
              <a:rPr lang="nl-NL" sz="16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precies zo</a:t>
            </a:r>
            <a:r>
              <a:rPr lang="nl-NL" sz="16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groot</a:t>
            </a:r>
            <a:r>
              <a:rPr lang="nl-NL" sz="1600" b="0" i="0" dirty="0">
                <a:effectLst/>
              </a:rPr>
              <a:t> als haar buurmeisje.</a:t>
            </a:r>
            <a:endParaRPr lang="cs-CZ" sz="1600" b="0" i="1" dirty="0">
              <a:effectLst/>
            </a:endParaRPr>
          </a:p>
          <a:p>
            <a:pPr marL="0" indent="0">
              <a:buNone/>
            </a:pPr>
            <a:endParaRPr lang="nl-NL" sz="1000" b="0" i="0" dirty="0">
              <a:effectLst/>
            </a:endParaRPr>
          </a:p>
          <a:p>
            <a:pPr marL="0" indent="0">
              <a:buNone/>
            </a:pPr>
            <a:endParaRPr lang="cs-CZ" sz="1000" b="0" i="0" u="sng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nl-NL" sz="1000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cs-CZ" sz="1000" dirty="0"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8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B05E56-C29E-9119-2DE8-E8C4275E0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Autofit/>
          </a:bodyPr>
          <a:lstStyle/>
          <a:p>
            <a:r>
              <a:rPr lang="nl-NL" sz="4800" b="0" i="0" dirty="0">
                <a:solidFill>
                  <a:srgbClr val="FFFFFF"/>
                </a:solidFill>
                <a:effectLst/>
              </a:rPr>
              <a:t>Gebruik van de vergrotende trap</a:t>
            </a:r>
            <a:endParaRPr lang="cs-CZ" sz="48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D85726-1A9C-9AEA-E57D-D25F270F8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1422" y="515617"/>
            <a:ext cx="5329332" cy="5826766"/>
          </a:xfrm>
        </p:spPr>
        <p:txBody>
          <a:bodyPr>
            <a:normAutofit/>
          </a:bodyPr>
          <a:lstStyle/>
          <a:p>
            <a:r>
              <a:rPr lang="nl-NL" sz="2000" b="0" i="0" dirty="0">
                <a:effectLst/>
              </a:rPr>
              <a:t>een bepaalde bijzonderheid bij twee of meer (groepen van) zelfstandigheden </a:t>
            </a:r>
            <a:r>
              <a:rPr lang="nl-NL" sz="2000" b="0" i="0" u="sng" dirty="0">
                <a:effectLst/>
              </a:rPr>
              <a:t>niet in dezelfde mate aanwezig is</a:t>
            </a:r>
            <a:r>
              <a:rPr lang="cs-CZ" sz="2000" dirty="0"/>
              <a:t> - </a:t>
            </a:r>
            <a:r>
              <a:rPr lang="cs-CZ" sz="2000" b="0" i="0" dirty="0">
                <a:effectLst/>
              </a:rPr>
              <a:t>popis dvou a více (skupin) podstatných jmen – jedna věc ve větší míře než druhá</a:t>
            </a:r>
          </a:p>
          <a:p>
            <a:pPr marL="0" indent="0">
              <a:buNone/>
            </a:pPr>
            <a:r>
              <a:rPr lang="nl-NL" sz="2000" b="0" i="0" dirty="0">
                <a:effectLst/>
              </a:rPr>
              <a:t>Elsje wil een </a:t>
            </a:r>
            <a:r>
              <a:rPr lang="nl-NL" sz="20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groter</a:t>
            </a:r>
            <a:r>
              <a:rPr lang="nl-NL" sz="2000" b="0" i="0" dirty="0">
                <a:effectLst/>
              </a:rPr>
              <a:t> ijsje hebben.</a:t>
            </a:r>
            <a:r>
              <a:rPr lang="cs-CZ" sz="2000" b="0" i="0" dirty="0">
                <a:effectLst/>
              </a:rPr>
              <a:t> – implicite (implicitní – nevyjádří se výslovně s čím přirovnávám)</a:t>
            </a:r>
          </a:p>
          <a:p>
            <a:pPr marL="0" indent="0">
              <a:buNone/>
            </a:pPr>
            <a:r>
              <a:rPr lang="nl-NL" sz="2000" b="0" i="0" dirty="0">
                <a:effectLst/>
              </a:rPr>
              <a:t>Gisteren was het merkbaar</a:t>
            </a:r>
            <a:r>
              <a:rPr lang="nl-NL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</a:t>
            </a:r>
            <a:r>
              <a:rPr lang="nl-NL" sz="20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warmer</a:t>
            </a:r>
            <a:r>
              <a:rPr lang="nl-NL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</a:t>
            </a:r>
            <a:r>
              <a:rPr lang="nl-NL" sz="2000" b="0" i="0" dirty="0">
                <a:effectLst/>
              </a:rPr>
              <a:t>dan vandaag.</a:t>
            </a:r>
            <a:r>
              <a:rPr lang="cs-CZ" sz="2000" b="0" i="0" dirty="0">
                <a:effectLst/>
              </a:rPr>
              <a:t> – </a:t>
            </a:r>
            <a:r>
              <a:rPr lang="cs-CZ" sz="2000" b="0" i="0" dirty="0" err="1">
                <a:effectLst/>
              </a:rPr>
              <a:t>expliciet</a:t>
            </a:r>
            <a:r>
              <a:rPr lang="cs-CZ" sz="2000" b="0" i="0" dirty="0">
                <a:effectLst/>
              </a:rPr>
              <a:t> (explicitní – výslovný vyjádření co srovnáváme)</a:t>
            </a:r>
          </a:p>
          <a:p>
            <a:pPr marL="0" indent="0">
              <a:buNone/>
            </a:pPr>
            <a:endParaRPr lang="cs-CZ" sz="2000" b="0" i="0" dirty="0">
              <a:effectLst/>
            </a:endParaRPr>
          </a:p>
          <a:p>
            <a:r>
              <a:rPr lang="cs-CZ" sz="2000" dirty="0"/>
              <a:t>Upřednostnění něčeho před něčím – </a:t>
            </a:r>
            <a:r>
              <a:rPr lang="cs-CZ" sz="2000" b="1" dirty="0" err="1"/>
              <a:t>als</a:t>
            </a:r>
            <a:r>
              <a:rPr lang="cs-CZ" sz="2000" b="1" dirty="0"/>
              <a:t> </a:t>
            </a:r>
            <a:r>
              <a:rPr lang="nl-NL" sz="2000" b="1" i="0" dirty="0">
                <a:effectLst/>
              </a:rPr>
              <a:t> + </a:t>
            </a:r>
            <a:r>
              <a:rPr lang="cs-CZ" sz="2000" b="1" i="0" dirty="0">
                <a:effectLst/>
              </a:rPr>
              <a:t>dan </a:t>
            </a:r>
            <a:r>
              <a:rPr lang="cs-CZ" sz="2000" b="1" i="0" dirty="0" err="1">
                <a:effectLst/>
              </a:rPr>
              <a:t>als</a:t>
            </a:r>
            <a:r>
              <a:rPr lang="cs-CZ" sz="2000" b="1" i="0" dirty="0">
                <a:effectLst/>
              </a:rPr>
              <a:t> </a:t>
            </a:r>
            <a:r>
              <a:rPr lang="cs-CZ" sz="2000" i="0" dirty="0">
                <a:effectLst/>
              </a:rPr>
              <a:t>(jako – než jako)</a:t>
            </a:r>
          </a:p>
          <a:p>
            <a:pPr marL="0" indent="0">
              <a:buNone/>
            </a:pPr>
            <a:r>
              <a:rPr lang="nl-NL" sz="2000" b="0" i="0" dirty="0">
                <a:effectLst/>
              </a:rPr>
              <a:t>Wenen vind ik </a:t>
            </a:r>
            <a:r>
              <a:rPr lang="nl-NL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interessanter als </a:t>
            </a:r>
            <a:r>
              <a:rPr lang="nl-NL" sz="2000" b="0" i="0" dirty="0">
                <a:effectLst/>
              </a:rPr>
              <a:t>muziekstad</a:t>
            </a:r>
            <a:r>
              <a:rPr lang="nl-NL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</a:t>
            </a:r>
            <a:r>
              <a:rPr lang="nl-NL" sz="20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dan als</a:t>
            </a:r>
            <a:r>
              <a:rPr lang="nl-NL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</a:t>
            </a:r>
            <a:r>
              <a:rPr lang="nl-NL" sz="2000" b="0" i="0" dirty="0">
                <a:effectLst/>
              </a:rPr>
              <a:t>kunststad.</a:t>
            </a:r>
            <a:endParaRPr lang="cs-CZ" sz="2000" b="0" i="0" dirty="0">
              <a:effectLst/>
            </a:endParaRPr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5122" name="Picture 2" descr="Kleurplaat groot en klein. Gratis kleurplaten om te printen - afb 11509.">
            <a:extLst>
              <a:ext uri="{FF2B5EF4-FFF2-40B4-BE49-F238E27FC236}">
                <a16:creationId xmlns:a16="http://schemas.microsoft.com/office/drawing/2014/main" id="{05106B13-8B9B-CFD2-3909-D9E6D6FEF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278" y="3155204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6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BCC9CB-07B2-2913-6E44-977FC3A3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cs-CZ" sz="4600" dirty="0">
                <a:solidFill>
                  <a:srgbClr val="FFFFFF"/>
                </a:solidFill>
              </a:rPr>
              <a:t>De </a:t>
            </a:r>
            <a:r>
              <a:rPr lang="cs-CZ" sz="4600" dirty="0" err="1">
                <a:solidFill>
                  <a:srgbClr val="FFFFFF"/>
                </a:solidFill>
              </a:rPr>
              <a:t>overtreffende</a:t>
            </a:r>
            <a:r>
              <a:rPr lang="cs-CZ" sz="4600" dirty="0">
                <a:solidFill>
                  <a:srgbClr val="FFFFFF"/>
                </a:solidFill>
              </a:rPr>
              <a:t> trap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F529F0-E798-8B07-2878-B4B333F89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nl-NL" sz="2200" b="0" i="0" dirty="0">
                <a:effectLst/>
              </a:rPr>
              <a:t>een bepaalde zelfstandigheid in vergelijking met een andere zelfstandigheid in </a:t>
            </a:r>
            <a:r>
              <a:rPr lang="nl-NL" sz="2200" b="0" i="0" u="sng" dirty="0">
                <a:effectLst/>
              </a:rPr>
              <a:t>de hoogste mate aanwezig is</a:t>
            </a:r>
            <a:r>
              <a:rPr lang="cs-CZ" sz="2200" u="sng" dirty="0"/>
              <a:t> -</a:t>
            </a:r>
            <a:r>
              <a:rPr lang="nl-NL" sz="2200" b="0" i="0" dirty="0">
                <a:effectLst/>
              </a:rPr>
              <a:t>De overtreffende trap vergelijkt een object dat een ander object overtreft</a:t>
            </a:r>
            <a:r>
              <a:rPr lang="cs-CZ" sz="2200" dirty="0"/>
              <a:t> – předmět, který předčí jiný předmět</a:t>
            </a:r>
            <a:endParaRPr lang="cs-CZ" sz="2200" b="0" i="0" dirty="0">
              <a:effectLst/>
            </a:endParaRPr>
          </a:p>
          <a:p>
            <a:pPr marL="0" indent="0">
              <a:buNone/>
            </a:pPr>
            <a:r>
              <a:rPr lang="nl-NL" sz="2200" b="0" i="0" dirty="0">
                <a:effectLst/>
              </a:rPr>
              <a:t>Pietje is </a:t>
            </a:r>
            <a:r>
              <a:rPr lang="nl-NL" sz="22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het </a:t>
            </a:r>
            <a:r>
              <a:rPr lang="nl-NL" sz="22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jongste</a:t>
            </a:r>
            <a:r>
              <a:rPr lang="nl-NL" sz="22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kind</a:t>
            </a:r>
            <a:r>
              <a:rPr lang="nl-NL" sz="2200" b="0" i="0" dirty="0">
                <a:effectLst/>
              </a:rPr>
              <a:t> van het gezin.</a:t>
            </a:r>
          </a:p>
          <a:p>
            <a:pPr marL="0" indent="0">
              <a:buNone/>
            </a:pPr>
            <a:r>
              <a:rPr lang="nl-NL" sz="2200" b="0" i="0" dirty="0">
                <a:effectLst/>
              </a:rPr>
              <a:t>Dit is nu </a:t>
            </a:r>
            <a:r>
              <a:rPr lang="nl-NL" sz="22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onze </a:t>
            </a:r>
            <a:r>
              <a:rPr lang="nl-NL" sz="22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oudste</a:t>
            </a:r>
            <a:r>
              <a:rPr lang="nl-NL" sz="22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zoon</a:t>
            </a:r>
            <a:r>
              <a:rPr lang="nl-NL" sz="2200" b="0" i="0" dirty="0">
                <a:effectLst/>
              </a:rPr>
              <a:t>.</a:t>
            </a:r>
            <a:endParaRPr lang="cs-CZ" sz="2200" b="0" i="0" dirty="0">
              <a:effectLst/>
            </a:endParaRPr>
          </a:p>
          <a:p>
            <a:r>
              <a:rPr lang="nl-NL" sz="2200" b="0" i="0" dirty="0">
                <a:effectLst/>
              </a:rPr>
              <a:t>een vergelijking van </a:t>
            </a:r>
            <a:r>
              <a:rPr lang="nl-NL" sz="2200" b="0" i="1" dirty="0">
                <a:effectLst/>
              </a:rPr>
              <a:t>twee</a:t>
            </a:r>
            <a:r>
              <a:rPr lang="nl-NL" sz="2200" b="0" i="0" dirty="0">
                <a:effectLst/>
              </a:rPr>
              <a:t> </a:t>
            </a:r>
            <a:r>
              <a:rPr lang="cs-CZ" sz="2200" b="0" i="0" dirty="0">
                <a:effectLst/>
              </a:rPr>
              <a:t>(en </a:t>
            </a:r>
            <a:r>
              <a:rPr lang="cs-CZ" sz="2200" b="0" i="0" dirty="0" err="1">
                <a:effectLst/>
              </a:rPr>
              <a:t>meer</a:t>
            </a:r>
            <a:r>
              <a:rPr lang="cs-CZ" sz="2200" b="0" i="0" dirty="0">
                <a:effectLst/>
              </a:rPr>
              <a:t>)</a:t>
            </a:r>
            <a:r>
              <a:rPr lang="nl-NL" sz="2200" b="0" i="0" dirty="0">
                <a:effectLst/>
              </a:rPr>
              <a:t>grootheden</a:t>
            </a:r>
            <a:r>
              <a:rPr lang="cs-CZ" sz="2200" b="0" i="0" dirty="0">
                <a:effectLst/>
              </a:rPr>
              <a:t> – 3 . Stupeň se používá při srovnání dvou a více veličin</a:t>
            </a:r>
          </a:p>
          <a:p>
            <a:pPr marL="0" indent="0">
              <a:buNone/>
            </a:pPr>
            <a:r>
              <a:rPr lang="nl-NL" sz="2200" b="0" i="0" dirty="0">
                <a:effectLst/>
              </a:rPr>
              <a:t>De </a:t>
            </a:r>
            <a:r>
              <a:rPr lang="nl-NL" sz="22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oudste</a:t>
            </a:r>
            <a:r>
              <a:rPr lang="nl-NL" sz="22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van onze twee zoons </a:t>
            </a:r>
            <a:r>
              <a:rPr lang="nl-NL" sz="2200" b="0" i="0" dirty="0">
                <a:effectLst/>
              </a:rPr>
              <a:t>is ziek. </a:t>
            </a:r>
            <a:endParaRPr lang="cs-CZ" sz="2200" b="0" i="0" dirty="0">
              <a:effectLst/>
            </a:endParaRPr>
          </a:p>
          <a:p>
            <a:pPr marL="0" indent="0">
              <a:buNone/>
            </a:pPr>
            <a:r>
              <a:rPr lang="nl-NL" sz="2200" b="0" i="0" dirty="0">
                <a:effectLst/>
              </a:rPr>
              <a:t>De </a:t>
            </a:r>
            <a:r>
              <a:rPr lang="nl-NL" sz="2200" b="0" i="1" dirty="0">
                <a:solidFill>
                  <a:schemeClr val="accent2">
                    <a:lumMod val="75000"/>
                  </a:schemeClr>
                </a:solidFill>
                <a:effectLst/>
              </a:rPr>
              <a:t>hoogste</a:t>
            </a:r>
            <a:r>
              <a:rPr lang="nl-NL" sz="22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boom (van de twee) </a:t>
            </a:r>
            <a:r>
              <a:rPr lang="nl-NL" sz="2200" b="0" i="0" dirty="0">
                <a:effectLst/>
              </a:rPr>
              <a:t>wordt ingekort.</a:t>
            </a:r>
            <a:endParaRPr lang="cs-CZ" sz="2200" b="0" i="0" dirty="0">
              <a:effectLst/>
            </a:endParaRPr>
          </a:p>
        </p:txBody>
      </p:sp>
      <p:pic>
        <p:nvPicPr>
          <p:cNvPr id="7170" name="Picture 2" descr="Vergrotende en overtreffende trap – Rotterdamse Juffies">
            <a:extLst>
              <a:ext uri="{FF2B5EF4-FFF2-40B4-BE49-F238E27FC236}">
                <a16:creationId xmlns:a16="http://schemas.microsoft.com/office/drawing/2014/main" id="{851CA84A-F989-EDC8-DE06-66D6A2EDE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517" y="3268494"/>
            <a:ext cx="4075759" cy="227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86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26953-6E91-E80F-8426-EA1563DF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Dover Sans Text-Web"/>
              </a:rPr>
              <a:t>Soms verandert er daarbij iets aan de </a:t>
            </a:r>
            <a:r>
              <a:rPr lang="nl-NL" b="0" i="0" u="sng" dirty="0">
                <a:solidFill>
                  <a:srgbClr val="000000"/>
                </a:solidFill>
                <a:effectLst/>
                <a:latin typeface="Dover Sans Text-Web"/>
              </a:rPr>
              <a:t>spelling </a:t>
            </a:r>
            <a:r>
              <a:rPr lang="nl-NL" b="0" i="0" dirty="0">
                <a:solidFill>
                  <a:srgbClr val="000000"/>
                </a:solidFill>
                <a:effectLst/>
                <a:latin typeface="Dover Sans Text-Web"/>
              </a:rPr>
              <a:t>ten opzichte van het basiswoord: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D4CBA-6CB8-DD4C-359B-397FE35A0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medeklinkerwisseling</a:t>
            </a:r>
            <a:r>
              <a:rPr lang="cs-CZ" dirty="0"/>
              <a:t> </a:t>
            </a:r>
            <a:r>
              <a:rPr lang="cs-CZ" dirty="0" err="1"/>
              <a:t>stemloos</a:t>
            </a:r>
            <a:r>
              <a:rPr lang="cs-CZ" dirty="0"/>
              <a:t>/</a:t>
            </a:r>
            <a:r>
              <a:rPr lang="cs-CZ" dirty="0" err="1"/>
              <a:t>stemhebbend</a:t>
            </a:r>
            <a:r>
              <a:rPr lang="cs-CZ" dirty="0"/>
              <a:t> – změna souhlásky – podle znělosti  - net </a:t>
            </a:r>
            <a:r>
              <a:rPr lang="cs-CZ" dirty="0" err="1"/>
              <a:t>als</a:t>
            </a:r>
            <a:r>
              <a:rPr lang="cs-CZ" dirty="0"/>
              <a:t> bij </a:t>
            </a:r>
            <a:r>
              <a:rPr lang="cs-CZ" dirty="0" err="1"/>
              <a:t>verbuiging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Doo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cs-CZ" dirty="0"/>
              <a:t> 	-	</a:t>
            </a:r>
            <a:r>
              <a:rPr lang="cs-CZ" dirty="0" err="1"/>
              <a:t>do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cs-CZ" dirty="0" err="1"/>
              <a:t>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Lie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cs-CZ" dirty="0"/>
              <a:t>	-	</a:t>
            </a:r>
            <a:r>
              <a:rPr lang="cs-CZ" dirty="0" err="1"/>
              <a:t>lie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cs-CZ" dirty="0" err="1"/>
              <a:t>er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Verandering</a:t>
            </a:r>
            <a:r>
              <a:rPr lang="cs-CZ" dirty="0"/>
              <a:t> in </a:t>
            </a:r>
            <a:r>
              <a:rPr lang="cs-CZ" dirty="0" err="1"/>
              <a:t>klinkers</a:t>
            </a:r>
            <a:r>
              <a:rPr lang="cs-CZ" dirty="0"/>
              <a:t> - open </a:t>
            </a:r>
            <a:r>
              <a:rPr lang="cs-CZ" dirty="0" err="1"/>
              <a:t>lettergrepen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Gr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oo</a:t>
            </a:r>
            <a:r>
              <a:rPr lang="cs-CZ" dirty="0" err="1"/>
              <a:t>t</a:t>
            </a:r>
            <a:r>
              <a:rPr lang="cs-CZ" dirty="0"/>
              <a:t> – </a:t>
            </a:r>
            <a:r>
              <a:rPr lang="cs-CZ" dirty="0" err="1"/>
              <a:t>gr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cs-CZ" dirty="0" err="1"/>
              <a:t>ter</a:t>
            </a:r>
            <a:r>
              <a:rPr lang="cs-CZ" dirty="0"/>
              <a:t> – </a:t>
            </a:r>
            <a:r>
              <a:rPr lang="cs-CZ" dirty="0" err="1"/>
              <a:t>grootst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nl-NL" b="0" i="0" dirty="0">
                <a:effectLst/>
              </a:rPr>
              <a:t>Bij sommige bijvoeglijke naamwoorden verandert de spelling van het grondwoord</a:t>
            </a:r>
            <a:endParaRPr lang="cs-CZ" b="0" i="0" dirty="0">
              <a:effectLst/>
            </a:endParaRPr>
          </a:p>
          <a:p>
            <a:pPr marL="0" indent="0" algn="l" fontAlgn="base">
              <a:buNone/>
            </a:pPr>
            <a:r>
              <a:rPr lang="cs-CZ" b="0" i="1" dirty="0" err="1">
                <a:effectLst/>
              </a:rPr>
              <a:t>chic</a:t>
            </a:r>
            <a:r>
              <a:rPr lang="cs-CZ" b="0" i="1" dirty="0">
                <a:effectLst/>
              </a:rPr>
              <a:t> </a:t>
            </a:r>
            <a:r>
              <a:rPr lang="cs-CZ" b="0" i="0" dirty="0">
                <a:effectLst/>
              </a:rPr>
              <a:t>– </a:t>
            </a:r>
            <a:r>
              <a:rPr lang="cs-CZ" b="0" i="1" dirty="0" err="1">
                <a:effectLst/>
              </a:rPr>
              <a:t>chi</a:t>
            </a:r>
            <a:r>
              <a:rPr lang="cs-CZ" b="0" i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q</a:t>
            </a:r>
            <a:r>
              <a:rPr lang="cs-CZ" b="0" i="1" dirty="0" err="1">
                <a:effectLst/>
              </a:rPr>
              <a:t>uer</a:t>
            </a:r>
            <a:r>
              <a:rPr lang="cs-CZ" b="0" i="0" dirty="0">
                <a:effectLst/>
              </a:rPr>
              <a:t> – </a:t>
            </a:r>
            <a:r>
              <a:rPr lang="cs-CZ" b="0" i="1" dirty="0" err="1">
                <a:effectLst/>
              </a:rPr>
              <a:t>chicst</a:t>
            </a:r>
            <a:r>
              <a:rPr lang="cs-CZ" b="0" i="0" dirty="0">
                <a:effectLst/>
              </a:rPr>
              <a:t>;</a:t>
            </a:r>
          </a:p>
          <a:p>
            <a:pPr marL="0" indent="0" algn="l" fontAlgn="base">
              <a:buNone/>
            </a:pPr>
            <a:r>
              <a:rPr lang="cs-CZ" b="0" i="1" dirty="0" err="1">
                <a:effectLst/>
              </a:rPr>
              <a:t>relaxed</a:t>
            </a:r>
            <a:r>
              <a:rPr lang="cs-CZ" b="0" i="0" dirty="0">
                <a:effectLst/>
              </a:rPr>
              <a:t> – </a:t>
            </a:r>
            <a:r>
              <a:rPr lang="cs-CZ" b="0" i="1" dirty="0" err="1">
                <a:effectLst/>
              </a:rPr>
              <a:t>relax</a:t>
            </a:r>
            <a:r>
              <a:rPr lang="cs-CZ" b="0" i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t</a:t>
            </a:r>
            <a:r>
              <a:rPr lang="cs-CZ" b="0" i="1" dirty="0" err="1">
                <a:effectLst/>
              </a:rPr>
              <a:t>er</a:t>
            </a:r>
            <a:r>
              <a:rPr lang="cs-CZ" b="0" i="0" dirty="0">
                <a:effectLst/>
              </a:rPr>
              <a:t> – </a:t>
            </a:r>
            <a:r>
              <a:rPr lang="cs-CZ" b="0" i="1" dirty="0" err="1">
                <a:effectLst/>
              </a:rPr>
              <a:t>meest</a:t>
            </a:r>
            <a:r>
              <a:rPr lang="cs-CZ" b="0" i="1" dirty="0">
                <a:effectLst/>
              </a:rPr>
              <a:t> </a:t>
            </a:r>
            <a:r>
              <a:rPr lang="cs-CZ" b="0" i="1" dirty="0" err="1">
                <a:effectLst/>
              </a:rPr>
              <a:t>relaxed</a:t>
            </a:r>
            <a:endParaRPr lang="cs-CZ" b="0" i="0" dirty="0">
              <a:effectLst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7084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F45C52C-C409-A615-1B86-95FD8D1AEC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182667"/>
              </p:ext>
            </p:extLst>
          </p:nvPr>
        </p:nvGraphicFramePr>
        <p:xfrm>
          <a:off x="838200" y="423333"/>
          <a:ext cx="10515600" cy="5753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5263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38CB9B-4FE2-C595-5932-152330322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</a:t>
            </a:r>
            <a:r>
              <a:rPr lang="cs-CZ" dirty="0" err="1"/>
              <a:t>kunnen</a:t>
            </a:r>
            <a:r>
              <a:rPr lang="cs-CZ" dirty="0"/>
              <a:t> </a:t>
            </a:r>
            <a:r>
              <a:rPr lang="cs-CZ" dirty="0" err="1"/>
              <a:t>verbonden</a:t>
            </a:r>
            <a:r>
              <a:rPr lang="cs-CZ" dirty="0"/>
              <a:t> </a:t>
            </a:r>
            <a:r>
              <a:rPr lang="cs-CZ" dirty="0" err="1"/>
              <a:t>worden</a:t>
            </a:r>
            <a:r>
              <a:rPr lang="cs-CZ" dirty="0"/>
              <a:t> met </a:t>
            </a:r>
            <a:r>
              <a:rPr lang="cs-CZ" dirty="0" err="1"/>
              <a:t>substantieven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equivalenten</a:t>
            </a:r>
            <a:r>
              <a:rPr lang="cs-CZ" dirty="0"/>
              <a:t> </a:t>
            </a:r>
            <a:r>
              <a:rPr lang="cs-CZ" dirty="0" err="1"/>
              <a:t>daarvan</a:t>
            </a:r>
            <a:r>
              <a:rPr lang="cs-CZ" dirty="0"/>
              <a:t> en </a:t>
            </a:r>
            <a:r>
              <a:rPr lang="cs-CZ" dirty="0" err="1"/>
              <a:t>krijgen</a:t>
            </a:r>
            <a:r>
              <a:rPr lang="cs-CZ" dirty="0"/>
              <a:t> dan </a:t>
            </a:r>
            <a:r>
              <a:rPr lang="cs-CZ" dirty="0" err="1"/>
              <a:t>soms</a:t>
            </a:r>
            <a:r>
              <a:rPr lang="cs-CZ" dirty="0"/>
              <a:t> </a:t>
            </a:r>
            <a:r>
              <a:rPr lang="cs-CZ" u="sng" dirty="0" err="1"/>
              <a:t>een</a:t>
            </a:r>
            <a:r>
              <a:rPr lang="cs-CZ" u="sng" dirty="0"/>
              <a:t> </a:t>
            </a:r>
            <a:r>
              <a:rPr lang="cs-CZ" u="sng" dirty="0" err="1"/>
              <a:t>buigings</a:t>
            </a:r>
            <a:r>
              <a:rPr lang="cs-CZ" u="sng" dirty="0"/>
              <a:t> –e </a:t>
            </a:r>
            <a:r>
              <a:rPr lang="cs-CZ" dirty="0"/>
              <a:t>en ze </a:t>
            </a:r>
            <a:r>
              <a:rPr lang="cs-CZ" dirty="0" err="1"/>
              <a:t>kunnen</a:t>
            </a:r>
            <a:r>
              <a:rPr lang="cs-CZ" dirty="0"/>
              <a:t>, met </a:t>
            </a:r>
            <a:r>
              <a:rPr lang="cs-CZ" dirty="0" err="1"/>
              <a:t>uitzondering</a:t>
            </a:r>
            <a:r>
              <a:rPr lang="cs-CZ" dirty="0"/>
              <a:t> van de </a:t>
            </a:r>
            <a:r>
              <a:rPr lang="cs-CZ" dirty="0" err="1"/>
              <a:t>vormen</a:t>
            </a:r>
            <a:r>
              <a:rPr lang="cs-CZ" dirty="0"/>
              <a:t> van de </a:t>
            </a:r>
            <a:r>
              <a:rPr lang="cs-CZ" dirty="0" err="1"/>
              <a:t>overtreffende</a:t>
            </a:r>
            <a:r>
              <a:rPr lang="cs-CZ" dirty="0"/>
              <a:t> trap, </a:t>
            </a:r>
            <a:r>
              <a:rPr lang="cs-CZ" dirty="0" err="1"/>
              <a:t>ook</a:t>
            </a:r>
            <a:r>
              <a:rPr lang="cs-CZ" dirty="0"/>
              <a:t> </a:t>
            </a: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buigings</a:t>
            </a:r>
            <a:r>
              <a:rPr lang="cs-CZ" dirty="0"/>
              <a:t> –s </a:t>
            </a:r>
            <a:r>
              <a:rPr lang="cs-CZ" dirty="0" err="1"/>
              <a:t>krijgen</a:t>
            </a:r>
            <a:r>
              <a:rPr lang="cs-CZ" dirty="0"/>
              <a:t> – mohou se skloňovat podle podstatného jména a přidá se buď koncovka –s nebo –e (přebírají skloňování podstatného jména)</a:t>
            </a:r>
          </a:p>
          <a:p>
            <a:pPr marL="0" indent="0">
              <a:buNone/>
            </a:pP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grotere</a:t>
            </a:r>
            <a:r>
              <a:rPr lang="cs-CZ" dirty="0"/>
              <a:t> man, </a:t>
            </a:r>
            <a:r>
              <a:rPr lang="cs-CZ" dirty="0" err="1"/>
              <a:t>vollere</a:t>
            </a:r>
            <a:r>
              <a:rPr lang="cs-CZ" dirty="0"/>
              <a:t> </a:t>
            </a:r>
            <a:r>
              <a:rPr lang="cs-CZ" dirty="0" err="1"/>
              <a:t>kisten</a:t>
            </a:r>
            <a:r>
              <a:rPr lang="cs-CZ" dirty="0"/>
              <a:t>, </a:t>
            </a:r>
            <a:r>
              <a:rPr lang="cs-CZ" dirty="0" err="1"/>
              <a:t>iets</a:t>
            </a:r>
            <a:r>
              <a:rPr lang="cs-CZ" dirty="0"/>
              <a:t> </a:t>
            </a:r>
            <a:r>
              <a:rPr lang="cs-CZ" dirty="0" err="1"/>
              <a:t>mooiers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3353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robertdouw.nl">
            <a:extLst>
              <a:ext uri="{FF2B5EF4-FFF2-40B4-BE49-F238E27FC236}">
                <a16:creationId xmlns:a16="http://schemas.microsoft.com/office/drawing/2014/main" id="{69D0801C-154A-12AA-2AE9-D201E9A8DF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7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Rectangle 2056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9FCE0D-B76F-D851-6F7F-224D93EA1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cs-CZ" sz="4000" dirty="0" err="1"/>
              <a:t>Onregelmatig</a:t>
            </a:r>
            <a:r>
              <a:rPr lang="cs-CZ" sz="4000" dirty="0"/>
              <a:t> </a:t>
            </a:r>
            <a:r>
              <a:rPr lang="cs-CZ" sz="4000" dirty="0" err="1"/>
              <a:t>gevormde</a:t>
            </a:r>
            <a:r>
              <a:rPr lang="cs-CZ" sz="4000" dirty="0"/>
              <a:t> </a:t>
            </a:r>
            <a:r>
              <a:rPr lang="cs-CZ" sz="4000" dirty="0" err="1"/>
              <a:t>adjectieven</a:t>
            </a:r>
            <a:r>
              <a:rPr lang="cs-CZ" sz="4000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38D216-184F-E454-1CF7-E1F04B641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r>
              <a:rPr lang="cs-CZ" sz="2000" dirty="0" err="1"/>
              <a:t>Goed</a:t>
            </a:r>
            <a:r>
              <a:rPr lang="cs-CZ" sz="2000" dirty="0"/>
              <a:t> – </a:t>
            </a:r>
            <a:r>
              <a:rPr lang="cs-CZ" sz="2000" dirty="0" err="1"/>
              <a:t>beter</a:t>
            </a:r>
            <a:r>
              <a:rPr lang="cs-CZ" sz="2000" dirty="0"/>
              <a:t> – </a:t>
            </a:r>
            <a:r>
              <a:rPr lang="cs-CZ" sz="2000" dirty="0" err="1"/>
              <a:t>best</a:t>
            </a:r>
            <a:endParaRPr lang="cs-CZ" sz="20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Dover Sans Text-Web"/>
              </a:rPr>
              <a:t>G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Dover Sans Text-Web"/>
              </a:rPr>
              <a:t>raag (‘met plezier’) - liever - liefst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Dover Sans Text-Web"/>
              </a:rPr>
              <a:t>V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Dover Sans Text-Web"/>
              </a:rPr>
              <a:t>eel - meer - meest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Dover Sans Text-Web"/>
              </a:rPr>
              <a:t>W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Dover Sans Text-Web"/>
              </a:rPr>
              <a:t>einig - minder - minst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Kwaad</a:t>
            </a:r>
            <a:r>
              <a:rPr lang="cs-CZ" sz="2000" dirty="0"/>
              <a:t> (erg) – </a:t>
            </a:r>
            <a:r>
              <a:rPr lang="cs-CZ" sz="2000" dirty="0" err="1"/>
              <a:t>erger</a:t>
            </a:r>
            <a:r>
              <a:rPr lang="cs-CZ" sz="2000" dirty="0"/>
              <a:t> – </a:t>
            </a:r>
            <a:r>
              <a:rPr lang="cs-CZ" sz="2000" dirty="0" err="1"/>
              <a:t>ergst</a:t>
            </a:r>
            <a:endParaRPr lang="cs-CZ" sz="2000" dirty="0"/>
          </a:p>
          <a:p>
            <a:pPr lvl="1"/>
            <a:r>
              <a:rPr lang="cs-CZ" sz="2000" dirty="0"/>
              <a:t>Maar let op – </a:t>
            </a:r>
            <a:r>
              <a:rPr lang="cs-CZ" sz="2000" dirty="0" err="1"/>
              <a:t>kwaad</a:t>
            </a:r>
            <a:r>
              <a:rPr lang="cs-CZ" sz="2000" dirty="0"/>
              <a:t> (</a:t>
            </a:r>
            <a:r>
              <a:rPr lang="cs-CZ" sz="2000" dirty="0" err="1"/>
              <a:t>boos</a:t>
            </a:r>
            <a:r>
              <a:rPr lang="cs-CZ" sz="2000" dirty="0"/>
              <a:t>)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regelmatig</a:t>
            </a:r>
            <a:r>
              <a:rPr lang="cs-CZ" sz="2000" dirty="0"/>
              <a:t> – </a:t>
            </a:r>
            <a:r>
              <a:rPr lang="cs-CZ" sz="2000" dirty="0" err="1"/>
              <a:t>kwaad</a:t>
            </a:r>
            <a:r>
              <a:rPr lang="cs-CZ" sz="2000" dirty="0"/>
              <a:t> – </a:t>
            </a:r>
            <a:r>
              <a:rPr lang="cs-CZ" sz="2000" dirty="0" err="1"/>
              <a:t>kwader</a:t>
            </a:r>
            <a:r>
              <a:rPr lang="cs-CZ" sz="2000" dirty="0"/>
              <a:t> – </a:t>
            </a:r>
            <a:r>
              <a:rPr lang="cs-CZ" sz="2000" dirty="0" err="1"/>
              <a:t>kwaadst</a:t>
            </a:r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810567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1264</Words>
  <Application>Microsoft Office PowerPoint</Application>
  <PresentationFormat>Širokoúhlá obrazovka</PresentationFormat>
  <Paragraphs>109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Dover Sans Text-Web</vt:lpstr>
      <vt:lpstr>Flanders Art Sans</vt:lpstr>
      <vt:lpstr>Roboto</vt:lpstr>
      <vt:lpstr>Motiv Office</vt:lpstr>
      <vt:lpstr>Trappen van vergelijking</vt:lpstr>
      <vt:lpstr>Prezentace aplikace PowerPoint</vt:lpstr>
      <vt:lpstr>Gebruik van de stellende trap</vt:lpstr>
      <vt:lpstr>Gebruik van de vergrotende trap</vt:lpstr>
      <vt:lpstr>De overtreffende trap</vt:lpstr>
      <vt:lpstr>Soms verandert er daarbij iets aan de spelling ten opzichte van het basiswoord:</vt:lpstr>
      <vt:lpstr>Prezentace aplikace PowerPoint</vt:lpstr>
      <vt:lpstr>Prezentace aplikace PowerPoint</vt:lpstr>
      <vt:lpstr>Onregelmatig gevormde adjectieven </vt:lpstr>
      <vt:lpstr>Omschrijving van de trappen van vergelijking met meer en meest -meer</vt:lpstr>
      <vt:lpstr>Prezentace aplikace PowerPoint</vt:lpstr>
      <vt:lpstr>Subcategorieën van adjectieven waarvan geen trappen van vergelijking gevormd worden – z jakých podkategorií se neutváří</vt:lpstr>
      <vt:lpstr>Zdroje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Trappen van vergelijking</dc:title>
  <dc:creator>Liesel Meulemeester</dc:creator>
  <cp:lastModifiedBy>Meulemeester, Liesel</cp:lastModifiedBy>
  <cp:revision>8</cp:revision>
  <dcterms:created xsi:type="dcterms:W3CDTF">2023-11-28T14:35:27Z</dcterms:created>
  <dcterms:modified xsi:type="dcterms:W3CDTF">2023-11-30T08:36:46Z</dcterms:modified>
</cp:coreProperties>
</file>