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69" r:id="rId6"/>
    <p:sldId id="262" r:id="rId7"/>
    <p:sldId id="258" r:id="rId8"/>
    <p:sldId id="260" r:id="rId9"/>
    <p:sldId id="259" r:id="rId10"/>
    <p:sldId id="264" r:id="rId11"/>
    <p:sldId id="266" r:id="rId12"/>
    <p:sldId id="261" r:id="rId13"/>
    <p:sldId id="263" r:id="rId14"/>
    <p:sldId id="270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59" autoAdjust="0"/>
    <p:restoredTop sz="94660"/>
  </p:normalViewPr>
  <p:slideViewPr>
    <p:cSldViewPr snapToGrid="0">
      <p:cViewPr varScale="1">
        <p:scale>
          <a:sx n="79" d="100"/>
          <a:sy n="79" d="100"/>
        </p:scale>
        <p:origin x="8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669479-F99A-47E9-8A2C-8C82F1B3AB91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CC46771-6092-4486-9FF0-228A8FB04126}">
      <dgm:prSet/>
      <dgm:spPr/>
      <dgm:t>
        <a:bodyPr/>
        <a:lstStyle/>
        <a:p>
          <a:r>
            <a:rPr lang="cs-CZ" dirty="0" err="1">
              <a:solidFill>
                <a:schemeClr val="tx1"/>
              </a:solidFill>
            </a:rPr>
            <a:t>Adjectieven</a:t>
          </a:r>
          <a:r>
            <a:rPr lang="cs-CZ" dirty="0">
              <a:solidFill>
                <a:schemeClr val="tx1"/>
              </a:solidFill>
            </a:rPr>
            <a:t> </a:t>
          </a:r>
          <a:r>
            <a:rPr lang="cs-CZ" dirty="0" err="1">
              <a:solidFill>
                <a:schemeClr val="tx1"/>
              </a:solidFill>
            </a:rPr>
            <a:t>die</a:t>
          </a:r>
          <a:r>
            <a:rPr lang="cs-CZ" dirty="0">
              <a:solidFill>
                <a:schemeClr val="tx1"/>
              </a:solidFill>
            </a:rPr>
            <a:t> op </a:t>
          </a:r>
          <a:r>
            <a:rPr lang="cs-CZ" u="sng" dirty="0">
              <a:solidFill>
                <a:schemeClr val="tx1"/>
              </a:solidFill>
            </a:rPr>
            <a:t>–r </a:t>
          </a:r>
          <a:r>
            <a:rPr lang="cs-CZ" dirty="0" err="1">
              <a:solidFill>
                <a:schemeClr val="tx1"/>
              </a:solidFill>
            </a:rPr>
            <a:t>eindigen</a:t>
          </a:r>
          <a:r>
            <a:rPr lang="cs-CZ" dirty="0">
              <a:solidFill>
                <a:schemeClr val="tx1"/>
              </a:solidFill>
            </a:rPr>
            <a:t>, </a:t>
          </a:r>
          <a:r>
            <a:rPr lang="cs-CZ" dirty="0" err="1">
              <a:solidFill>
                <a:schemeClr val="tx1"/>
              </a:solidFill>
            </a:rPr>
            <a:t>krijgen</a:t>
          </a:r>
          <a:r>
            <a:rPr lang="cs-CZ" dirty="0">
              <a:solidFill>
                <a:schemeClr val="tx1"/>
              </a:solidFill>
            </a:rPr>
            <a:t> in de </a:t>
          </a:r>
          <a:r>
            <a:rPr lang="cs-CZ" dirty="0" err="1">
              <a:solidFill>
                <a:schemeClr val="tx1"/>
              </a:solidFill>
            </a:rPr>
            <a:t>vergrotende</a:t>
          </a:r>
          <a:r>
            <a:rPr lang="cs-CZ" dirty="0">
              <a:solidFill>
                <a:schemeClr val="tx1"/>
              </a:solidFill>
            </a:rPr>
            <a:t> trap </a:t>
          </a:r>
          <a:r>
            <a:rPr lang="cs-CZ" b="1" dirty="0">
              <a:solidFill>
                <a:schemeClr val="tx1"/>
              </a:solidFill>
            </a:rPr>
            <a:t>– der </a:t>
          </a:r>
          <a:r>
            <a:rPr lang="cs-CZ" dirty="0">
              <a:solidFill>
                <a:schemeClr val="tx1"/>
              </a:solidFill>
            </a:rPr>
            <a:t>(met </a:t>
          </a:r>
          <a:r>
            <a:rPr lang="cs-CZ" dirty="0" err="1">
              <a:solidFill>
                <a:schemeClr val="tx1"/>
              </a:solidFill>
            </a:rPr>
            <a:t>tussengevoegde</a:t>
          </a:r>
          <a:r>
            <a:rPr lang="cs-CZ" dirty="0">
              <a:solidFill>
                <a:schemeClr val="tx1"/>
              </a:solidFill>
            </a:rPr>
            <a:t> d)</a:t>
          </a:r>
          <a:endParaRPr lang="en-US" dirty="0">
            <a:solidFill>
              <a:schemeClr val="tx1"/>
            </a:solidFill>
          </a:endParaRPr>
        </a:p>
      </dgm:t>
    </dgm:pt>
    <dgm:pt modelId="{233E4E04-48D0-44EF-A27B-FE430D4E3DD2}" type="parTrans" cxnId="{9BCB0238-6956-42B0-ADCC-4812A2B359B8}">
      <dgm:prSet/>
      <dgm:spPr/>
      <dgm:t>
        <a:bodyPr/>
        <a:lstStyle/>
        <a:p>
          <a:endParaRPr lang="en-US"/>
        </a:p>
      </dgm:t>
    </dgm:pt>
    <dgm:pt modelId="{0698E299-E207-430E-AFEC-CF8547E2D249}" type="sibTrans" cxnId="{9BCB0238-6956-42B0-ADCC-4812A2B359B8}">
      <dgm:prSet/>
      <dgm:spPr/>
      <dgm:t>
        <a:bodyPr/>
        <a:lstStyle/>
        <a:p>
          <a:endParaRPr lang="en-US"/>
        </a:p>
      </dgm:t>
    </dgm:pt>
    <dgm:pt modelId="{3A2B7DF7-5CF3-4D1D-9741-9FE39F47BCB4}">
      <dgm:prSet/>
      <dgm:spPr/>
      <dgm:t>
        <a:bodyPr/>
        <a:lstStyle/>
        <a:p>
          <a:r>
            <a:rPr lang="cs-CZ" dirty="0" err="1"/>
            <a:t>Duur</a:t>
          </a:r>
          <a:r>
            <a:rPr lang="cs-CZ" dirty="0"/>
            <a:t> – </a:t>
          </a:r>
          <a:r>
            <a:rPr lang="cs-CZ" dirty="0" err="1"/>
            <a:t>duurder</a:t>
          </a:r>
          <a:r>
            <a:rPr lang="cs-CZ" dirty="0"/>
            <a:t> - </a:t>
          </a:r>
          <a:r>
            <a:rPr lang="cs-CZ" dirty="0" err="1"/>
            <a:t>duurst</a:t>
          </a:r>
          <a:endParaRPr lang="en-US" dirty="0"/>
        </a:p>
      </dgm:t>
    </dgm:pt>
    <dgm:pt modelId="{FD1F12D6-3CF6-402B-A071-9AB5B570747A}" type="parTrans" cxnId="{AA74D95D-88AA-409C-A0B5-5AB4AC47E94F}">
      <dgm:prSet/>
      <dgm:spPr/>
      <dgm:t>
        <a:bodyPr/>
        <a:lstStyle/>
        <a:p>
          <a:endParaRPr lang="en-US"/>
        </a:p>
      </dgm:t>
    </dgm:pt>
    <dgm:pt modelId="{26BAEAB2-D7EE-4416-8EE3-25F3A9B2C15C}" type="sibTrans" cxnId="{AA74D95D-88AA-409C-A0B5-5AB4AC47E94F}">
      <dgm:prSet/>
      <dgm:spPr/>
      <dgm:t>
        <a:bodyPr/>
        <a:lstStyle/>
        <a:p>
          <a:endParaRPr lang="en-US"/>
        </a:p>
      </dgm:t>
    </dgm:pt>
    <dgm:pt modelId="{4C66E4E2-0FCE-4508-AAB2-B81EED514B06}">
      <dgm:prSet/>
      <dgm:spPr/>
      <dgm:t>
        <a:bodyPr/>
        <a:lstStyle/>
        <a:p>
          <a:r>
            <a:rPr lang="cs-CZ" dirty="0" err="1">
              <a:solidFill>
                <a:schemeClr val="tx1"/>
              </a:solidFill>
            </a:rPr>
            <a:t>Adjectieven</a:t>
          </a:r>
          <a:r>
            <a:rPr lang="cs-CZ" dirty="0">
              <a:solidFill>
                <a:schemeClr val="tx1"/>
              </a:solidFill>
            </a:rPr>
            <a:t> </a:t>
          </a:r>
          <a:r>
            <a:rPr lang="cs-CZ" dirty="0" err="1">
              <a:solidFill>
                <a:schemeClr val="tx1"/>
              </a:solidFill>
            </a:rPr>
            <a:t>die</a:t>
          </a:r>
          <a:r>
            <a:rPr lang="cs-CZ" dirty="0">
              <a:solidFill>
                <a:schemeClr val="tx1"/>
              </a:solidFill>
            </a:rPr>
            <a:t> op </a:t>
          </a:r>
          <a:r>
            <a:rPr lang="cs-CZ" dirty="0" err="1">
              <a:solidFill>
                <a:schemeClr val="tx1"/>
              </a:solidFill>
            </a:rPr>
            <a:t>een</a:t>
          </a:r>
          <a:r>
            <a:rPr lang="cs-CZ" dirty="0">
              <a:solidFill>
                <a:schemeClr val="tx1"/>
              </a:solidFill>
            </a:rPr>
            <a:t> </a:t>
          </a:r>
          <a:r>
            <a:rPr lang="cs-CZ" u="sng" dirty="0">
              <a:solidFill>
                <a:schemeClr val="tx1"/>
              </a:solidFill>
            </a:rPr>
            <a:t>–e (</a:t>
          </a:r>
          <a:r>
            <a:rPr lang="cs-CZ" u="sng" dirty="0" err="1">
              <a:solidFill>
                <a:schemeClr val="tx1"/>
              </a:solidFill>
            </a:rPr>
            <a:t>swja</a:t>
          </a:r>
          <a:r>
            <a:rPr lang="cs-CZ" u="sng" dirty="0">
              <a:solidFill>
                <a:schemeClr val="tx1"/>
              </a:solidFill>
            </a:rPr>
            <a:t>- redukovaná samohláska)</a:t>
          </a:r>
          <a:r>
            <a:rPr lang="cs-CZ" dirty="0" err="1">
              <a:solidFill>
                <a:schemeClr val="tx1"/>
              </a:solidFill>
            </a:rPr>
            <a:t>eindigen</a:t>
          </a:r>
          <a:r>
            <a:rPr lang="cs-CZ" dirty="0">
              <a:solidFill>
                <a:schemeClr val="tx1"/>
              </a:solidFill>
            </a:rPr>
            <a:t>, </a:t>
          </a:r>
          <a:r>
            <a:rPr lang="cs-CZ" dirty="0" err="1">
              <a:solidFill>
                <a:schemeClr val="tx1"/>
              </a:solidFill>
            </a:rPr>
            <a:t>krijgen</a:t>
          </a:r>
          <a:r>
            <a:rPr lang="cs-CZ" dirty="0">
              <a:solidFill>
                <a:schemeClr val="tx1"/>
              </a:solidFill>
            </a:rPr>
            <a:t> in de </a:t>
          </a:r>
          <a:r>
            <a:rPr lang="cs-CZ" dirty="0" err="1">
              <a:solidFill>
                <a:schemeClr val="tx1"/>
              </a:solidFill>
            </a:rPr>
            <a:t>vergrotende</a:t>
          </a:r>
          <a:r>
            <a:rPr lang="cs-CZ" dirty="0">
              <a:solidFill>
                <a:schemeClr val="tx1"/>
              </a:solidFill>
            </a:rPr>
            <a:t> trap </a:t>
          </a:r>
          <a:r>
            <a:rPr lang="cs-CZ" dirty="0" err="1">
              <a:solidFill>
                <a:schemeClr val="tx1"/>
              </a:solidFill>
            </a:rPr>
            <a:t>alleen</a:t>
          </a:r>
          <a:r>
            <a:rPr lang="cs-CZ" dirty="0">
              <a:solidFill>
                <a:schemeClr val="tx1"/>
              </a:solidFill>
            </a:rPr>
            <a:t> </a:t>
          </a:r>
          <a:r>
            <a:rPr lang="cs-CZ" dirty="0" err="1">
              <a:solidFill>
                <a:schemeClr val="tx1"/>
              </a:solidFill>
            </a:rPr>
            <a:t>een</a:t>
          </a:r>
          <a:r>
            <a:rPr lang="cs-CZ" dirty="0">
              <a:solidFill>
                <a:schemeClr val="tx1"/>
              </a:solidFill>
            </a:rPr>
            <a:t> </a:t>
          </a:r>
          <a:r>
            <a:rPr lang="cs-CZ" b="1" dirty="0">
              <a:solidFill>
                <a:schemeClr val="tx1"/>
              </a:solidFill>
            </a:rPr>
            <a:t>–r </a:t>
          </a:r>
          <a:r>
            <a:rPr lang="cs-CZ" dirty="0">
              <a:solidFill>
                <a:schemeClr val="tx1"/>
              </a:solidFill>
            </a:rPr>
            <a:t>(de </a:t>
          </a:r>
          <a:r>
            <a:rPr lang="cs-CZ" dirty="0" err="1">
              <a:solidFill>
                <a:schemeClr val="tx1"/>
              </a:solidFill>
            </a:rPr>
            <a:t>overtreffende</a:t>
          </a:r>
          <a:r>
            <a:rPr lang="cs-CZ" dirty="0">
              <a:solidFill>
                <a:schemeClr val="tx1"/>
              </a:solidFill>
            </a:rPr>
            <a:t> trap </a:t>
          </a:r>
          <a:r>
            <a:rPr lang="cs-CZ" dirty="0" err="1">
              <a:solidFill>
                <a:schemeClr val="tx1"/>
              </a:solidFill>
            </a:rPr>
            <a:t>meestal</a:t>
          </a:r>
          <a:r>
            <a:rPr lang="cs-CZ" dirty="0">
              <a:solidFill>
                <a:schemeClr val="tx1"/>
              </a:solidFill>
            </a:rPr>
            <a:t> met </a:t>
          </a:r>
          <a:r>
            <a:rPr lang="cs-CZ" dirty="0" err="1">
              <a:solidFill>
                <a:schemeClr val="tx1"/>
              </a:solidFill>
            </a:rPr>
            <a:t>meest</a:t>
          </a:r>
          <a:r>
            <a:rPr lang="cs-CZ" dirty="0">
              <a:solidFill>
                <a:schemeClr val="tx1"/>
              </a:solidFill>
            </a:rPr>
            <a:t>)</a:t>
          </a:r>
          <a:endParaRPr lang="en-US" dirty="0">
            <a:solidFill>
              <a:schemeClr val="tx1"/>
            </a:solidFill>
          </a:endParaRPr>
        </a:p>
      </dgm:t>
    </dgm:pt>
    <dgm:pt modelId="{46197E4D-894F-40D8-AD97-F6E82CBDA2B9}" type="parTrans" cxnId="{D2169CF1-A730-42AC-888C-DC9333D8C666}">
      <dgm:prSet/>
      <dgm:spPr/>
      <dgm:t>
        <a:bodyPr/>
        <a:lstStyle/>
        <a:p>
          <a:endParaRPr lang="en-US"/>
        </a:p>
      </dgm:t>
    </dgm:pt>
    <dgm:pt modelId="{BC4CAC4B-D5D1-492D-8825-A7E4A2EB185E}" type="sibTrans" cxnId="{D2169CF1-A730-42AC-888C-DC9333D8C666}">
      <dgm:prSet/>
      <dgm:spPr/>
      <dgm:t>
        <a:bodyPr/>
        <a:lstStyle/>
        <a:p>
          <a:endParaRPr lang="en-US"/>
        </a:p>
      </dgm:t>
    </dgm:pt>
    <dgm:pt modelId="{507F5497-D390-4EA4-8DD6-00EF431DBA62}">
      <dgm:prSet/>
      <dgm:spPr/>
      <dgm:t>
        <a:bodyPr/>
        <a:lstStyle/>
        <a:p>
          <a:r>
            <a:rPr lang="cs-CZ" dirty="0" err="1"/>
            <a:t>Stupide</a:t>
          </a:r>
          <a:r>
            <a:rPr lang="cs-CZ" dirty="0"/>
            <a:t> – </a:t>
          </a:r>
          <a:r>
            <a:rPr lang="cs-CZ" dirty="0" err="1"/>
            <a:t>stupider</a:t>
          </a:r>
          <a:r>
            <a:rPr lang="cs-CZ" dirty="0"/>
            <a:t> – </a:t>
          </a:r>
          <a:r>
            <a:rPr lang="cs-CZ" dirty="0" err="1"/>
            <a:t>meest</a:t>
          </a:r>
          <a:r>
            <a:rPr lang="cs-CZ" dirty="0"/>
            <a:t> </a:t>
          </a:r>
          <a:r>
            <a:rPr lang="cs-CZ" dirty="0" err="1"/>
            <a:t>stupide</a:t>
          </a:r>
          <a:r>
            <a:rPr lang="cs-CZ" dirty="0"/>
            <a:t> </a:t>
          </a:r>
          <a:endParaRPr lang="en-US" dirty="0"/>
        </a:p>
      </dgm:t>
    </dgm:pt>
    <dgm:pt modelId="{8714727B-3BD7-422B-94DD-3B87DDC63CF8}" type="parTrans" cxnId="{BBEF6257-89BE-4FEF-99B6-1DB11EAC74E4}">
      <dgm:prSet/>
      <dgm:spPr/>
      <dgm:t>
        <a:bodyPr/>
        <a:lstStyle/>
        <a:p>
          <a:endParaRPr lang="en-US"/>
        </a:p>
      </dgm:t>
    </dgm:pt>
    <dgm:pt modelId="{0B1025AA-AFB2-4CFA-8191-7482B6701BAD}" type="sibTrans" cxnId="{BBEF6257-89BE-4FEF-99B6-1DB11EAC74E4}">
      <dgm:prSet/>
      <dgm:spPr/>
      <dgm:t>
        <a:bodyPr/>
        <a:lstStyle/>
        <a:p>
          <a:endParaRPr lang="en-US"/>
        </a:p>
      </dgm:t>
    </dgm:pt>
    <dgm:pt modelId="{4D935EE8-342A-43F0-8143-A12EE1081487}">
      <dgm:prSet/>
      <dgm:spPr/>
      <dgm:t>
        <a:bodyPr/>
        <a:lstStyle/>
        <a:p>
          <a:r>
            <a:rPr lang="cs-CZ" dirty="0">
              <a:solidFill>
                <a:schemeClr val="tx1"/>
              </a:solidFill>
            </a:rPr>
            <a:t>De </a:t>
          </a:r>
          <a:r>
            <a:rPr lang="cs-CZ" u="sng" dirty="0" err="1">
              <a:solidFill>
                <a:schemeClr val="tx1"/>
              </a:solidFill>
            </a:rPr>
            <a:t>overtreffende</a:t>
          </a:r>
          <a:r>
            <a:rPr lang="cs-CZ" u="sng" dirty="0">
              <a:solidFill>
                <a:schemeClr val="tx1"/>
              </a:solidFill>
            </a:rPr>
            <a:t> trap </a:t>
          </a:r>
          <a:r>
            <a:rPr lang="cs-CZ" dirty="0">
              <a:solidFill>
                <a:schemeClr val="tx1"/>
              </a:solidFill>
            </a:rPr>
            <a:t>van </a:t>
          </a:r>
          <a:r>
            <a:rPr lang="cs-CZ" dirty="0" err="1">
              <a:solidFill>
                <a:schemeClr val="tx1"/>
              </a:solidFill>
            </a:rPr>
            <a:t>adjectieven</a:t>
          </a:r>
          <a:r>
            <a:rPr lang="cs-CZ" dirty="0">
              <a:solidFill>
                <a:schemeClr val="tx1"/>
              </a:solidFill>
            </a:rPr>
            <a:t> </a:t>
          </a:r>
          <a:r>
            <a:rPr lang="cs-CZ" dirty="0" err="1">
              <a:solidFill>
                <a:schemeClr val="tx1"/>
              </a:solidFill>
            </a:rPr>
            <a:t>die</a:t>
          </a:r>
          <a:r>
            <a:rPr lang="cs-CZ" dirty="0">
              <a:solidFill>
                <a:schemeClr val="tx1"/>
              </a:solidFill>
            </a:rPr>
            <a:t> op </a:t>
          </a:r>
          <a:r>
            <a:rPr lang="cs-CZ" dirty="0" err="1">
              <a:solidFill>
                <a:schemeClr val="tx1"/>
              </a:solidFill>
            </a:rPr>
            <a:t>een</a:t>
          </a:r>
          <a:r>
            <a:rPr lang="cs-CZ" dirty="0">
              <a:solidFill>
                <a:schemeClr val="tx1"/>
              </a:solidFill>
            </a:rPr>
            <a:t> </a:t>
          </a:r>
          <a:r>
            <a:rPr lang="cs-CZ" u="sng" dirty="0" err="1">
              <a:solidFill>
                <a:schemeClr val="tx1"/>
              </a:solidFill>
            </a:rPr>
            <a:t>sisklank</a:t>
          </a:r>
          <a:r>
            <a:rPr lang="cs-CZ" u="sng" dirty="0">
              <a:solidFill>
                <a:schemeClr val="tx1"/>
              </a:solidFill>
            </a:rPr>
            <a:t> </a:t>
          </a:r>
          <a:r>
            <a:rPr lang="cs-CZ" u="sng" dirty="0" err="1">
              <a:solidFill>
                <a:schemeClr val="tx1"/>
              </a:solidFill>
            </a:rPr>
            <a:t>eindigen</a:t>
          </a:r>
          <a:r>
            <a:rPr lang="cs-CZ" u="sng" dirty="0">
              <a:solidFill>
                <a:schemeClr val="tx1"/>
              </a:solidFill>
            </a:rPr>
            <a:t> (</a:t>
          </a:r>
          <a:r>
            <a:rPr lang="cs-CZ" u="sng" dirty="0" err="1">
              <a:solidFill>
                <a:schemeClr val="tx1"/>
              </a:solidFill>
            </a:rPr>
            <a:t>geschreven</a:t>
          </a:r>
          <a:r>
            <a:rPr lang="cs-CZ" u="sng" dirty="0">
              <a:solidFill>
                <a:schemeClr val="tx1"/>
              </a:solidFill>
            </a:rPr>
            <a:t> – s </a:t>
          </a:r>
          <a:r>
            <a:rPr lang="cs-CZ" u="sng" dirty="0" err="1">
              <a:solidFill>
                <a:schemeClr val="tx1"/>
              </a:solidFill>
            </a:rPr>
            <a:t>of</a:t>
          </a:r>
          <a:r>
            <a:rPr lang="cs-CZ" u="sng" dirty="0">
              <a:solidFill>
                <a:schemeClr val="tx1"/>
              </a:solidFill>
            </a:rPr>
            <a:t> -</a:t>
          </a:r>
          <a:r>
            <a:rPr lang="cs-CZ" u="sng" dirty="0" err="1">
              <a:solidFill>
                <a:schemeClr val="tx1"/>
              </a:solidFill>
            </a:rPr>
            <a:t>sch</a:t>
          </a:r>
          <a:r>
            <a:rPr lang="cs-CZ" u="sng" dirty="0">
              <a:solidFill>
                <a:schemeClr val="tx1"/>
              </a:solidFill>
            </a:rPr>
            <a:t>) </a:t>
          </a:r>
          <a:r>
            <a:rPr lang="cs-CZ" dirty="0" err="1">
              <a:solidFill>
                <a:schemeClr val="tx1"/>
              </a:solidFill>
            </a:rPr>
            <a:t>wordt</a:t>
          </a:r>
          <a:r>
            <a:rPr lang="cs-CZ" dirty="0">
              <a:solidFill>
                <a:schemeClr val="tx1"/>
              </a:solidFill>
            </a:rPr>
            <a:t> </a:t>
          </a:r>
          <a:r>
            <a:rPr lang="cs-CZ" dirty="0" err="1">
              <a:solidFill>
                <a:schemeClr val="tx1"/>
              </a:solidFill>
            </a:rPr>
            <a:t>gevormd</a:t>
          </a:r>
          <a:r>
            <a:rPr lang="cs-CZ" dirty="0">
              <a:solidFill>
                <a:schemeClr val="tx1"/>
              </a:solidFill>
            </a:rPr>
            <a:t> </a:t>
          </a:r>
          <a:r>
            <a:rPr lang="cs-CZ" dirty="0" err="1">
              <a:solidFill>
                <a:schemeClr val="tx1"/>
              </a:solidFill>
            </a:rPr>
            <a:t>door</a:t>
          </a:r>
          <a:r>
            <a:rPr lang="cs-CZ" dirty="0">
              <a:solidFill>
                <a:schemeClr val="tx1"/>
              </a:solidFill>
            </a:rPr>
            <a:t> </a:t>
          </a:r>
          <a:r>
            <a:rPr lang="cs-CZ" dirty="0" err="1">
              <a:solidFill>
                <a:schemeClr val="tx1"/>
              </a:solidFill>
            </a:rPr>
            <a:t>toevoeging</a:t>
          </a:r>
          <a:r>
            <a:rPr lang="cs-CZ" dirty="0">
              <a:solidFill>
                <a:schemeClr val="tx1"/>
              </a:solidFill>
            </a:rPr>
            <a:t> van </a:t>
          </a:r>
          <a:r>
            <a:rPr lang="cs-CZ" b="1" dirty="0">
              <a:solidFill>
                <a:schemeClr val="tx1"/>
              </a:solidFill>
            </a:rPr>
            <a:t>– t bij </a:t>
          </a:r>
          <a:r>
            <a:rPr lang="cs-CZ" b="1" dirty="0" err="1">
              <a:solidFill>
                <a:schemeClr val="tx1"/>
              </a:solidFill>
            </a:rPr>
            <a:t>reductie</a:t>
          </a:r>
          <a:r>
            <a:rPr lang="cs-CZ" b="1" dirty="0">
              <a:solidFill>
                <a:schemeClr val="tx1"/>
              </a:solidFill>
            </a:rPr>
            <a:t> van de –s </a:t>
          </a:r>
          <a:endParaRPr lang="en-US" b="1" dirty="0">
            <a:solidFill>
              <a:schemeClr val="tx1"/>
            </a:solidFill>
          </a:endParaRPr>
        </a:p>
      </dgm:t>
    </dgm:pt>
    <dgm:pt modelId="{5189C034-1A80-4D05-99BB-FC36C2039BE3}" type="parTrans" cxnId="{7B14017B-952E-4FD2-8EE0-328FD2E085BB}">
      <dgm:prSet/>
      <dgm:spPr/>
      <dgm:t>
        <a:bodyPr/>
        <a:lstStyle/>
        <a:p>
          <a:endParaRPr lang="en-US"/>
        </a:p>
      </dgm:t>
    </dgm:pt>
    <dgm:pt modelId="{8DB09E82-59F7-44D7-B3F7-42154D9A8559}" type="sibTrans" cxnId="{7B14017B-952E-4FD2-8EE0-328FD2E085BB}">
      <dgm:prSet/>
      <dgm:spPr/>
      <dgm:t>
        <a:bodyPr/>
        <a:lstStyle/>
        <a:p>
          <a:endParaRPr lang="en-US"/>
        </a:p>
      </dgm:t>
    </dgm:pt>
    <dgm:pt modelId="{71673114-627D-4D4C-89D1-47D12C429F54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cs-CZ" b="0" i="0" dirty="0" err="1"/>
            <a:t>vers</a:t>
          </a:r>
          <a:r>
            <a:rPr lang="cs-CZ" b="0" i="0" dirty="0"/>
            <a:t> - </a:t>
          </a:r>
          <a:r>
            <a:rPr lang="cs-CZ" b="0" i="0" dirty="0" err="1"/>
            <a:t>verser</a:t>
          </a:r>
          <a:r>
            <a:rPr lang="cs-CZ" b="0" i="0" dirty="0"/>
            <a:t> - verst</a:t>
          </a:r>
          <a:endParaRPr lang="en-US" dirty="0"/>
        </a:p>
      </dgm:t>
    </dgm:pt>
    <dgm:pt modelId="{940517C1-B85D-4C52-B18C-716FE6F483CA}" type="parTrans" cxnId="{09E1B11E-0759-424A-AD2A-910F0310D45D}">
      <dgm:prSet/>
      <dgm:spPr/>
      <dgm:t>
        <a:bodyPr/>
        <a:lstStyle/>
        <a:p>
          <a:endParaRPr lang="en-US"/>
        </a:p>
      </dgm:t>
    </dgm:pt>
    <dgm:pt modelId="{21A86AF6-92AC-4691-9CCB-9C39D2E47232}" type="sibTrans" cxnId="{09E1B11E-0759-424A-AD2A-910F0310D45D}">
      <dgm:prSet/>
      <dgm:spPr/>
      <dgm:t>
        <a:bodyPr/>
        <a:lstStyle/>
        <a:p>
          <a:endParaRPr lang="en-US"/>
        </a:p>
      </dgm:t>
    </dgm:pt>
    <dgm:pt modelId="{1D0AFEF4-F287-412D-BF66-21E06E136BFC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cs-CZ" b="0" i="0" dirty="0" err="1"/>
            <a:t>boos</a:t>
          </a:r>
          <a:r>
            <a:rPr lang="cs-CZ" b="0" i="0" dirty="0"/>
            <a:t> - </a:t>
          </a:r>
          <a:r>
            <a:rPr lang="cs-CZ" b="0" i="0" dirty="0" err="1"/>
            <a:t>bozer</a:t>
          </a:r>
          <a:r>
            <a:rPr lang="cs-CZ" b="0" i="0" dirty="0"/>
            <a:t> - </a:t>
          </a:r>
          <a:r>
            <a:rPr lang="cs-CZ" b="0" i="0" dirty="0" err="1"/>
            <a:t>boost</a:t>
          </a:r>
          <a:endParaRPr lang="cs-CZ" b="0" i="0" dirty="0"/>
        </a:p>
      </dgm:t>
    </dgm:pt>
    <dgm:pt modelId="{67DD922A-260B-4C27-A880-6F20126EDD78}" type="parTrans" cxnId="{63127706-44AB-4CD0-83B0-C9B5CF66FD00}">
      <dgm:prSet/>
      <dgm:spPr/>
      <dgm:t>
        <a:bodyPr/>
        <a:lstStyle/>
        <a:p>
          <a:endParaRPr lang="cs-CZ"/>
        </a:p>
      </dgm:t>
    </dgm:pt>
    <dgm:pt modelId="{F9883826-D3EE-4360-8FE8-DD6F337B0EBD}" type="sibTrans" cxnId="{63127706-44AB-4CD0-83B0-C9B5CF66FD00}">
      <dgm:prSet/>
      <dgm:spPr/>
      <dgm:t>
        <a:bodyPr/>
        <a:lstStyle/>
        <a:p>
          <a:endParaRPr lang="cs-CZ"/>
        </a:p>
      </dgm:t>
    </dgm:pt>
    <dgm:pt modelId="{1994D119-190C-4F6C-95CF-5A9E22A22B7E}" type="pres">
      <dgm:prSet presAssocID="{4C669479-F99A-47E9-8A2C-8C82F1B3AB91}" presName="Name0" presStyleCnt="0">
        <dgm:presLayoutVars>
          <dgm:dir/>
          <dgm:animLvl val="lvl"/>
          <dgm:resizeHandles val="exact"/>
        </dgm:presLayoutVars>
      </dgm:prSet>
      <dgm:spPr/>
    </dgm:pt>
    <dgm:pt modelId="{936AEBB4-54CC-4145-A737-4BD0517F21A5}" type="pres">
      <dgm:prSet presAssocID="{5CC46771-6092-4486-9FF0-228A8FB04126}" presName="linNode" presStyleCnt="0"/>
      <dgm:spPr/>
    </dgm:pt>
    <dgm:pt modelId="{16F9EF4B-0BA0-4861-9D44-366FAD43FA17}" type="pres">
      <dgm:prSet presAssocID="{5CC46771-6092-4486-9FF0-228A8FB04126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85CFBC20-82D6-42EB-ADB2-D3C84F72B90C}" type="pres">
      <dgm:prSet presAssocID="{5CC46771-6092-4486-9FF0-228A8FB04126}" presName="descendantText" presStyleLbl="alignAccFollowNode1" presStyleIdx="0" presStyleCnt="3">
        <dgm:presLayoutVars>
          <dgm:bulletEnabled val="1"/>
        </dgm:presLayoutVars>
      </dgm:prSet>
      <dgm:spPr/>
    </dgm:pt>
    <dgm:pt modelId="{D7C0590C-1ABB-438C-A2C6-F2E8D136D941}" type="pres">
      <dgm:prSet presAssocID="{0698E299-E207-430E-AFEC-CF8547E2D249}" presName="sp" presStyleCnt="0"/>
      <dgm:spPr/>
    </dgm:pt>
    <dgm:pt modelId="{229E8F2C-A4C8-449A-B083-4CBE109398BD}" type="pres">
      <dgm:prSet presAssocID="{4C66E4E2-0FCE-4508-AAB2-B81EED514B06}" presName="linNode" presStyleCnt="0"/>
      <dgm:spPr/>
    </dgm:pt>
    <dgm:pt modelId="{668E30DC-14FD-4AD2-B437-C34DC031AC0F}" type="pres">
      <dgm:prSet presAssocID="{4C66E4E2-0FCE-4508-AAB2-B81EED514B06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B5046DD8-A3CE-4E1F-9B84-52482378CDBC}" type="pres">
      <dgm:prSet presAssocID="{4C66E4E2-0FCE-4508-AAB2-B81EED514B06}" presName="descendantText" presStyleLbl="alignAccFollowNode1" presStyleIdx="1" presStyleCnt="3">
        <dgm:presLayoutVars>
          <dgm:bulletEnabled val="1"/>
        </dgm:presLayoutVars>
      </dgm:prSet>
      <dgm:spPr/>
    </dgm:pt>
    <dgm:pt modelId="{05C68006-6723-4068-B589-0175D1F02E79}" type="pres">
      <dgm:prSet presAssocID="{BC4CAC4B-D5D1-492D-8825-A7E4A2EB185E}" presName="sp" presStyleCnt="0"/>
      <dgm:spPr/>
    </dgm:pt>
    <dgm:pt modelId="{13136CBF-5A39-440C-86F0-7C20D4A8C55C}" type="pres">
      <dgm:prSet presAssocID="{4D935EE8-342A-43F0-8143-A12EE1081487}" presName="linNode" presStyleCnt="0"/>
      <dgm:spPr/>
    </dgm:pt>
    <dgm:pt modelId="{D94C15CB-DB71-494D-8087-B9199F1ED625}" type="pres">
      <dgm:prSet presAssocID="{4D935EE8-342A-43F0-8143-A12EE1081487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9655A669-FD92-4630-A4B0-977B8FCCC311}" type="pres">
      <dgm:prSet presAssocID="{4D935EE8-342A-43F0-8143-A12EE1081487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63127706-44AB-4CD0-83B0-C9B5CF66FD00}" srcId="{4D935EE8-342A-43F0-8143-A12EE1081487}" destId="{1D0AFEF4-F287-412D-BF66-21E06E136BFC}" srcOrd="1" destOrd="0" parTransId="{67DD922A-260B-4C27-A880-6F20126EDD78}" sibTransId="{F9883826-D3EE-4360-8FE8-DD6F337B0EBD}"/>
    <dgm:cxn modelId="{D33A9707-3706-4D07-AE3D-CB72D40B40C5}" type="presOf" srcId="{507F5497-D390-4EA4-8DD6-00EF431DBA62}" destId="{B5046DD8-A3CE-4E1F-9B84-52482378CDBC}" srcOrd="0" destOrd="0" presId="urn:microsoft.com/office/officeart/2005/8/layout/vList5"/>
    <dgm:cxn modelId="{1D503414-0345-40D3-A09A-491E70E01842}" type="presOf" srcId="{1D0AFEF4-F287-412D-BF66-21E06E136BFC}" destId="{9655A669-FD92-4630-A4B0-977B8FCCC311}" srcOrd="0" destOrd="1" presId="urn:microsoft.com/office/officeart/2005/8/layout/vList5"/>
    <dgm:cxn modelId="{09E1B11E-0759-424A-AD2A-910F0310D45D}" srcId="{4D935EE8-342A-43F0-8143-A12EE1081487}" destId="{71673114-627D-4D4C-89D1-47D12C429F54}" srcOrd="0" destOrd="0" parTransId="{940517C1-B85D-4C52-B18C-716FE6F483CA}" sibTransId="{21A86AF6-92AC-4691-9CCB-9C39D2E47232}"/>
    <dgm:cxn modelId="{9BCB0238-6956-42B0-ADCC-4812A2B359B8}" srcId="{4C669479-F99A-47E9-8A2C-8C82F1B3AB91}" destId="{5CC46771-6092-4486-9FF0-228A8FB04126}" srcOrd="0" destOrd="0" parTransId="{233E4E04-48D0-44EF-A27B-FE430D4E3DD2}" sibTransId="{0698E299-E207-430E-AFEC-CF8547E2D249}"/>
    <dgm:cxn modelId="{AA74D95D-88AA-409C-A0B5-5AB4AC47E94F}" srcId="{5CC46771-6092-4486-9FF0-228A8FB04126}" destId="{3A2B7DF7-5CF3-4D1D-9741-9FE39F47BCB4}" srcOrd="0" destOrd="0" parTransId="{FD1F12D6-3CF6-402B-A071-9AB5B570747A}" sibTransId="{26BAEAB2-D7EE-4416-8EE3-25F3A9B2C15C}"/>
    <dgm:cxn modelId="{BBEF6257-89BE-4FEF-99B6-1DB11EAC74E4}" srcId="{4C66E4E2-0FCE-4508-AAB2-B81EED514B06}" destId="{507F5497-D390-4EA4-8DD6-00EF431DBA62}" srcOrd="0" destOrd="0" parTransId="{8714727B-3BD7-422B-94DD-3B87DDC63CF8}" sibTransId="{0B1025AA-AFB2-4CFA-8191-7482B6701BAD}"/>
    <dgm:cxn modelId="{1AE31579-E025-44D6-9DDF-61E9D5CE5FFE}" type="presOf" srcId="{5CC46771-6092-4486-9FF0-228A8FB04126}" destId="{16F9EF4B-0BA0-4861-9D44-366FAD43FA17}" srcOrd="0" destOrd="0" presId="urn:microsoft.com/office/officeart/2005/8/layout/vList5"/>
    <dgm:cxn modelId="{AD82FF5A-206E-47E5-BB44-A633ED7F4B31}" type="presOf" srcId="{4D935EE8-342A-43F0-8143-A12EE1081487}" destId="{D94C15CB-DB71-494D-8087-B9199F1ED625}" srcOrd="0" destOrd="0" presId="urn:microsoft.com/office/officeart/2005/8/layout/vList5"/>
    <dgm:cxn modelId="{7B14017B-952E-4FD2-8EE0-328FD2E085BB}" srcId="{4C669479-F99A-47E9-8A2C-8C82F1B3AB91}" destId="{4D935EE8-342A-43F0-8143-A12EE1081487}" srcOrd="2" destOrd="0" parTransId="{5189C034-1A80-4D05-99BB-FC36C2039BE3}" sibTransId="{8DB09E82-59F7-44D7-B3F7-42154D9A8559}"/>
    <dgm:cxn modelId="{23DEC298-4396-4C4B-9F24-C4600ADF4B38}" type="presOf" srcId="{4C669479-F99A-47E9-8A2C-8C82F1B3AB91}" destId="{1994D119-190C-4F6C-95CF-5A9E22A22B7E}" srcOrd="0" destOrd="0" presId="urn:microsoft.com/office/officeart/2005/8/layout/vList5"/>
    <dgm:cxn modelId="{BEAD58A9-AB53-4C01-8BE3-CDFAA988EC0F}" type="presOf" srcId="{4C66E4E2-0FCE-4508-AAB2-B81EED514B06}" destId="{668E30DC-14FD-4AD2-B437-C34DC031AC0F}" srcOrd="0" destOrd="0" presId="urn:microsoft.com/office/officeart/2005/8/layout/vList5"/>
    <dgm:cxn modelId="{C6AD12C5-D5B2-4904-9D05-EADE2E43A220}" type="presOf" srcId="{71673114-627D-4D4C-89D1-47D12C429F54}" destId="{9655A669-FD92-4630-A4B0-977B8FCCC311}" srcOrd="0" destOrd="0" presId="urn:microsoft.com/office/officeart/2005/8/layout/vList5"/>
    <dgm:cxn modelId="{B1E827DA-643B-455C-B91A-E4614D37F0A0}" type="presOf" srcId="{3A2B7DF7-5CF3-4D1D-9741-9FE39F47BCB4}" destId="{85CFBC20-82D6-42EB-ADB2-D3C84F72B90C}" srcOrd="0" destOrd="0" presId="urn:microsoft.com/office/officeart/2005/8/layout/vList5"/>
    <dgm:cxn modelId="{D2169CF1-A730-42AC-888C-DC9333D8C666}" srcId="{4C669479-F99A-47E9-8A2C-8C82F1B3AB91}" destId="{4C66E4E2-0FCE-4508-AAB2-B81EED514B06}" srcOrd="1" destOrd="0" parTransId="{46197E4D-894F-40D8-AD97-F6E82CBDA2B9}" sibTransId="{BC4CAC4B-D5D1-492D-8825-A7E4A2EB185E}"/>
    <dgm:cxn modelId="{6C1C8B92-5AD5-4723-BC19-2E1E40AD8299}" type="presParOf" srcId="{1994D119-190C-4F6C-95CF-5A9E22A22B7E}" destId="{936AEBB4-54CC-4145-A737-4BD0517F21A5}" srcOrd="0" destOrd="0" presId="urn:microsoft.com/office/officeart/2005/8/layout/vList5"/>
    <dgm:cxn modelId="{689CDF0C-1F3B-43DF-B5ED-206EEBCFF9EF}" type="presParOf" srcId="{936AEBB4-54CC-4145-A737-4BD0517F21A5}" destId="{16F9EF4B-0BA0-4861-9D44-366FAD43FA17}" srcOrd="0" destOrd="0" presId="urn:microsoft.com/office/officeart/2005/8/layout/vList5"/>
    <dgm:cxn modelId="{C3C11887-8565-4A33-B9C8-B6CB2B851EB9}" type="presParOf" srcId="{936AEBB4-54CC-4145-A737-4BD0517F21A5}" destId="{85CFBC20-82D6-42EB-ADB2-D3C84F72B90C}" srcOrd="1" destOrd="0" presId="urn:microsoft.com/office/officeart/2005/8/layout/vList5"/>
    <dgm:cxn modelId="{E04215CB-6F4A-4A38-8708-F793FEB938EF}" type="presParOf" srcId="{1994D119-190C-4F6C-95CF-5A9E22A22B7E}" destId="{D7C0590C-1ABB-438C-A2C6-F2E8D136D941}" srcOrd="1" destOrd="0" presId="urn:microsoft.com/office/officeart/2005/8/layout/vList5"/>
    <dgm:cxn modelId="{F6FAB0C2-E449-4552-BCD6-3454261027B1}" type="presParOf" srcId="{1994D119-190C-4F6C-95CF-5A9E22A22B7E}" destId="{229E8F2C-A4C8-449A-B083-4CBE109398BD}" srcOrd="2" destOrd="0" presId="urn:microsoft.com/office/officeart/2005/8/layout/vList5"/>
    <dgm:cxn modelId="{83905F94-77DD-40AC-9DB3-67A0BCC07757}" type="presParOf" srcId="{229E8F2C-A4C8-449A-B083-4CBE109398BD}" destId="{668E30DC-14FD-4AD2-B437-C34DC031AC0F}" srcOrd="0" destOrd="0" presId="urn:microsoft.com/office/officeart/2005/8/layout/vList5"/>
    <dgm:cxn modelId="{CA743759-0D1E-41E1-B853-6948DFDDD054}" type="presParOf" srcId="{229E8F2C-A4C8-449A-B083-4CBE109398BD}" destId="{B5046DD8-A3CE-4E1F-9B84-52482378CDBC}" srcOrd="1" destOrd="0" presId="urn:microsoft.com/office/officeart/2005/8/layout/vList5"/>
    <dgm:cxn modelId="{A6F2A534-834C-435E-A2FB-AA29ABAAE5B1}" type="presParOf" srcId="{1994D119-190C-4F6C-95CF-5A9E22A22B7E}" destId="{05C68006-6723-4068-B589-0175D1F02E79}" srcOrd="3" destOrd="0" presId="urn:microsoft.com/office/officeart/2005/8/layout/vList5"/>
    <dgm:cxn modelId="{505C954F-083D-4038-93EB-53BDEBFC7DD8}" type="presParOf" srcId="{1994D119-190C-4F6C-95CF-5A9E22A22B7E}" destId="{13136CBF-5A39-440C-86F0-7C20D4A8C55C}" srcOrd="4" destOrd="0" presId="urn:microsoft.com/office/officeart/2005/8/layout/vList5"/>
    <dgm:cxn modelId="{C793E1F9-A0A2-4AAD-9EFB-F6F216DB33DA}" type="presParOf" srcId="{13136CBF-5A39-440C-86F0-7C20D4A8C55C}" destId="{D94C15CB-DB71-494D-8087-B9199F1ED625}" srcOrd="0" destOrd="0" presId="urn:microsoft.com/office/officeart/2005/8/layout/vList5"/>
    <dgm:cxn modelId="{7DD2AF40-3B83-4DC0-9B68-9ED0A426DAFE}" type="presParOf" srcId="{13136CBF-5A39-440C-86F0-7C20D4A8C55C}" destId="{9655A669-FD92-4630-A4B0-977B8FCCC31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CFBC20-82D6-42EB-ADB2-D3C84F72B90C}">
      <dsp:nvSpPr>
        <dsp:cNvPr id="0" name=""/>
        <dsp:cNvSpPr/>
      </dsp:nvSpPr>
      <dsp:spPr>
        <a:xfrm rot="5400000">
          <a:off x="6408929" y="-2435084"/>
          <a:ext cx="1483357" cy="672998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900" kern="1200" dirty="0" err="1"/>
            <a:t>Duur</a:t>
          </a:r>
          <a:r>
            <a:rPr lang="cs-CZ" sz="3900" kern="1200" dirty="0"/>
            <a:t> – </a:t>
          </a:r>
          <a:r>
            <a:rPr lang="cs-CZ" sz="3900" kern="1200" dirty="0" err="1"/>
            <a:t>duurder</a:t>
          </a:r>
          <a:r>
            <a:rPr lang="cs-CZ" sz="3900" kern="1200" dirty="0"/>
            <a:t> - </a:t>
          </a:r>
          <a:r>
            <a:rPr lang="cs-CZ" sz="3900" kern="1200" dirty="0" err="1"/>
            <a:t>duurst</a:t>
          </a:r>
          <a:endParaRPr lang="en-US" sz="3900" kern="1200" dirty="0"/>
        </a:p>
      </dsp:txBody>
      <dsp:txXfrm rot="-5400000">
        <a:off x="3785616" y="260641"/>
        <a:ext cx="6657572" cy="1338533"/>
      </dsp:txXfrm>
    </dsp:sp>
    <dsp:sp modelId="{16F9EF4B-0BA0-4861-9D44-366FAD43FA17}">
      <dsp:nvSpPr>
        <dsp:cNvPr id="0" name=""/>
        <dsp:cNvSpPr/>
      </dsp:nvSpPr>
      <dsp:spPr>
        <a:xfrm>
          <a:off x="0" y="2809"/>
          <a:ext cx="3785616" cy="185419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 err="1">
              <a:solidFill>
                <a:schemeClr val="tx1"/>
              </a:solidFill>
            </a:rPr>
            <a:t>Adjectieven</a:t>
          </a:r>
          <a:r>
            <a:rPr lang="cs-CZ" sz="1900" kern="1200" dirty="0">
              <a:solidFill>
                <a:schemeClr val="tx1"/>
              </a:solidFill>
            </a:rPr>
            <a:t> </a:t>
          </a:r>
          <a:r>
            <a:rPr lang="cs-CZ" sz="1900" kern="1200" dirty="0" err="1">
              <a:solidFill>
                <a:schemeClr val="tx1"/>
              </a:solidFill>
            </a:rPr>
            <a:t>die</a:t>
          </a:r>
          <a:r>
            <a:rPr lang="cs-CZ" sz="1900" kern="1200" dirty="0">
              <a:solidFill>
                <a:schemeClr val="tx1"/>
              </a:solidFill>
            </a:rPr>
            <a:t> op </a:t>
          </a:r>
          <a:r>
            <a:rPr lang="cs-CZ" sz="1900" u="sng" kern="1200" dirty="0">
              <a:solidFill>
                <a:schemeClr val="tx1"/>
              </a:solidFill>
            </a:rPr>
            <a:t>–r </a:t>
          </a:r>
          <a:r>
            <a:rPr lang="cs-CZ" sz="1900" kern="1200" dirty="0" err="1">
              <a:solidFill>
                <a:schemeClr val="tx1"/>
              </a:solidFill>
            </a:rPr>
            <a:t>eindigen</a:t>
          </a:r>
          <a:r>
            <a:rPr lang="cs-CZ" sz="1900" kern="1200" dirty="0">
              <a:solidFill>
                <a:schemeClr val="tx1"/>
              </a:solidFill>
            </a:rPr>
            <a:t>, </a:t>
          </a:r>
          <a:r>
            <a:rPr lang="cs-CZ" sz="1900" kern="1200" dirty="0" err="1">
              <a:solidFill>
                <a:schemeClr val="tx1"/>
              </a:solidFill>
            </a:rPr>
            <a:t>krijgen</a:t>
          </a:r>
          <a:r>
            <a:rPr lang="cs-CZ" sz="1900" kern="1200" dirty="0">
              <a:solidFill>
                <a:schemeClr val="tx1"/>
              </a:solidFill>
            </a:rPr>
            <a:t> in de </a:t>
          </a:r>
          <a:r>
            <a:rPr lang="cs-CZ" sz="1900" kern="1200" dirty="0" err="1">
              <a:solidFill>
                <a:schemeClr val="tx1"/>
              </a:solidFill>
            </a:rPr>
            <a:t>vergrotende</a:t>
          </a:r>
          <a:r>
            <a:rPr lang="cs-CZ" sz="1900" kern="1200" dirty="0">
              <a:solidFill>
                <a:schemeClr val="tx1"/>
              </a:solidFill>
            </a:rPr>
            <a:t> trap </a:t>
          </a:r>
          <a:r>
            <a:rPr lang="cs-CZ" sz="1900" b="1" kern="1200" dirty="0">
              <a:solidFill>
                <a:schemeClr val="tx1"/>
              </a:solidFill>
            </a:rPr>
            <a:t>– der </a:t>
          </a:r>
          <a:r>
            <a:rPr lang="cs-CZ" sz="1900" kern="1200" dirty="0">
              <a:solidFill>
                <a:schemeClr val="tx1"/>
              </a:solidFill>
            </a:rPr>
            <a:t>(met </a:t>
          </a:r>
          <a:r>
            <a:rPr lang="cs-CZ" sz="1900" kern="1200" dirty="0" err="1">
              <a:solidFill>
                <a:schemeClr val="tx1"/>
              </a:solidFill>
            </a:rPr>
            <a:t>tussengevoegde</a:t>
          </a:r>
          <a:r>
            <a:rPr lang="cs-CZ" sz="1900" kern="1200" dirty="0">
              <a:solidFill>
                <a:schemeClr val="tx1"/>
              </a:solidFill>
            </a:rPr>
            <a:t> d)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90514" y="93323"/>
        <a:ext cx="3604588" cy="1673169"/>
      </dsp:txXfrm>
    </dsp:sp>
    <dsp:sp modelId="{B5046DD8-A3CE-4E1F-9B84-52482378CDBC}">
      <dsp:nvSpPr>
        <dsp:cNvPr id="0" name=""/>
        <dsp:cNvSpPr/>
      </dsp:nvSpPr>
      <dsp:spPr>
        <a:xfrm rot="5400000">
          <a:off x="6408929" y="-488177"/>
          <a:ext cx="1483357" cy="6729984"/>
        </a:xfrm>
        <a:prstGeom prst="round2Same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900" kern="1200" dirty="0" err="1"/>
            <a:t>Stupide</a:t>
          </a:r>
          <a:r>
            <a:rPr lang="cs-CZ" sz="3900" kern="1200" dirty="0"/>
            <a:t> – </a:t>
          </a:r>
          <a:r>
            <a:rPr lang="cs-CZ" sz="3900" kern="1200" dirty="0" err="1"/>
            <a:t>stupider</a:t>
          </a:r>
          <a:r>
            <a:rPr lang="cs-CZ" sz="3900" kern="1200" dirty="0"/>
            <a:t> – </a:t>
          </a:r>
          <a:r>
            <a:rPr lang="cs-CZ" sz="3900" kern="1200" dirty="0" err="1"/>
            <a:t>meest</a:t>
          </a:r>
          <a:r>
            <a:rPr lang="cs-CZ" sz="3900" kern="1200" dirty="0"/>
            <a:t> </a:t>
          </a:r>
          <a:r>
            <a:rPr lang="cs-CZ" sz="3900" kern="1200" dirty="0" err="1"/>
            <a:t>stupide</a:t>
          </a:r>
          <a:r>
            <a:rPr lang="cs-CZ" sz="3900" kern="1200" dirty="0"/>
            <a:t> </a:t>
          </a:r>
          <a:endParaRPr lang="en-US" sz="3900" kern="1200" dirty="0"/>
        </a:p>
      </dsp:txBody>
      <dsp:txXfrm rot="-5400000">
        <a:off x="3785616" y="2207548"/>
        <a:ext cx="6657572" cy="1338533"/>
      </dsp:txXfrm>
    </dsp:sp>
    <dsp:sp modelId="{668E30DC-14FD-4AD2-B437-C34DC031AC0F}">
      <dsp:nvSpPr>
        <dsp:cNvPr id="0" name=""/>
        <dsp:cNvSpPr/>
      </dsp:nvSpPr>
      <dsp:spPr>
        <a:xfrm>
          <a:off x="0" y="1949716"/>
          <a:ext cx="3785616" cy="1854197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 err="1">
              <a:solidFill>
                <a:schemeClr val="tx1"/>
              </a:solidFill>
            </a:rPr>
            <a:t>Adjectieven</a:t>
          </a:r>
          <a:r>
            <a:rPr lang="cs-CZ" sz="1900" kern="1200" dirty="0">
              <a:solidFill>
                <a:schemeClr val="tx1"/>
              </a:solidFill>
            </a:rPr>
            <a:t> </a:t>
          </a:r>
          <a:r>
            <a:rPr lang="cs-CZ" sz="1900" kern="1200" dirty="0" err="1">
              <a:solidFill>
                <a:schemeClr val="tx1"/>
              </a:solidFill>
            </a:rPr>
            <a:t>die</a:t>
          </a:r>
          <a:r>
            <a:rPr lang="cs-CZ" sz="1900" kern="1200" dirty="0">
              <a:solidFill>
                <a:schemeClr val="tx1"/>
              </a:solidFill>
            </a:rPr>
            <a:t> op </a:t>
          </a:r>
          <a:r>
            <a:rPr lang="cs-CZ" sz="1900" kern="1200" dirty="0" err="1">
              <a:solidFill>
                <a:schemeClr val="tx1"/>
              </a:solidFill>
            </a:rPr>
            <a:t>een</a:t>
          </a:r>
          <a:r>
            <a:rPr lang="cs-CZ" sz="1900" kern="1200" dirty="0">
              <a:solidFill>
                <a:schemeClr val="tx1"/>
              </a:solidFill>
            </a:rPr>
            <a:t> </a:t>
          </a:r>
          <a:r>
            <a:rPr lang="cs-CZ" sz="1900" u="sng" kern="1200" dirty="0">
              <a:solidFill>
                <a:schemeClr val="tx1"/>
              </a:solidFill>
            </a:rPr>
            <a:t>–e (</a:t>
          </a:r>
          <a:r>
            <a:rPr lang="cs-CZ" sz="1900" u="sng" kern="1200" dirty="0" err="1">
              <a:solidFill>
                <a:schemeClr val="tx1"/>
              </a:solidFill>
            </a:rPr>
            <a:t>swja</a:t>
          </a:r>
          <a:r>
            <a:rPr lang="cs-CZ" sz="1900" u="sng" kern="1200" dirty="0">
              <a:solidFill>
                <a:schemeClr val="tx1"/>
              </a:solidFill>
            </a:rPr>
            <a:t>- redukovaná samohláska)</a:t>
          </a:r>
          <a:r>
            <a:rPr lang="cs-CZ" sz="1900" kern="1200" dirty="0" err="1">
              <a:solidFill>
                <a:schemeClr val="tx1"/>
              </a:solidFill>
            </a:rPr>
            <a:t>eindigen</a:t>
          </a:r>
          <a:r>
            <a:rPr lang="cs-CZ" sz="1900" kern="1200" dirty="0">
              <a:solidFill>
                <a:schemeClr val="tx1"/>
              </a:solidFill>
            </a:rPr>
            <a:t>, </a:t>
          </a:r>
          <a:r>
            <a:rPr lang="cs-CZ" sz="1900" kern="1200" dirty="0" err="1">
              <a:solidFill>
                <a:schemeClr val="tx1"/>
              </a:solidFill>
            </a:rPr>
            <a:t>krijgen</a:t>
          </a:r>
          <a:r>
            <a:rPr lang="cs-CZ" sz="1900" kern="1200" dirty="0">
              <a:solidFill>
                <a:schemeClr val="tx1"/>
              </a:solidFill>
            </a:rPr>
            <a:t> in de </a:t>
          </a:r>
          <a:r>
            <a:rPr lang="cs-CZ" sz="1900" kern="1200" dirty="0" err="1">
              <a:solidFill>
                <a:schemeClr val="tx1"/>
              </a:solidFill>
            </a:rPr>
            <a:t>vergrotende</a:t>
          </a:r>
          <a:r>
            <a:rPr lang="cs-CZ" sz="1900" kern="1200" dirty="0">
              <a:solidFill>
                <a:schemeClr val="tx1"/>
              </a:solidFill>
            </a:rPr>
            <a:t> trap </a:t>
          </a:r>
          <a:r>
            <a:rPr lang="cs-CZ" sz="1900" kern="1200" dirty="0" err="1">
              <a:solidFill>
                <a:schemeClr val="tx1"/>
              </a:solidFill>
            </a:rPr>
            <a:t>alleen</a:t>
          </a:r>
          <a:r>
            <a:rPr lang="cs-CZ" sz="1900" kern="1200" dirty="0">
              <a:solidFill>
                <a:schemeClr val="tx1"/>
              </a:solidFill>
            </a:rPr>
            <a:t> </a:t>
          </a:r>
          <a:r>
            <a:rPr lang="cs-CZ" sz="1900" kern="1200" dirty="0" err="1">
              <a:solidFill>
                <a:schemeClr val="tx1"/>
              </a:solidFill>
            </a:rPr>
            <a:t>een</a:t>
          </a:r>
          <a:r>
            <a:rPr lang="cs-CZ" sz="1900" kern="1200" dirty="0">
              <a:solidFill>
                <a:schemeClr val="tx1"/>
              </a:solidFill>
            </a:rPr>
            <a:t> </a:t>
          </a:r>
          <a:r>
            <a:rPr lang="cs-CZ" sz="1900" b="1" kern="1200" dirty="0">
              <a:solidFill>
                <a:schemeClr val="tx1"/>
              </a:solidFill>
            </a:rPr>
            <a:t>–r </a:t>
          </a:r>
          <a:r>
            <a:rPr lang="cs-CZ" sz="1900" kern="1200" dirty="0">
              <a:solidFill>
                <a:schemeClr val="tx1"/>
              </a:solidFill>
            </a:rPr>
            <a:t>(de </a:t>
          </a:r>
          <a:r>
            <a:rPr lang="cs-CZ" sz="1900" kern="1200" dirty="0" err="1">
              <a:solidFill>
                <a:schemeClr val="tx1"/>
              </a:solidFill>
            </a:rPr>
            <a:t>overtreffende</a:t>
          </a:r>
          <a:r>
            <a:rPr lang="cs-CZ" sz="1900" kern="1200" dirty="0">
              <a:solidFill>
                <a:schemeClr val="tx1"/>
              </a:solidFill>
            </a:rPr>
            <a:t> trap </a:t>
          </a:r>
          <a:r>
            <a:rPr lang="cs-CZ" sz="1900" kern="1200" dirty="0" err="1">
              <a:solidFill>
                <a:schemeClr val="tx1"/>
              </a:solidFill>
            </a:rPr>
            <a:t>meestal</a:t>
          </a:r>
          <a:r>
            <a:rPr lang="cs-CZ" sz="1900" kern="1200" dirty="0">
              <a:solidFill>
                <a:schemeClr val="tx1"/>
              </a:solidFill>
            </a:rPr>
            <a:t> met </a:t>
          </a:r>
          <a:r>
            <a:rPr lang="cs-CZ" sz="1900" kern="1200" dirty="0" err="1">
              <a:solidFill>
                <a:schemeClr val="tx1"/>
              </a:solidFill>
            </a:rPr>
            <a:t>meest</a:t>
          </a:r>
          <a:r>
            <a:rPr lang="cs-CZ" sz="1900" kern="1200" dirty="0">
              <a:solidFill>
                <a:schemeClr val="tx1"/>
              </a:solidFill>
            </a:rPr>
            <a:t>)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90514" y="2040230"/>
        <a:ext cx="3604588" cy="1673169"/>
      </dsp:txXfrm>
    </dsp:sp>
    <dsp:sp modelId="{9655A669-FD92-4630-A4B0-977B8FCCC311}">
      <dsp:nvSpPr>
        <dsp:cNvPr id="0" name=""/>
        <dsp:cNvSpPr/>
      </dsp:nvSpPr>
      <dsp:spPr>
        <a:xfrm rot="5400000">
          <a:off x="6408929" y="1458730"/>
          <a:ext cx="1483357" cy="6729984"/>
        </a:xfrm>
        <a:prstGeom prst="round2Same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cs-CZ" sz="3900" b="0" i="0" kern="1200" dirty="0" err="1"/>
            <a:t>vers</a:t>
          </a:r>
          <a:r>
            <a:rPr lang="cs-CZ" sz="3900" b="0" i="0" kern="1200" dirty="0"/>
            <a:t> - </a:t>
          </a:r>
          <a:r>
            <a:rPr lang="cs-CZ" sz="3900" b="0" i="0" kern="1200" dirty="0" err="1"/>
            <a:t>verser</a:t>
          </a:r>
          <a:r>
            <a:rPr lang="cs-CZ" sz="3900" b="0" i="0" kern="1200" dirty="0"/>
            <a:t> - verst</a:t>
          </a:r>
          <a:endParaRPr lang="en-US" sz="3900" kern="1200" dirty="0"/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cs-CZ" sz="3900" b="0" i="0" kern="1200" dirty="0" err="1"/>
            <a:t>boos</a:t>
          </a:r>
          <a:r>
            <a:rPr lang="cs-CZ" sz="3900" b="0" i="0" kern="1200" dirty="0"/>
            <a:t> - </a:t>
          </a:r>
          <a:r>
            <a:rPr lang="cs-CZ" sz="3900" b="0" i="0" kern="1200" dirty="0" err="1"/>
            <a:t>bozer</a:t>
          </a:r>
          <a:r>
            <a:rPr lang="cs-CZ" sz="3900" b="0" i="0" kern="1200" dirty="0"/>
            <a:t> - </a:t>
          </a:r>
          <a:r>
            <a:rPr lang="cs-CZ" sz="3900" b="0" i="0" kern="1200" dirty="0" err="1"/>
            <a:t>boost</a:t>
          </a:r>
          <a:endParaRPr lang="cs-CZ" sz="3900" b="0" i="0" kern="1200" dirty="0"/>
        </a:p>
      </dsp:txBody>
      <dsp:txXfrm rot="-5400000">
        <a:off x="3785616" y="4154455"/>
        <a:ext cx="6657572" cy="1338533"/>
      </dsp:txXfrm>
    </dsp:sp>
    <dsp:sp modelId="{D94C15CB-DB71-494D-8087-B9199F1ED625}">
      <dsp:nvSpPr>
        <dsp:cNvPr id="0" name=""/>
        <dsp:cNvSpPr/>
      </dsp:nvSpPr>
      <dsp:spPr>
        <a:xfrm>
          <a:off x="0" y="3896623"/>
          <a:ext cx="3785616" cy="1854197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>
              <a:solidFill>
                <a:schemeClr val="tx1"/>
              </a:solidFill>
            </a:rPr>
            <a:t>De </a:t>
          </a:r>
          <a:r>
            <a:rPr lang="cs-CZ" sz="1900" u="sng" kern="1200" dirty="0" err="1">
              <a:solidFill>
                <a:schemeClr val="tx1"/>
              </a:solidFill>
            </a:rPr>
            <a:t>overtreffende</a:t>
          </a:r>
          <a:r>
            <a:rPr lang="cs-CZ" sz="1900" u="sng" kern="1200" dirty="0">
              <a:solidFill>
                <a:schemeClr val="tx1"/>
              </a:solidFill>
            </a:rPr>
            <a:t> trap </a:t>
          </a:r>
          <a:r>
            <a:rPr lang="cs-CZ" sz="1900" kern="1200" dirty="0">
              <a:solidFill>
                <a:schemeClr val="tx1"/>
              </a:solidFill>
            </a:rPr>
            <a:t>van </a:t>
          </a:r>
          <a:r>
            <a:rPr lang="cs-CZ" sz="1900" kern="1200" dirty="0" err="1">
              <a:solidFill>
                <a:schemeClr val="tx1"/>
              </a:solidFill>
            </a:rPr>
            <a:t>adjectieven</a:t>
          </a:r>
          <a:r>
            <a:rPr lang="cs-CZ" sz="1900" kern="1200" dirty="0">
              <a:solidFill>
                <a:schemeClr val="tx1"/>
              </a:solidFill>
            </a:rPr>
            <a:t> </a:t>
          </a:r>
          <a:r>
            <a:rPr lang="cs-CZ" sz="1900" kern="1200" dirty="0" err="1">
              <a:solidFill>
                <a:schemeClr val="tx1"/>
              </a:solidFill>
            </a:rPr>
            <a:t>die</a:t>
          </a:r>
          <a:r>
            <a:rPr lang="cs-CZ" sz="1900" kern="1200" dirty="0">
              <a:solidFill>
                <a:schemeClr val="tx1"/>
              </a:solidFill>
            </a:rPr>
            <a:t> op </a:t>
          </a:r>
          <a:r>
            <a:rPr lang="cs-CZ" sz="1900" kern="1200" dirty="0" err="1">
              <a:solidFill>
                <a:schemeClr val="tx1"/>
              </a:solidFill>
            </a:rPr>
            <a:t>een</a:t>
          </a:r>
          <a:r>
            <a:rPr lang="cs-CZ" sz="1900" kern="1200" dirty="0">
              <a:solidFill>
                <a:schemeClr val="tx1"/>
              </a:solidFill>
            </a:rPr>
            <a:t> </a:t>
          </a:r>
          <a:r>
            <a:rPr lang="cs-CZ" sz="1900" u="sng" kern="1200" dirty="0" err="1">
              <a:solidFill>
                <a:schemeClr val="tx1"/>
              </a:solidFill>
            </a:rPr>
            <a:t>sisklank</a:t>
          </a:r>
          <a:r>
            <a:rPr lang="cs-CZ" sz="1900" u="sng" kern="1200" dirty="0">
              <a:solidFill>
                <a:schemeClr val="tx1"/>
              </a:solidFill>
            </a:rPr>
            <a:t> </a:t>
          </a:r>
          <a:r>
            <a:rPr lang="cs-CZ" sz="1900" u="sng" kern="1200" dirty="0" err="1">
              <a:solidFill>
                <a:schemeClr val="tx1"/>
              </a:solidFill>
            </a:rPr>
            <a:t>eindigen</a:t>
          </a:r>
          <a:r>
            <a:rPr lang="cs-CZ" sz="1900" u="sng" kern="1200" dirty="0">
              <a:solidFill>
                <a:schemeClr val="tx1"/>
              </a:solidFill>
            </a:rPr>
            <a:t> (</a:t>
          </a:r>
          <a:r>
            <a:rPr lang="cs-CZ" sz="1900" u="sng" kern="1200" dirty="0" err="1">
              <a:solidFill>
                <a:schemeClr val="tx1"/>
              </a:solidFill>
            </a:rPr>
            <a:t>geschreven</a:t>
          </a:r>
          <a:r>
            <a:rPr lang="cs-CZ" sz="1900" u="sng" kern="1200" dirty="0">
              <a:solidFill>
                <a:schemeClr val="tx1"/>
              </a:solidFill>
            </a:rPr>
            <a:t> – s </a:t>
          </a:r>
          <a:r>
            <a:rPr lang="cs-CZ" sz="1900" u="sng" kern="1200" dirty="0" err="1">
              <a:solidFill>
                <a:schemeClr val="tx1"/>
              </a:solidFill>
            </a:rPr>
            <a:t>of</a:t>
          </a:r>
          <a:r>
            <a:rPr lang="cs-CZ" sz="1900" u="sng" kern="1200" dirty="0">
              <a:solidFill>
                <a:schemeClr val="tx1"/>
              </a:solidFill>
            </a:rPr>
            <a:t> -</a:t>
          </a:r>
          <a:r>
            <a:rPr lang="cs-CZ" sz="1900" u="sng" kern="1200" dirty="0" err="1">
              <a:solidFill>
                <a:schemeClr val="tx1"/>
              </a:solidFill>
            </a:rPr>
            <a:t>sch</a:t>
          </a:r>
          <a:r>
            <a:rPr lang="cs-CZ" sz="1900" u="sng" kern="1200" dirty="0">
              <a:solidFill>
                <a:schemeClr val="tx1"/>
              </a:solidFill>
            </a:rPr>
            <a:t>) </a:t>
          </a:r>
          <a:r>
            <a:rPr lang="cs-CZ" sz="1900" kern="1200" dirty="0" err="1">
              <a:solidFill>
                <a:schemeClr val="tx1"/>
              </a:solidFill>
            </a:rPr>
            <a:t>wordt</a:t>
          </a:r>
          <a:r>
            <a:rPr lang="cs-CZ" sz="1900" kern="1200" dirty="0">
              <a:solidFill>
                <a:schemeClr val="tx1"/>
              </a:solidFill>
            </a:rPr>
            <a:t> </a:t>
          </a:r>
          <a:r>
            <a:rPr lang="cs-CZ" sz="1900" kern="1200" dirty="0" err="1">
              <a:solidFill>
                <a:schemeClr val="tx1"/>
              </a:solidFill>
            </a:rPr>
            <a:t>gevormd</a:t>
          </a:r>
          <a:r>
            <a:rPr lang="cs-CZ" sz="1900" kern="1200" dirty="0">
              <a:solidFill>
                <a:schemeClr val="tx1"/>
              </a:solidFill>
            </a:rPr>
            <a:t> </a:t>
          </a:r>
          <a:r>
            <a:rPr lang="cs-CZ" sz="1900" kern="1200" dirty="0" err="1">
              <a:solidFill>
                <a:schemeClr val="tx1"/>
              </a:solidFill>
            </a:rPr>
            <a:t>door</a:t>
          </a:r>
          <a:r>
            <a:rPr lang="cs-CZ" sz="1900" kern="1200" dirty="0">
              <a:solidFill>
                <a:schemeClr val="tx1"/>
              </a:solidFill>
            </a:rPr>
            <a:t> </a:t>
          </a:r>
          <a:r>
            <a:rPr lang="cs-CZ" sz="1900" kern="1200" dirty="0" err="1">
              <a:solidFill>
                <a:schemeClr val="tx1"/>
              </a:solidFill>
            </a:rPr>
            <a:t>toevoeging</a:t>
          </a:r>
          <a:r>
            <a:rPr lang="cs-CZ" sz="1900" kern="1200" dirty="0">
              <a:solidFill>
                <a:schemeClr val="tx1"/>
              </a:solidFill>
            </a:rPr>
            <a:t> van </a:t>
          </a:r>
          <a:r>
            <a:rPr lang="cs-CZ" sz="1900" b="1" kern="1200" dirty="0">
              <a:solidFill>
                <a:schemeClr val="tx1"/>
              </a:solidFill>
            </a:rPr>
            <a:t>– t bij </a:t>
          </a:r>
          <a:r>
            <a:rPr lang="cs-CZ" sz="1900" b="1" kern="1200" dirty="0" err="1">
              <a:solidFill>
                <a:schemeClr val="tx1"/>
              </a:solidFill>
            </a:rPr>
            <a:t>reductie</a:t>
          </a:r>
          <a:r>
            <a:rPr lang="cs-CZ" sz="1900" b="1" kern="1200" dirty="0">
              <a:solidFill>
                <a:schemeClr val="tx1"/>
              </a:solidFill>
            </a:rPr>
            <a:t> van de –s </a:t>
          </a:r>
          <a:endParaRPr lang="en-US" sz="1900" b="1" kern="1200" dirty="0">
            <a:solidFill>
              <a:schemeClr val="tx1"/>
            </a:solidFill>
          </a:endParaRPr>
        </a:p>
      </dsp:txBody>
      <dsp:txXfrm>
        <a:off x="90514" y="3987137"/>
        <a:ext cx="3604588" cy="16731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81D465-9B49-45E6-6F05-BD1F5A70F7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B69275C-3AC9-A004-0F89-0D4C56FAC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789414-A5AF-E271-7A09-856CC1DB8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050F-EC0D-6A45-8C62-2BF2B26CEDFB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A595511-16A7-E578-8B76-B3BE12932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26BC882-5197-E7C1-47AF-CFE5A6D05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7F06-A7A0-3B43-A389-F8B18F05EE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1394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4116DC-D898-95F0-4A1B-FE383382D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FFDCB7F-CF82-5194-7173-3641D146B5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F5E07E-2378-7C19-8BE5-0C06F380E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050F-EC0D-6A45-8C62-2BF2B26CEDFB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D95963-CF34-EC46-A566-7ACA70001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437382-DE1A-621F-EE5C-63BDCFCCB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7F06-A7A0-3B43-A389-F8B18F05EE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91371D5-6052-E9F7-D7B5-6D7DDE9CB5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D358460-5B42-1AB4-ED2A-1EF2AF82C9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CE05B4-A7A0-7670-6A96-D101AF2D3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050F-EC0D-6A45-8C62-2BF2B26CEDFB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A123649-6DB8-E5A9-7B1D-C50BEDA8E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B803C4-8E9C-C1D4-7F94-049C13A6D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7F06-A7A0-3B43-A389-F8B18F05EE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5128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1FC75D-3652-1EB5-89DF-0C630CD5E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CCFFDB-56FC-77D1-AE72-BA6F07CE4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CB4B221-61D2-315A-CED5-419C7A7C1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050F-EC0D-6A45-8C62-2BF2B26CEDFB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E78275-F0E8-FEDB-B520-9DD4AD5B2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A621106-A53F-B5C6-4FF6-A66696BD6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7F06-A7A0-3B43-A389-F8B18F05EE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6963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CE9FAD-FD27-2011-B83A-F7A612C24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C06402D-9D78-8D07-AFEA-818E2A052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9A96FF-B1BA-EC89-9DC7-733F1801D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050F-EC0D-6A45-8C62-2BF2B26CEDFB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366A502-8381-1E80-686A-AC0023833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4F520F-B8E1-6709-4A84-E3242071B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7F06-A7A0-3B43-A389-F8B18F05EE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5468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9CE112-7AD0-D743-2E00-10CF62E87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4162AB-F6C7-7083-135D-EC17F19293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31F82E3-A701-4D05-8C6C-1C7E69E778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4E788C0-47E8-2908-D2CF-CF7B3BEEC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050F-EC0D-6A45-8C62-2BF2B26CEDFB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EDDAB76-163A-D4CF-6131-1F1A00E79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A98EABD-D110-333D-6444-05748C027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7F06-A7A0-3B43-A389-F8B18F05EE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860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A6476E-24E8-F803-4F81-02DF5DEB7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C3AB2CB-A7B4-A077-98A4-32AAA24E7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AAAAEB8-8D2C-FDDF-090D-F24731686A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CB53370-3AA9-FCF3-17CC-C2D22D9B69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6029031-0B7F-4087-F0CB-0D13101C88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060740A-CE2B-617F-DB6A-B409476CF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050F-EC0D-6A45-8C62-2BF2B26CEDFB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5A46E06-DC79-6DD7-420E-1B49D40A1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BC2C3F7-3C88-B873-5C60-CDD5705C9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7F06-A7A0-3B43-A389-F8B18F05EE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4200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C0A2E1-E77D-E2B1-903E-077B895C5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BE87391-F751-29DB-88F3-217868BFB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050F-EC0D-6A45-8C62-2BF2B26CEDFB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F361017-80E9-31AD-C665-38179EF0F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2D09969-7899-2E96-DE46-41071771B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7F06-A7A0-3B43-A389-F8B18F05EE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3432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AB57441-7B21-DDD7-82D3-E8A7CBDFA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050F-EC0D-6A45-8C62-2BF2B26CEDFB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509491C-3951-D349-A66E-446D5C915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7C89378-436B-226B-E116-FC0811C16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7F06-A7A0-3B43-A389-F8B18F05EE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4604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58E9E6-9474-B9F1-DC37-399B18FE0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D8EC46-8473-B18D-BDC4-E7E5E1159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579D35A-B635-4399-D6B5-699243B6CE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DC516F8-7A32-D7EA-C15F-E19C1EB8D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050F-EC0D-6A45-8C62-2BF2B26CEDFB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833D306-2F2A-6613-FC65-96AE9F6EA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9C439ED-9CAD-6B50-96D4-E576B0A22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7F06-A7A0-3B43-A389-F8B18F05EE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625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0870CA-1A38-89EF-E08D-DBA3F9E77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CF7B15F-FE40-DE3A-469A-D73A26FAB1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9F03ED5-D4C0-A539-58CB-ED9C43518F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FA5F01C-4492-FBE9-C506-490B527FA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050F-EC0D-6A45-8C62-2BF2B26CEDFB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E701889-0D2C-5111-4052-7E967394A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3A49E9-A581-FF7E-E119-044359E2F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7F06-A7A0-3B43-A389-F8B18F05EE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2578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25486A7-BEB7-CF39-444E-8AF91254F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292F97D-FBE6-17EE-B9B3-87908733A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1670A88-7A1E-0BF1-74CE-E5753D5A0C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2050F-EC0D-6A45-8C62-2BF2B26CEDFB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F8A44FD-4F23-1440-8B5F-FDEA1E636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5901FC5-D8F4-A398-AA7B-57DEC719D2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47F06-A7A0-3B43-A389-F8B18F05EE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84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taaladvies.net/regelmatige-en-onregelmatige-trappen-van-vergelijking-algemeen/" TargetMode="External"/><Relationship Id="rId2" Type="http://schemas.openxmlformats.org/officeDocument/2006/relationships/hyperlink" Target="https://onzetaal.nl/taalloket/trappen-van-vergelijk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-ans.ivdnt.org/topics/pid/ans060403040101lingtopic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id="{93245F62-CCC4-49E4-B95B-EA6C1E790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BD59449-E9AD-8113-68DA-7AB58B728F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2" y="3577456"/>
            <a:ext cx="10909640" cy="1687814"/>
          </a:xfrm>
        </p:spPr>
        <p:txBody>
          <a:bodyPr anchor="b">
            <a:normAutofit/>
          </a:bodyPr>
          <a:lstStyle/>
          <a:p>
            <a:r>
              <a:rPr lang="cs-CZ" sz="6600" dirty="0" err="1"/>
              <a:t>Trappen</a:t>
            </a:r>
            <a:r>
              <a:rPr lang="cs-CZ" sz="6600" dirty="0"/>
              <a:t> van </a:t>
            </a:r>
            <a:r>
              <a:rPr lang="cs-CZ" sz="6600" dirty="0" err="1"/>
              <a:t>vergelijking</a:t>
            </a:r>
            <a:endParaRPr lang="cs-CZ" sz="66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AB7CF0D-65FE-0914-5799-5D8DE4B13D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881" y="5660607"/>
            <a:ext cx="10909643" cy="552659"/>
          </a:xfrm>
        </p:spPr>
        <p:txBody>
          <a:bodyPr anchor="t">
            <a:normAutofit/>
          </a:bodyPr>
          <a:lstStyle/>
          <a:p>
            <a:r>
              <a:rPr lang="cs-CZ" dirty="0"/>
              <a:t>Stupňování přídavných jmen</a:t>
            </a:r>
          </a:p>
        </p:txBody>
      </p:sp>
      <p:pic>
        <p:nvPicPr>
          <p:cNvPr id="1028" name="Picture 4" descr="KramerStickers - Stickerbibliotheek - Symbolen &amp;amp; vormen - Trap">
            <a:extLst>
              <a:ext uri="{FF2B5EF4-FFF2-40B4-BE49-F238E27FC236}">
                <a16:creationId xmlns:a16="http://schemas.microsoft.com/office/drawing/2014/main" id="{36398E4F-1425-CFD8-8FEF-26014E746B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3453" y="591670"/>
            <a:ext cx="4120497" cy="2742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5" name="sketch line">
            <a:extLst>
              <a:ext uri="{FF2B5EF4-FFF2-40B4-BE49-F238E27FC236}">
                <a16:creationId xmlns:a16="http://schemas.microsoft.com/office/drawing/2014/main" id="{E6C0DD6B-6AA3-448F-9B99-8386295BC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5509052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8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91E08B0-139B-253A-896D-9DC4FF336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nl-NL" sz="3000" b="0" i="0" dirty="0">
                <a:effectLst/>
                <a:latin typeface="Roboto" panose="02000000000000000000" pitchFamily="2" charset="0"/>
              </a:rPr>
              <a:t>Omschrijving van de trappen van vergelijking met </a:t>
            </a:r>
            <a:r>
              <a:rPr lang="nl-NL" sz="3000" b="0" i="1" dirty="0">
                <a:effectLst/>
                <a:latin typeface="Roboto" panose="02000000000000000000" pitchFamily="2" charset="0"/>
              </a:rPr>
              <a:t>meer</a:t>
            </a:r>
            <a:r>
              <a:rPr lang="nl-NL" sz="3000" b="0" i="0" dirty="0">
                <a:effectLst/>
                <a:latin typeface="Roboto" panose="02000000000000000000" pitchFamily="2" charset="0"/>
              </a:rPr>
              <a:t> en </a:t>
            </a:r>
            <a:r>
              <a:rPr lang="nl-NL" sz="3000" b="0" i="1" dirty="0">
                <a:effectLst/>
                <a:latin typeface="Roboto" panose="02000000000000000000" pitchFamily="2" charset="0"/>
              </a:rPr>
              <a:t>meest</a:t>
            </a:r>
            <a:br>
              <a:rPr lang="cs-CZ" sz="3000" b="0" i="1" dirty="0">
                <a:effectLst/>
                <a:latin typeface="Roboto" panose="02000000000000000000" pitchFamily="2" charset="0"/>
              </a:rPr>
            </a:br>
            <a:r>
              <a:rPr lang="cs-CZ" sz="3000" b="0" i="1" dirty="0">
                <a:effectLst/>
                <a:latin typeface="Roboto" panose="02000000000000000000" pitchFamily="2" charset="0"/>
              </a:rPr>
              <a:t>-</a:t>
            </a:r>
            <a:r>
              <a:rPr lang="cs-CZ" sz="3000" b="0" i="1" dirty="0" err="1">
                <a:effectLst/>
                <a:latin typeface="Roboto" panose="02000000000000000000" pitchFamily="2" charset="0"/>
              </a:rPr>
              <a:t>meer</a:t>
            </a:r>
            <a:endParaRPr lang="cs-CZ" sz="3000" dirty="0"/>
          </a:p>
        </p:txBody>
      </p:sp>
      <p:sp>
        <p:nvSpPr>
          <p:cNvPr id="19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6B25B5-84FE-9B34-E9E3-D2CA1F00D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48640"/>
            <a:ext cx="6224335" cy="6294912"/>
          </a:xfrm>
        </p:spPr>
        <p:txBody>
          <a:bodyPr anchor="ctr">
            <a:normAutofit fontScale="92500"/>
          </a:bodyPr>
          <a:lstStyle/>
          <a:p>
            <a:pPr algn="just"/>
            <a:r>
              <a:rPr lang="nl-NL" sz="2200" b="0" i="0" dirty="0">
                <a:effectLst/>
              </a:rPr>
              <a:t>Bij een aantal adjectieven die alleen </a:t>
            </a:r>
            <a:r>
              <a:rPr lang="nl-NL" sz="2200" b="1" i="0" dirty="0">
                <a:effectLst/>
              </a:rPr>
              <a:t>niet-attributief gebruikt kunnen worden</a:t>
            </a:r>
            <a:r>
              <a:rPr lang="cs-CZ" sz="2200" dirty="0"/>
              <a:t>, </a:t>
            </a:r>
            <a:r>
              <a:rPr lang="nl-NL" sz="2200" b="0" i="0" dirty="0">
                <a:effectLst/>
              </a:rPr>
              <a:t>worden zowel de vergrotende als de overtreffende trap omschreven</a:t>
            </a:r>
            <a:r>
              <a:rPr lang="cs-CZ" sz="2200" dirty="0"/>
              <a:t> met </a:t>
            </a:r>
            <a:r>
              <a:rPr lang="cs-CZ" sz="2200" dirty="0" err="1"/>
              <a:t>meer</a:t>
            </a:r>
            <a:r>
              <a:rPr lang="cs-CZ" sz="2200" dirty="0"/>
              <a:t> (2.stupeň) /</a:t>
            </a:r>
            <a:r>
              <a:rPr lang="cs-CZ" sz="2200" dirty="0" err="1"/>
              <a:t>meest</a:t>
            </a:r>
            <a:r>
              <a:rPr lang="cs-CZ" sz="2200" dirty="0"/>
              <a:t> (3.stupeň)</a:t>
            </a:r>
            <a:endParaRPr lang="cs-CZ" sz="2200" b="0" i="0" dirty="0">
              <a:effectLst/>
            </a:endParaRPr>
          </a:p>
          <a:p>
            <a:pPr marL="0" indent="0" algn="just">
              <a:buNone/>
            </a:pPr>
            <a:r>
              <a:rPr lang="cs-CZ" sz="2200" dirty="0"/>
              <a:t>Ze </a:t>
            </a:r>
            <a:r>
              <a:rPr lang="cs-CZ" sz="2200" dirty="0" err="1"/>
              <a:t>is</a:t>
            </a:r>
            <a:r>
              <a:rPr lang="cs-CZ" sz="2200" dirty="0"/>
              <a:t> </a:t>
            </a:r>
            <a:r>
              <a:rPr lang="cs-CZ" sz="2200" dirty="0" err="1"/>
              <a:t>meer</a:t>
            </a:r>
            <a:r>
              <a:rPr lang="cs-CZ" sz="2200" dirty="0"/>
              <a:t> </a:t>
            </a:r>
            <a:r>
              <a:rPr lang="cs-CZ" sz="2200" dirty="0" err="1"/>
              <a:t>bereid</a:t>
            </a:r>
            <a:r>
              <a:rPr lang="cs-CZ" sz="2200" dirty="0"/>
              <a:t> </a:t>
            </a:r>
            <a:r>
              <a:rPr lang="cs-CZ" sz="2200" dirty="0" err="1"/>
              <a:t>mij</a:t>
            </a:r>
            <a:r>
              <a:rPr lang="cs-CZ" sz="2200" dirty="0"/>
              <a:t> </a:t>
            </a:r>
            <a:r>
              <a:rPr lang="cs-CZ" sz="2200" dirty="0" err="1"/>
              <a:t>te</a:t>
            </a:r>
            <a:r>
              <a:rPr lang="cs-CZ" sz="2200" dirty="0"/>
              <a:t> </a:t>
            </a:r>
            <a:r>
              <a:rPr lang="cs-CZ" sz="2200" dirty="0" err="1"/>
              <a:t>helpen</a:t>
            </a:r>
            <a:r>
              <a:rPr lang="cs-CZ" sz="2200" dirty="0"/>
              <a:t> dan hem.</a:t>
            </a:r>
          </a:p>
          <a:p>
            <a:pPr marL="0" indent="0" algn="just">
              <a:buNone/>
            </a:pPr>
            <a:r>
              <a:rPr lang="cs-CZ" sz="2200" b="0" i="0" dirty="0">
                <a:effectLst/>
              </a:rPr>
              <a:t>Ze </a:t>
            </a:r>
            <a:r>
              <a:rPr lang="cs-CZ" sz="2200" b="0" i="0" dirty="0" err="1">
                <a:effectLst/>
              </a:rPr>
              <a:t>is</a:t>
            </a:r>
            <a:r>
              <a:rPr lang="cs-CZ" sz="2200" b="0" i="0" dirty="0">
                <a:effectLst/>
              </a:rPr>
              <a:t> </a:t>
            </a:r>
            <a:r>
              <a:rPr lang="cs-CZ" sz="2200" b="0" i="0" dirty="0" err="1">
                <a:effectLst/>
              </a:rPr>
              <a:t>het</a:t>
            </a:r>
            <a:r>
              <a:rPr lang="cs-CZ" sz="2200" b="0" i="0" dirty="0">
                <a:effectLst/>
              </a:rPr>
              <a:t> </a:t>
            </a:r>
            <a:r>
              <a:rPr lang="cs-CZ" sz="2200" b="0" i="0" dirty="0" err="1">
                <a:effectLst/>
              </a:rPr>
              <a:t>meeste</a:t>
            </a:r>
            <a:r>
              <a:rPr lang="cs-CZ" sz="2200" b="0" i="0" dirty="0">
                <a:effectLst/>
              </a:rPr>
              <a:t> </a:t>
            </a:r>
            <a:r>
              <a:rPr lang="cs-CZ" sz="2200" b="0" i="0" dirty="0" err="1">
                <a:effectLst/>
              </a:rPr>
              <a:t>bereid</a:t>
            </a:r>
            <a:r>
              <a:rPr lang="cs-CZ" sz="2200" b="0" i="0" dirty="0">
                <a:effectLst/>
              </a:rPr>
              <a:t> </a:t>
            </a:r>
            <a:r>
              <a:rPr lang="cs-CZ" sz="2200" b="0" i="0" dirty="0" err="1">
                <a:effectLst/>
              </a:rPr>
              <a:t>mij</a:t>
            </a:r>
            <a:r>
              <a:rPr lang="cs-CZ" sz="2200" b="0" i="0" dirty="0">
                <a:effectLst/>
              </a:rPr>
              <a:t> </a:t>
            </a:r>
            <a:r>
              <a:rPr lang="cs-CZ" sz="2200" b="0" i="0" dirty="0" err="1">
                <a:effectLst/>
              </a:rPr>
              <a:t>te</a:t>
            </a:r>
            <a:r>
              <a:rPr lang="cs-CZ" sz="2200" b="0" i="0" dirty="0">
                <a:effectLst/>
              </a:rPr>
              <a:t> </a:t>
            </a:r>
            <a:r>
              <a:rPr lang="cs-CZ" sz="2200" b="0" i="0" dirty="0" err="1">
                <a:effectLst/>
              </a:rPr>
              <a:t>helpen</a:t>
            </a:r>
            <a:r>
              <a:rPr lang="cs-CZ" sz="2200" b="0" i="0" dirty="0">
                <a:effectLst/>
              </a:rPr>
              <a:t>.</a:t>
            </a:r>
          </a:p>
          <a:p>
            <a:pPr marL="0" indent="0" algn="just">
              <a:buNone/>
            </a:pPr>
            <a:endParaRPr lang="cs-CZ" sz="2200" dirty="0"/>
          </a:p>
          <a:p>
            <a:pPr algn="just"/>
            <a:r>
              <a:rPr lang="nl-NL" sz="2400" b="0" i="0" dirty="0">
                <a:effectLst/>
              </a:rPr>
              <a:t>Een omschrijving met </a:t>
            </a:r>
            <a:r>
              <a:rPr lang="nl-NL" sz="2400" b="0" i="1" dirty="0">
                <a:effectLst/>
              </a:rPr>
              <a:t>meer</a:t>
            </a:r>
            <a:r>
              <a:rPr lang="nl-NL" sz="2400" b="0" i="0" dirty="0">
                <a:effectLst/>
              </a:rPr>
              <a:t> wordt </a:t>
            </a:r>
            <a:r>
              <a:rPr lang="nl-NL" sz="2400" b="1" i="0" dirty="0">
                <a:effectLst/>
              </a:rPr>
              <a:t>gebruikt als twee bijzonderheden van één en dezelfde grootheid met elkaar vergeleken</a:t>
            </a:r>
            <a:r>
              <a:rPr lang="cs-CZ" sz="2400" b="1" i="0" dirty="0">
                <a:effectLst/>
              </a:rPr>
              <a:t> </a:t>
            </a:r>
            <a:r>
              <a:rPr lang="cs-CZ" sz="2400" i="0" dirty="0">
                <a:effectLst/>
              </a:rPr>
              <a:t>(porovnání dvou údajů)</a:t>
            </a:r>
            <a:r>
              <a:rPr lang="nl-NL" sz="2400" i="0" dirty="0">
                <a:effectLst/>
              </a:rPr>
              <a:t> </a:t>
            </a:r>
            <a:r>
              <a:rPr lang="nl-NL" sz="2400" b="0" i="0" dirty="0">
                <a:effectLst/>
              </a:rPr>
              <a:t>worden, bijv.:</a:t>
            </a:r>
          </a:p>
          <a:p>
            <a:pPr marL="0" indent="0" algn="just">
              <a:buNone/>
            </a:pPr>
            <a:r>
              <a:rPr lang="nl-NL" sz="2400" b="0" i="0" dirty="0">
                <a:effectLst/>
              </a:rPr>
              <a:t>Ik vind dat papier </a:t>
            </a:r>
            <a:r>
              <a:rPr lang="nl-NL" sz="2400" b="0" i="1" dirty="0">
                <a:effectLst/>
              </a:rPr>
              <a:t>meer geel dan oranje</a:t>
            </a:r>
            <a:r>
              <a:rPr lang="nl-NL" sz="2400" b="0" i="0" dirty="0">
                <a:effectLst/>
              </a:rPr>
              <a:t>.</a:t>
            </a:r>
            <a:endParaRPr lang="cs-CZ" sz="2400" b="0" i="0" dirty="0">
              <a:effectLst/>
            </a:endParaRPr>
          </a:p>
          <a:p>
            <a:pPr marL="0" indent="0" algn="just">
              <a:buNone/>
            </a:pPr>
            <a:endParaRPr lang="cs-CZ" sz="2400" b="0" i="0" dirty="0">
              <a:effectLst/>
            </a:endParaRPr>
          </a:p>
          <a:p>
            <a:pPr algn="just"/>
            <a:r>
              <a:rPr lang="nl-NL" sz="2400" b="0" i="0" dirty="0">
                <a:solidFill>
                  <a:srgbClr val="000000"/>
                </a:solidFill>
                <a:effectLst/>
              </a:rPr>
              <a:t>Men kan de omschrijving met </a:t>
            </a:r>
            <a:r>
              <a:rPr lang="nl-NL" sz="2400" b="0" i="1" dirty="0">
                <a:solidFill>
                  <a:srgbClr val="000000"/>
                </a:solidFill>
                <a:effectLst/>
              </a:rPr>
              <a:t>meest</a:t>
            </a:r>
            <a:r>
              <a:rPr lang="nl-NL" sz="2400" b="0" i="0" dirty="0">
                <a:solidFill>
                  <a:srgbClr val="000000"/>
                </a:solidFill>
                <a:effectLst/>
              </a:rPr>
              <a:t> ook nog gebruiken ter wille van de </a:t>
            </a:r>
            <a:r>
              <a:rPr lang="nl-NL" sz="2400" b="1" i="0" dirty="0">
                <a:solidFill>
                  <a:srgbClr val="000000"/>
                </a:solidFill>
                <a:effectLst/>
              </a:rPr>
              <a:t>nadruk</a:t>
            </a:r>
            <a:r>
              <a:rPr lang="cs-CZ" sz="2400" dirty="0">
                <a:solidFill>
                  <a:srgbClr val="000000"/>
                </a:solidFill>
              </a:rPr>
              <a:t> (důraz na něco)</a:t>
            </a:r>
            <a:r>
              <a:rPr lang="nl-NL" sz="2400" b="0" i="0" dirty="0">
                <a:solidFill>
                  <a:srgbClr val="000000"/>
                </a:solidFill>
                <a:effectLst/>
              </a:rPr>
              <a:t>:</a:t>
            </a:r>
          </a:p>
          <a:p>
            <a:pPr marL="0" indent="0" algn="just">
              <a:buNone/>
            </a:pPr>
            <a:r>
              <a:rPr lang="nl-NL" sz="2400" b="0" i="0" dirty="0">
                <a:solidFill>
                  <a:srgbClr val="000000"/>
                </a:solidFill>
                <a:effectLst/>
              </a:rPr>
              <a:t>de </a:t>
            </a:r>
            <a:r>
              <a:rPr lang="nl-NL" sz="2400" b="0" i="1" dirty="0">
                <a:solidFill>
                  <a:srgbClr val="000000"/>
                </a:solidFill>
                <a:effectLst/>
              </a:rPr>
              <a:t>méést complete</a:t>
            </a:r>
            <a:r>
              <a:rPr lang="nl-NL" sz="2400" b="0" i="0" dirty="0">
                <a:solidFill>
                  <a:srgbClr val="000000"/>
                </a:solidFill>
                <a:effectLst/>
              </a:rPr>
              <a:t> krant van Nederland (reclameslogan)</a:t>
            </a:r>
            <a:endParaRPr lang="cs-CZ" sz="2400" b="0" i="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endParaRPr lang="cs-CZ" sz="2400" b="0" i="0" dirty="0">
              <a:effectLst/>
            </a:endParaRPr>
          </a:p>
          <a:p>
            <a:pPr marL="0" indent="0">
              <a:buNone/>
            </a:pPr>
            <a:endParaRPr lang="nl-NL" sz="2200" b="0" i="0" dirty="0">
              <a:effectLst/>
              <a:latin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004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2D6730-F456-3C41-58F8-F408F7436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9923"/>
            <a:ext cx="10515600" cy="581704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cs-CZ" sz="2800" b="0" i="0" dirty="0">
              <a:effectLst/>
            </a:endParaRPr>
          </a:p>
          <a:p>
            <a:r>
              <a:rPr lang="nl-NL" b="0" i="0" dirty="0">
                <a:solidFill>
                  <a:srgbClr val="333332"/>
                </a:solidFill>
                <a:effectLst/>
                <a:latin typeface="Flanders Art Sans"/>
              </a:rPr>
              <a:t> </a:t>
            </a:r>
            <a:r>
              <a:rPr lang="nl-NL" b="1" i="0" dirty="0">
                <a:effectLst/>
              </a:rPr>
              <a:t>Bij voltooide deelwoorden</a:t>
            </a:r>
            <a:r>
              <a:rPr lang="cs-CZ" b="1" i="0" dirty="0">
                <a:effectLst/>
              </a:rPr>
              <a:t> </a:t>
            </a:r>
            <a:r>
              <a:rPr lang="cs-CZ" b="0" i="0" dirty="0">
                <a:effectLst/>
              </a:rPr>
              <a:t>(příčestí minulé)</a:t>
            </a:r>
            <a:r>
              <a:rPr lang="nl-NL" b="0" i="0" dirty="0">
                <a:effectLst/>
              </a:rPr>
              <a:t> </a:t>
            </a:r>
            <a:r>
              <a:rPr lang="nl-NL" b="1" i="0" dirty="0">
                <a:effectLst/>
              </a:rPr>
              <a:t>of tegenwoordige deelwoorden</a:t>
            </a:r>
            <a:r>
              <a:rPr lang="cs-CZ" b="0" i="0" dirty="0">
                <a:effectLst/>
              </a:rPr>
              <a:t> (přítomné příčestí)</a:t>
            </a:r>
            <a:r>
              <a:rPr lang="nl-NL" b="0" i="0" dirty="0">
                <a:effectLst/>
              </a:rPr>
              <a:t> die als bijvoeglijk naamwoord gebruikt worden</a:t>
            </a:r>
            <a:r>
              <a:rPr lang="cs-CZ" b="0" i="0" dirty="0">
                <a:effectLst/>
              </a:rPr>
              <a:t> – příčestí použité jako přídavné jméno</a:t>
            </a:r>
            <a:endParaRPr lang="cs-CZ" dirty="0"/>
          </a:p>
          <a:p>
            <a:pPr marL="0" indent="0">
              <a:buNone/>
            </a:pPr>
            <a:r>
              <a:rPr lang="nl-NL" b="0" i="0" dirty="0">
                <a:effectLst/>
              </a:rPr>
              <a:t>Hij is de </a:t>
            </a:r>
            <a:r>
              <a:rPr lang="nl-NL" b="0" i="1" dirty="0">
                <a:effectLst/>
              </a:rPr>
              <a:t>meest gehate</a:t>
            </a:r>
            <a:r>
              <a:rPr lang="nl-NL" b="0" i="0" dirty="0">
                <a:effectLst/>
              </a:rPr>
              <a:t> kerel van de school. (</a:t>
            </a:r>
            <a:r>
              <a:rPr lang="nl-NL" b="0" i="1" dirty="0">
                <a:effectLst/>
              </a:rPr>
              <a:t>gehaatste</a:t>
            </a:r>
            <a:r>
              <a:rPr lang="cs-CZ" b="0" i="1" dirty="0">
                <a:effectLst/>
              </a:rPr>
              <a:t> nejde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nl-NL" b="0" i="0" dirty="0">
                <a:effectLst/>
              </a:rPr>
              <a:t>Katrien had vroeger altijd de </a:t>
            </a:r>
            <a:r>
              <a:rPr lang="nl-NL" b="0" i="1" dirty="0">
                <a:effectLst/>
              </a:rPr>
              <a:t>meest opgeruimde</a:t>
            </a:r>
            <a:r>
              <a:rPr lang="nl-NL" b="0" i="0" dirty="0">
                <a:effectLst/>
              </a:rPr>
              <a:t> kamer. </a:t>
            </a:r>
            <a:endParaRPr lang="cs-CZ" b="0" i="0" dirty="0">
              <a:effectLst/>
            </a:endParaRPr>
          </a:p>
          <a:p>
            <a:pPr marL="0" indent="0">
              <a:buNone/>
            </a:pPr>
            <a:r>
              <a:rPr lang="cs-CZ" dirty="0"/>
              <a:t>X </a:t>
            </a:r>
            <a:r>
              <a:rPr lang="nl-NL" b="0" i="0" dirty="0">
                <a:solidFill>
                  <a:srgbClr val="000000"/>
                </a:solidFill>
                <a:effectLst/>
              </a:rPr>
              <a:t>maar:</a:t>
            </a:r>
            <a:r>
              <a:rPr lang="cs-CZ" b="0" i="0" dirty="0">
                <a:solidFill>
                  <a:srgbClr val="000000"/>
                </a:solidFill>
                <a:effectLst/>
              </a:rPr>
              <a:t> </a:t>
            </a:r>
            <a:r>
              <a:rPr lang="nl-NL" b="0" i="0" dirty="0">
                <a:solidFill>
                  <a:srgbClr val="000000"/>
                </a:solidFill>
                <a:effectLst/>
              </a:rPr>
              <a:t>In de </a:t>
            </a:r>
            <a:r>
              <a:rPr lang="nl-NL" b="0" i="1" dirty="0">
                <a:solidFill>
                  <a:srgbClr val="000000"/>
                </a:solidFill>
                <a:effectLst/>
              </a:rPr>
              <a:t>drukkendste</a:t>
            </a:r>
            <a:r>
              <a:rPr lang="nl-NL" b="0" i="0" dirty="0">
                <a:solidFill>
                  <a:srgbClr val="000000"/>
                </a:solidFill>
                <a:effectLst/>
              </a:rPr>
              <a:t> warmte liepen we verder.</a:t>
            </a:r>
          </a:p>
          <a:p>
            <a:pPr marL="0" indent="0">
              <a:buNone/>
            </a:pPr>
            <a:endParaRPr lang="cs-CZ" dirty="0"/>
          </a:p>
          <a:p>
            <a:r>
              <a:rPr lang="nl-NL" b="0" i="0" dirty="0">
                <a:solidFill>
                  <a:srgbClr val="000000"/>
                </a:solidFill>
                <a:effectLst/>
              </a:rPr>
              <a:t>Bij adjectieven die </a:t>
            </a:r>
            <a:r>
              <a:rPr lang="nl-NL" b="1" i="0" dirty="0">
                <a:solidFill>
                  <a:srgbClr val="000000"/>
                </a:solidFill>
                <a:effectLst/>
              </a:rPr>
              <a:t>uitgaan op gesproken </a:t>
            </a:r>
            <a:r>
              <a:rPr lang="nl-NL" b="1" i="1" dirty="0">
                <a:solidFill>
                  <a:srgbClr val="000000"/>
                </a:solidFill>
                <a:effectLst/>
              </a:rPr>
              <a:t>-st</a:t>
            </a:r>
            <a:r>
              <a:rPr lang="nl-NL" b="1" i="0" dirty="0">
                <a:solidFill>
                  <a:srgbClr val="000000"/>
                </a:solidFill>
                <a:effectLst/>
              </a:rPr>
              <a:t> </a:t>
            </a:r>
            <a:r>
              <a:rPr lang="nl-NL" b="0" i="0" dirty="0">
                <a:solidFill>
                  <a:srgbClr val="000000"/>
                </a:solidFill>
                <a:effectLst/>
              </a:rPr>
              <a:t>(geschreven als </a:t>
            </a:r>
            <a:r>
              <a:rPr lang="nl-NL" b="0" i="1" dirty="0">
                <a:solidFill>
                  <a:srgbClr val="000000"/>
                </a:solidFill>
                <a:effectLst/>
              </a:rPr>
              <a:t>-st</a:t>
            </a:r>
            <a:r>
              <a:rPr lang="nl-NL" b="0" i="0" dirty="0">
                <a:solidFill>
                  <a:srgbClr val="000000"/>
                </a:solidFill>
                <a:effectLst/>
              </a:rPr>
              <a:t> of </a:t>
            </a:r>
            <a:r>
              <a:rPr lang="nl-NL" b="0" i="1" dirty="0">
                <a:solidFill>
                  <a:srgbClr val="000000"/>
                </a:solidFill>
                <a:effectLst/>
              </a:rPr>
              <a:t>-sd</a:t>
            </a:r>
            <a:r>
              <a:rPr lang="nl-NL" b="0" i="0" dirty="0">
                <a:solidFill>
                  <a:srgbClr val="000000"/>
                </a:solidFill>
                <a:effectLst/>
              </a:rPr>
              <a:t>) bezigt men het liefst de met </a:t>
            </a:r>
            <a:r>
              <a:rPr lang="nl-NL" b="0" i="1" dirty="0">
                <a:solidFill>
                  <a:srgbClr val="000000"/>
                </a:solidFill>
                <a:effectLst/>
              </a:rPr>
              <a:t>meest</a:t>
            </a:r>
            <a:r>
              <a:rPr lang="nl-NL" b="0" i="0" dirty="0">
                <a:solidFill>
                  <a:srgbClr val="000000"/>
                </a:solidFill>
                <a:effectLst/>
              </a:rPr>
              <a:t> omschreven overtreffende trap</a:t>
            </a:r>
            <a:r>
              <a:rPr lang="cs-CZ" b="0" i="0" dirty="0">
                <a:solidFill>
                  <a:srgbClr val="000000"/>
                </a:solidFill>
                <a:effectLst/>
              </a:rPr>
              <a:t> – </a:t>
            </a:r>
          </a:p>
          <a:p>
            <a:pPr marL="0" indent="0">
              <a:buNone/>
            </a:pPr>
            <a:r>
              <a:rPr lang="nl-NL" dirty="0">
                <a:solidFill>
                  <a:srgbClr val="000000"/>
                </a:solidFill>
                <a:effectLst/>
              </a:rPr>
              <a:t>het meest verbaasd</a:t>
            </a:r>
            <a:endParaRPr lang="cs-CZ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endParaRPr lang="cs-CZ" dirty="0">
              <a:solidFill>
                <a:srgbClr val="000000"/>
              </a:solidFill>
              <a:effectLst/>
            </a:endParaRPr>
          </a:p>
          <a:p>
            <a:r>
              <a:rPr lang="nl-NL" i="0" dirty="0">
                <a:solidFill>
                  <a:srgbClr val="000000"/>
                </a:solidFill>
                <a:effectLst/>
              </a:rPr>
              <a:t>Ook </a:t>
            </a:r>
            <a:r>
              <a:rPr lang="nl-NL" b="1" i="0" dirty="0">
                <a:solidFill>
                  <a:srgbClr val="000000"/>
                </a:solidFill>
                <a:effectLst/>
              </a:rPr>
              <a:t>de overtreffende trap van adjectieven op </a:t>
            </a:r>
            <a:r>
              <a:rPr lang="nl-NL" b="1" i="1" dirty="0">
                <a:solidFill>
                  <a:srgbClr val="000000"/>
                </a:solidFill>
                <a:effectLst/>
              </a:rPr>
              <a:t>-s</a:t>
            </a:r>
            <a:r>
              <a:rPr lang="nl-NL" b="1" i="0" dirty="0">
                <a:solidFill>
                  <a:srgbClr val="000000"/>
                </a:solidFill>
                <a:effectLst/>
              </a:rPr>
              <a:t>, </a:t>
            </a:r>
            <a:r>
              <a:rPr lang="nl-NL" b="1" i="1" dirty="0">
                <a:solidFill>
                  <a:srgbClr val="000000"/>
                </a:solidFill>
                <a:effectLst/>
              </a:rPr>
              <a:t>-isch</a:t>
            </a:r>
            <a:r>
              <a:rPr lang="nl-NL" b="1" i="0" dirty="0">
                <a:solidFill>
                  <a:srgbClr val="000000"/>
                </a:solidFill>
                <a:effectLst/>
              </a:rPr>
              <a:t> of </a:t>
            </a:r>
            <a:r>
              <a:rPr lang="nl-NL" b="1" i="1" dirty="0">
                <a:solidFill>
                  <a:srgbClr val="000000"/>
                </a:solidFill>
                <a:effectLst/>
              </a:rPr>
              <a:t>-sk</a:t>
            </a:r>
            <a:r>
              <a:rPr lang="nl-NL" b="1" i="0" dirty="0">
                <a:solidFill>
                  <a:srgbClr val="000000"/>
                </a:solidFill>
                <a:effectLst/>
              </a:rPr>
              <a:t> </a:t>
            </a:r>
            <a:r>
              <a:rPr lang="nl-NL" i="0" dirty="0">
                <a:solidFill>
                  <a:srgbClr val="000000"/>
                </a:solidFill>
                <a:effectLst/>
              </a:rPr>
              <a:t>wordt bij voorkeur omschreven</a:t>
            </a:r>
            <a:endParaRPr lang="cs-CZ" i="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r>
              <a:rPr lang="cs-CZ" dirty="0" err="1">
                <a:solidFill>
                  <a:srgbClr val="000000"/>
                </a:solidFill>
              </a:rPr>
              <a:t>het</a:t>
            </a:r>
            <a:r>
              <a:rPr lang="cs-CZ" dirty="0">
                <a:solidFill>
                  <a:srgbClr val="000000"/>
                </a:solidFill>
              </a:rPr>
              <a:t> </a:t>
            </a:r>
            <a:r>
              <a:rPr lang="cs-CZ" dirty="0" err="1">
                <a:solidFill>
                  <a:srgbClr val="000000"/>
                </a:solidFill>
              </a:rPr>
              <a:t>meest</a:t>
            </a:r>
            <a:r>
              <a:rPr lang="cs-CZ" dirty="0">
                <a:solidFill>
                  <a:srgbClr val="000000"/>
                </a:solidFill>
              </a:rPr>
              <a:t> </a:t>
            </a:r>
            <a:r>
              <a:rPr lang="cs-CZ" dirty="0" err="1">
                <a:solidFill>
                  <a:srgbClr val="000000"/>
                </a:solidFill>
              </a:rPr>
              <a:t>problematisch</a:t>
            </a:r>
            <a:endParaRPr lang="cs-CZ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000000"/>
              </a:solidFill>
            </a:endParaRPr>
          </a:p>
          <a:p>
            <a:r>
              <a:rPr lang="nl-NL" i="0" dirty="0">
                <a:solidFill>
                  <a:srgbClr val="000000"/>
                </a:solidFill>
                <a:effectLst/>
              </a:rPr>
              <a:t>Verder wordt </a:t>
            </a:r>
            <a:r>
              <a:rPr lang="nl-NL" b="1" i="0" dirty="0">
                <a:solidFill>
                  <a:srgbClr val="000000"/>
                </a:solidFill>
                <a:effectLst/>
              </a:rPr>
              <a:t>de overtreffende trap van adjectieven op </a:t>
            </a:r>
            <a:r>
              <a:rPr lang="nl-NL" b="1" i="1" dirty="0">
                <a:solidFill>
                  <a:srgbClr val="000000"/>
                </a:solidFill>
                <a:effectLst/>
              </a:rPr>
              <a:t>-de</a:t>
            </a:r>
            <a:r>
              <a:rPr lang="nl-NL" b="1" i="0" dirty="0">
                <a:solidFill>
                  <a:srgbClr val="000000"/>
                </a:solidFill>
                <a:effectLst/>
              </a:rPr>
              <a:t> </a:t>
            </a:r>
            <a:r>
              <a:rPr lang="nl-NL" i="0" dirty="0">
                <a:solidFill>
                  <a:srgbClr val="000000"/>
                </a:solidFill>
                <a:effectLst/>
              </a:rPr>
              <a:t>bij voorkeur omschreven</a:t>
            </a:r>
            <a:endParaRPr lang="cs-CZ" i="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r>
              <a:rPr lang="nl-NL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meest stupide</a:t>
            </a:r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892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86" name="Rectangle 3085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5E99008-FC1D-5F34-FB48-36A2CC61A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nl-NL" sz="3000" b="0" i="0">
                <a:effectLst/>
                <a:latin typeface="Roboto" panose="02000000000000000000" pitchFamily="2" charset="0"/>
              </a:rPr>
              <a:t>Subcategorieën van adjectieven waarvan geen trappen van vergelijking gevormd worden</a:t>
            </a:r>
            <a:r>
              <a:rPr lang="cs-CZ" sz="3000" b="0" i="0">
                <a:effectLst/>
                <a:latin typeface="Roboto" panose="02000000000000000000" pitchFamily="2" charset="0"/>
              </a:rPr>
              <a:t> – z jakých podkategorií se neutváří</a:t>
            </a:r>
            <a:endParaRPr lang="cs-CZ" sz="3000"/>
          </a:p>
        </p:txBody>
      </p:sp>
      <p:sp>
        <p:nvSpPr>
          <p:cNvPr id="3088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AA6ADB-7109-F0EF-5370-556DA0950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120854"/>
            <a:ext cx="7734928" cy="4069634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nl-NL" sz="1600" b="0" i="0" dirty="0">
                <a:effectLst/>
              </a:rPr>
              <a:t>Van een aantal subcategorieën van adjectieven ontbreken de trappen van vergelijking.</a:t>
            </a:r>
            <a:r>
              <a:rPr lang="cs-CZ" sz="1600" b="0" i="0" dirty="0">
                <a:effectLst/>
              </a:rPr>
              <a:t> – u řady podkategorií chybí stupně </a:t>
            </a:r>
            <a:endParaRPr lang="nl-NL" sz="1600" b="0" i="0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l-NL" sz="1600" b="1" i="0" dirty="0">
                <a:effectLst/>
              </a:rPr>
              <a:t>stofadjectieven</a:t>
            </a:r>
            <a:r>
              <a:rPr lang="nl-NL" sz="1600" b="0" i="0" dirty="0">
                <a:effectLst/>
              </a:rPr>
              <a:t>, zoals </a:t>
            </a:r>
            <a:r>
              <a:rPr lang="nl-NL" sz="1600" b="0" i="1" dirty="0">
                <a:effectLst/>
              </a:rPr>
              <a:t>tinnen</a:t>
            </a:r>
            <a:r>
              <a:rPr lang="nl-NL" sz="1600" b="0" i="0" dirty="0">
                <a:effectLst/>
              </a:rPr>
              <a:t>, </a:t>
            </a:r>
            <a:r>
              <a:rPr lang="nl-NL" sz="1600" b="0" i="1" dirty="0">
                <a:effectLst/>
              </a:rPr>
              <a:t>zijden</a:t>
            </a:r>
            <a:r>
              <a:rPr lang="nl-NL" sz="1600" b="0" i="0" dirty="0">
                <a:effectLst/>
              </a:rPr>
              <a:t>, </a:t>
            </a:r>
            <a:r>
              <a:rPr lang="nl-NL" sz="1600" b="0" i="1" dirty="0">
                <a:effectLst/>
              </a:rPr>
              <a:t>plastic</a:t>
            </a:r>
            <a:r>
              <a:rPr lang="nl-NL" sz="1600" b="0" i="0" dirty="0">
                <a:effectLst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600" b="1" i="0" dirty="0">
                <a:effectLst/>
              </a:rPr>
              <a:t>Afleidingen</a:t>
            </a:r>
            <a:r>
              <a:rPr lang="cs-CZ" sz="1600" b="1" i="0" dirty="0">
                <a:effectLst/>
              </a:rPr>
              <a:t> (odvozeniny)</a:t>
            </a:r>
            <a:r>
              <a:rPr lang="nl-NL" sz="1600" b="1" i="0" dirty="0">
                <a:effectLst/>
              </a:rPr>
              <a:t> op </a:t>
            </a:r>
            <a:r>
              <a:rPr lang="nl-NL" sz="1600" b="1" i="1" dirty="0">
                <a:effectLst/>
              </a:rPr>
              <a:t>-er</a:t>
            </a:r>
            <a:r>
              <a:rPr lang="nl-NL" sz="1600" b="1" i="0" dirty="0">
                <a:effectLst/>
              </a:rPr>
              <a:t> (</a:t>
            </a:r>
            <a:r>
              <a:rPr lang="nl-NL" sz="1600" b="1" i="1" dirty="0">
                <a:effectLst/>
              </a:rPr>
              <a:t>-ers</a:t>
            </a:r>
            <a:r>
              <a:rPr lang="nl-NL" sz="1600" b="1" i="0" dirty="0">
                <a:effectLst/>
              </a:rPr>
              <a:t>) van geografische namen</a:t>
            </a:r>
            <a:r>
              <a:rPr lang="nl-NL" sz="1600" b="0" i="0" dirty="0">
                <a:effectLst/>
              </a:rPr>
              <a:t>, zoals </a:t>
            </a:r>
            <a:r>
              <a:rPr lang="nl-NL" sz="1600" b="0" i="1" dirty="0">
                <a:effectLst/>
              </a:rPr>
              <a:t>Edammer</a:t>
            </a:r>
            <a:r>
              <a:rPr lang="nl-NL" sz="1600" b="0" i="0" dirty="0">
                <a:effectLst/>
              </a:rPr>
              <a:t>, </a:t>
            </a:r>
            <a:r>
              <a:rPr lang="nl-NL" sz="1600" b="0" i="1" dirty="0">
                <a:effectLst/>
              </a:rPr>
              <a:t>Aalsters</a:t>
            </a:r>
            <a:endParaRPr lang="cs-CZ" sz="1600" dirty="0"/>
          </a:p>
          <a:p>
            <a:pPr marL="0" indent="0">
              <a:buNone/>
            </a:pPr>
            <a:r>
              <a:rPr lang="cs-CZ" sz="1600" b="0" i="0" dirty="0">
                <a:effectLst/>
              </a:rPr>
              <a:t>X </a:t>
            </a:r>
            <a:r>
              <a:rPr lang="nl-NL" sz="1600" b="0" i="0" dirty="0">
                <a:effectLst/>
              </a:rPr>
              <a:t>bij andere is comparatie soms wel mogelijk</a:t>
            </a:r>
            <a:r>
              <a:rPr lang="nl-NL" sz="1600" dirty="0"/>
              <a:t> </a:t>
            </a:r>
            <a:endParaRPr lang="nl-NL" sz="1600" b="0" i="0" dirty="0">
              <a:effectLst/>
            </a:endParaRPr>
          </a:p>
          <a:p>
            <a:pPr marL="0" indent="0">
              <a:buNone/>
            </a:pPr>
            <a:r>
              <a:rPr lang="nl-NL" sz="1600" b="0" i="1" dirty="0">
                <a:effectLst/>
              </a:rPr>
              <a:t>Amerikaanser</a:t>
            </a:r>
            <a:r>
              <a:rPr lang="nl-NL" sz="1600" b="0" i="0" dirty="0">
                <a:effectLst/>
              </a:rPr>
              <a:t> dan dat kan zo'n aanpak haast niet.</a:t>
            </a:r>
            <a:endParaRPr lang="cs-CZ" sz="1600" b="0" i="0" dirty="0">
              <a:effectLst/>
            </a:endParaRPr>
          </a:p>
          <a:p>
            <a:r>
              <a:rPr lang="nl-NL" sz="1600" b="1" i="0" dirty="0">
                <a:effectLst/>
              </a:rPr>
              <a:t>sommige alleen niet-attributief bruikbare adjectieven</a:t>
            </a:r>
            <a:r>
              <a:rPr lang="nl-NL" sz="1600" b="0" i="0" dirty="0">
                <a:effectLst/>
              </a:rPr>
              <a:t>, bijv.: </a:t>
            </a:r>
            <a:r>
              <a:rPr lang="nl-NL" sz="1600" b="0" i="1" dirty="0">
                <a:effectLst/>
              </a:rPr>
              <a:t>kwijt</a:t>
            </a:r>
            <a:r>
              <a:rPr lang="nl-NL" sz="1600" b="0" i="0" dirty="0">
                <a:effectLst/>
              </a:rPr>
              <a:t>, </a:t>
            </a:r>
            <a:r>
              <a:rPr lang="nl-NL" sz="1600" b="0" i="1" dirty="0">
                <a:effectLst/>
              </a:rPr>
              <a:t>gewaar</a:t>
            </a:r>
            <a:r>
              <a:rPr lang="nl-NL" sz="1600" b="0" i="0" dirty="0">
                <a:effectLst/>
              </a:rPr>
              <a:t>, </a:t>
            </a:r>
            <a:r>
              <a:rPr lang="nl-NL" sz="1600" b="0" i="1" dirty="0">
                <a:effectLst/>
              </a:rPr>
              <a:t>pluis</a:t>
            </a:r>
            <a:r>
              <a:rPr lang="nl-NL" sz="1600" b="0" i="0" dirty="0">
                <a:effectLst/>
              </a:rPr>
              <a:t> </a:t>
            </a:r>
            <a:endParaRPr lang="cs-CZ" sz="1600" b="0" i="0" dirty="0">
              <a:effectLst/>
            </a:endParaRPr>
          </a:p>
          <a:p>
            <a:r>
              <a:rPr lang="nl-NL" sz="1600" b="1" i="0" dirty="0">
                <a:effectLst/>
              </a:rPr>
              <a:t>andere absolute adjectieven</a:t>
            </a:r>
            <a:r>
              <a:rPr lang="nl-NL" sz="1600" b="0" i="0" dirty="0">
                <a:effectLst/>
              </a:rPr>
              <a:t> zoals </a:t>
            </a:r>
            <a:r>
              <a:rPr lang="nl-NL" sz="1600" b="0" i="1" dirty="0">
                <a:effectLst/>
              </a:rPr>
              <a:t>rechter, linker, eeuwig, dood, oneindig, overleden, gesloten</a:t>
            </a:r>
            <a:r>
              <a:rPr lang="nl-NL" sz="1600" b="0" i="0" dirty="0">
                <a:effectLst/>
              </a:rPr>
              <a:t> (in de betekenis 'dicht'); </a:t>
            </a:r>
            <a:r>
              <a:rPr lang="nl-NL" sz="1600" b="0" i="1" dirty="0">
                <a:effectLst/>
              </a:rPr>
              <a:t>dagelijks, mondeling, schriftelijk, hedendaags, extra</a:t>
            </a:r>
            <a:r>
              <a:rPr lang="nl-NL" sz="1600" b="0" i="0" dirty="0">
                <a:effectLst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600" b="1" i="0" dirty="0">
                <a:effectLst/>
              </a:rPr>
              <a:t>adjectieven die al</a:t>
            </a:r>
            <a:r>
              <a:rPr lang="cs-CZ" sz="1600" b="1" i="0" dirty="0">
                <a:effectLst/>
              </a:rPr>
              <a:t> </a:t>
            </a:r>
            <a:r>
              <a:rPr lang="cs-CZ" sz="1600" b="1" i="0" dirty="0" err="1">
                <a:effectLst/>
              </a:rPr>
              <a:t>een</a:t>
            </a:r>
            <a:r>
              <a:rPr lang="cs-CZ" sz="1600" b="1" i="0" dirty="0">
                <a:effectLst/>
              </a:rPr>
              <a:t> </a:t>
            </a:r>
            <a:r>
              <a:rPr lang="cs-CZ" sz="1600" b="1" i="0" dirty="0" err="1">
                <a:effectLst/>
              </a:rPr>
              <a:t>vergelijking</a:t>
            </a:r>
            <a:r>
              <a:rPr lang="cs-CZ" sz="1600" b="1" i="0" dirty="0">
                <a:effectLst/>
              </a:rPr>
              <a:t> </a:t>
            </a:r>
            <a:r>
              <a:rPr lang="cs-CZ" sz="1600" b="1" i="0" dirty="0" err="1">
                <a:effectLst/>
              </a:rPr>
              <a:t>uitdrukken</a:t>
            </a:r>
            <a:r>
              <a:rPr lang="nl-NL" sz="1600" b="0" i="0" dirty="0">
                <a:effectLst/>
              </a:rPr>
              <a:t>, zoals </a:t>
            </a:r>
            <a:r>
              <a:rPr lang="nl-NL" sz="1600" b="0" i="1" dirty="0">
                <a:effectLst/>
              </a:rPr>
              <a:t>sneeuwwit, bloedrood, hemelsblauw, messcherp</a:t>
            </a:r>
            <a:r>
              <a:rPr lang="nl-NL" sz="1600" b="0" i="0" dirty="0">
                <a:effectLst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1600" b="1" i="0" dirty="0">
                <a:effectLst/>
              </a:rPr>
              <a:t>afleidingen met een </a:t>
            </a:r>
            <a:r>
              <a:rPr lang="cs-CZ" sz="1600" b="1" i="0" dirty="0" err="1">
                <a:effectLst/>
              </a:rPr>
              <a:t>voorvoegsel</a:t>
            </a:r>
            <a:r>
              <a:rPr lang="cs-CZ" sz="1600" b="1" i="0" dirty="0">
                <a:effectLst/>
              </a:rPr>
              <a:t> dat </a:t>
            </a:r>
            <a:r>
              <a:rPr lang="cs-CZ" sz="1600" b="1" i="0" dirty="0" err="1">
                <a:effectLst/>
              </a:rPr>
              <a:t>versterkende</a:t>
            </a:r>
            <a:r>
              <a:rPr lang="cs-CZ" sz="1600" b="1" i="0" dirty="0">
                <a:effectLst/>
              </a:rPr>
              <a:t> </a:t>
            </a:r>
            <a:r>
              <a:rPr lang="cs-CZ" sz="1600" b="1" i="0" dirty="0" err="1">
                <a:effectLst/>
              </a:rPr>
              <a:t>waarde</a:t>
            </a:r>
            <a:r>
              <a:rPr lang="cs-CZ" sz="1600" b="1" i="0" dirty="0">
                <a:effectLst/>
              </a:rPr>
              <a:t> </a:t>
            </a:r>
            <a:r>
              <a:rPr lang="cs-CZ" sz="1600" b="1" i="0" dirty="0" err="1">
                <a:effectLst/>
              </a:rPr>
              <a:t>heeft</a:t>
            </a:r>
            <a:r>
              <a:rPr lang="nl-NL" sz="1600" b="0" i="0" dirty="0">
                <a:effectLst/>
              </a:rPr>
              <a:t>, zoals </a:t>
            </a:r>
            <a:r>
              <a:rPr lang="nl-NL" sz="1600" b="0" i="1" dirty="0">
                <a:effectLst/>
              </a:rPr>
              <a:t>hypermodern, oersterk, supergevoelig</a:t>
            </a:r>
            <a:r>
              <a:rPr lang="nl-NL" sz="1600" b="0" i="0" dirty="0">
                <a:effectLst/>
              </a:rPr>
              <a:t>, evenals samenstellingen met versterkende betekenis, bijv. </a:t>
            </a:r>
            <a:r>
              <a:rPr lang="nl-NL" sz="1600" b="0" i="1" dirty="0">
                <a:effectLst/>
              </a:rPr>
              <a:t>beregoed</a:t>
            </a:r>
            <a:r>
              <a:rPr lang="nl-NL" sz="1600" b="0" i="0" dirty="0">
                <a:effectLst/>
              </a:rPr>
              <a:t> en </a:t>
            </a:r>
            <a:r>
              <a:rPr lang="nl-NL" sz="1600" b="0" i="1" dirty="0">
                <a:effectLst/>
              </a:rPr>
              <a:t>knalrood</a:t>
            </a:r>
            <a:endParaRPr lang="nl-NL" sz="1600" b="0" i="0" dirty="0">
              <a:effectLst/>
            </a:endParaRPr>
          </a:p>
          <a:p>
            <a:endParaRPr lang="nl-NL" sz="1400" b="0" i="0" dirty="0">
              <a:effectLst/>
              <a:latin typeface="Roboto" panose="02000000000000000000" pitchFamily="2" charset="0"/>
            </a:endParaRPr>
          </a:p>
          <a:p>
            <a:endParaRPr lang="cs-CZ" sz="1400" dirty="0"/>
          </a:p>
        </p:txBody>
      </p:sp>
      <p:pic>
        <p:nvPicPr>
          <p:cNvPr id="3074" name="Picture 2" descr="Opdrachtgever nog maar matig op de hoogte van details Wet DBA. – ZiPconomy">
            <a:extLst>
              <a:ext uri="{FF2B5EF4-FFF2-40B4-BE49-F238E27FC236}">
                <a16:creationId xmlns:a16="http://schemas.microsoft.com/office/drawing/2014/main" id="{311E4D8E-4EE6-3C59-D136-BC577F801B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5" r="1241" b="2"/>
          <a:stretch/>
        </p:blipFill>
        <p:spPr bwMode="auto">
          <a:xfrm>
            <a:off x="8218122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1537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9D7DD9-9689-7A85-D7BA-975012DD6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Zdroje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467A74-4148-70A6-FFC1-148DFEB52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>
                <a:hlinkClick r:id="rId2"/>
              </a:rPr>
              <a:t>https://onzetaal.nl/taalloket/trappen-van-vergelijking</a:t>
            </a:r>
            <a:endParaRPr lang="cs-CZ"/>
          </a:p>
          <a:p>
            <a:r>
              <a:rPr lang="cs-CZ">
                <a:hlinkClick r:id="rId3"/>
              </a:rPr>
              <a:t>https://taaladvies.net/regelmatige-en-onregelmatige-trappen-van-vergelijking-algemeen/</a:t>
            </a:r>
            <a:endParaRPr lang="cs-CZ"/>
          </a:p>
          <a:p>
            <a:r>
              <a:rPr lang="cs-CZ">
                <a:hlinkClick r:id="rId4"/>
              </a:rPr>
              <a:t>https://e-ans.ivdnt.org/topics/pid/ans060403040101lingtopic</a:t>
            </a:r>
            <a:endParaRPr lang="cs-CZ"/>
          </a:p>
          <a:p>
            <a:pPr marL="0" indent="0">
              <a:buNone/>
            </a:pPr>
            <a:endParaRPr lang="cs-CZ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5017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1" name="Rectangle 6150">
            <a:extLst>
              <a:ext uri="{FF2B5EF4-FFF2-40B4-BE49-F238E27FC236}">
                <a16:creationId xmlns:a16="http://schemas.microsoft.com/office/drawing/2014/main" id="{7BDAC5B6-20CE-447F-8BA1-F2274AC7A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3" name="Freeform: Shape 6152">
            <a:extLst>
              <a:ext uri="{FF2B5EF4-FFF2-40B4-BE49-F238E27FC236}">
                <a16:creationId xmlns:a16="http://schemas.microsoft.com/office/drawing/2014/main" id="{D1D22B31-BF8F-446B-9009-8A251FB17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3094406 w 12192000"/>
              <a:gd name="connsiteY0" fmla="*/ 283966 h 6858000"/>
              <a:gd name="connsiteX1" fmla="*/ 3038833 w 12192000"/>
              <a:gd name="connsiteY1" fmla="*/ 309661 h 6858000"/>
              <a:gd name="connsiteX2" fmla="*/ 3348384 w 12192000"/>
              <a:gd name="connsiteY2" fmla="*/ 406000 h 6858000"/>
              <a:gd name="connsiteX3" fmla="*/ 2864309 w 12192000"/>
              <a:gd name="connsiteY3" fmla="*/ 355295 h 6858000"/>
              <a:gd name="connsiteX4" fmla="*/ 2856039 w 12192000"/>
              <a:gd name="connsiteY4" fmla="*/ 388058 h 6858000"/>
              <a:gd name="connsiteX5" fmla="*/ 3405794 w 12192000"/>
              <a:gd name="connsiteY5" fmla="*/ 512089 h 6858000"/>
              <a:gd name="connsiteX6" fmla="*/ 3356651 w 12192000"/>
              <a:gd name="connsiteY6" fmla="*/ 531204 h 6858000"/>
              <a:gd name="connsiteX7" fmla="*/ 3064552 w 12192000"/>
              <a:gd name="connsiteY7" fmla="*/ 483228 h 6858000"/>
              <a:gd name="connsiteX8" fmla="*/ 3005765 w 12192000"/>
              <a:gd name="connsiteY8" fmla="*/ 495708 h 6858000"/>
              <a:gd name="connsiteX9" fmla="*/ 3034700 w 12192000"/>
              <a:gd name="connsiteY9" fmla="*/ 553823 h 6858000"/>
              <a:gd name="connsiteX10" fmla="*/ 3161459 w 12192000"/>
              <a:gd name="connsiteY10" fmla="*/ 576445 h 6858000"/>
              <a:gd name="connsiteX11" fmla="*/ 3358949 w 12192000"/>
              <a:gd name="connsiteY11" fmla="*/ 712961 h 6858000"/>
              <a:gd name="connsiteX12" fmla="*/ 3059960 w 12192000"/>
              <a:gd name="connsiteY12" fmla="*/ 696576 h 6858000"/>
              <a:gd name="connsiteX13" fmla="*/ 3007143 w 12192000"/>
              <a:gd name="connsiteY13" fmla="*/ 729732 h 6858000"/>
              <a:gd name="connsiteX14" fmla="*/ 2986935 w 12192000"/>
              <a:gd name="connsiteY14" fmla="*/ 772635 h 6858000"/>
              <a:gd name="connsiteX15" fmla="*/ 2871197 w 12192000"/>
              <a:gd name="connsiteY15" fmla="*/ 808127 h 6858000"/>
              <a:gd name="connsiteX16" fmla="*/ 3053071 w 12192000"/>
              <a:gd name="connsiteY16" fmla="*/ 847913 h 6858000"/>
              <a:gd name="connsiteX17" fmla="*/ 2858796 w 12192000"/>
              <a:gd name="connsiteY17" fmla="*/ 847913 h 6858000"/>
              <a:gd name="connsiteX18" fmla="*/ 2635588 w 12192000"/>
              <a:gd name="connsiteY18" fmla="*/ 820611 h 6858000"/>
              <a:gd name="connsiteX19" fmla="*/ 2397683 w 12192000"/>
              <a:gd name="connsiteY19" fmla="*/ 829190 h 6858000"/>
              <a:gd name="connsiteX20" fmla="*/ 1921874 w 12192000"/>
              <a:gd name="connsiteY20" fmla="*/ 778877 h 6858000"/>
              <a:gd name="connsiteX21" fmla="*/ 1695450 w 12192000"/>
              <a:gd name="connsiteY21" fmla="*/ 782386 h 6858000"/>
              <a:gd name="connsiteX22" fmla="*/ 2954324 w 12192000"/>
              <a:gd name="connsiteY22" fmla="*/ 1120940 h 6858000"/>
              <a:gd name="connsiteX23" fmla="*/ 2890028 w 12192000"/>
              <a:gd name="connsiteY23" fmla="*/ 1195435 h 6858000"/>
              <a:gd name="connsiteX24" fmla="*/ 3153652 w 12192000"/>
              <a:gd name="connsiteY24" fmla="*/ 1276563 h 6858000"/>
              <a:gd name="connsiteX25" fmla="*/ 3218410 w 12192000"/>
              <a:gd name="connsiteY25" fmla="*/ 1356911 h 6858000"/>
              <a:gd name="connsiteX26" fmla="*/ 3137118 w 12192000"/>
              <a:gd name="connsiteY26" fmla="*/ 1349891 h 6858000"/>
              <a:gd name="connsiteX27" fmla="*/ 3067309 w 12192000"/>
              <a:gd name="connsiteY27" fmla="*/ 1365102 h 6858000"/>
              <a:gd name="connsiteX28" fmla="*/ 3096243 w 12192000"/>
              <a:gd name="connsiteY28" fmla="*/ 1467292 h 6858000"/>
              <a:gd name="connsiteX29" fmla="*/ 3468716 w 12192000"/>
              <a:gd name="connsiteY29" fmla="*/ 1599125 h 6858000"/>
              <a:gd name="connsiteX30" fmla="*/ 3502241 w 12192000"/>
              <a:gd name="connsiteY30" fmla="*/ 1642029 h 6858000"/>
              <a:gd name="connsiteX31" fmla="*/ 3457692 w 12192000"/>
              <a:gd name="connsiteY31" fmla="*/ 1672453 h 6858000"/>
              <a:gd name="connsiteX32" fmla="*/ 3337362 w 12192000"/>
              <a:gd name="connsiteY32" fmla="*/ 1688053 h 6858000"/>
              <a:gd name="connsiteX33" fmla="*/ 3505915 w 12192000"/>
              <a:gd name="connsiteY33" fmla="*/ 1834318 h 6858000"/>
              <a:gd name="connsiteX34" fmla="*/ 3567458 w 12192000"/>
              <a:gd name="connsiteY34" fmla="*/ 1874880 h 6858000"/>
              <a:gd name="connsiteX35" fmla="*/ 3672634 w 12192000"/>
              <a:gd name="connsiteY35" fmla="*/ 1937678 h 6858000"/>
              <a:gd name="connsiteX36" fmla="*/ 3674470 w 12192000"/>
              <a:gd name="connsiteY36" fmla="*/ 1956789 h 6858000"/>
              <a:gd name="connsiteX37" fmla="*/ 3531176 w 12192000"/>
              <a:gd name="connsiteY37" fmla="*/ 2024266 h 6858000"/>
              <a:gd name="connsiteX38" fmla="*/ 3272604 w 12192000"/>
              <a:gd name="connsiteY38" fmla="*/ 2005933 h 6858000"/>
              <a:gd name="connsiteX39" fmla="*/ 3654720 w 12192000"/>
              <a:gd name="connsiteY39" fmla="*/ 2106564 h 6858000"/>
              <a:gd name="connsiteX40" fmla="*/ 2417892 w 12192000"/>
              <a:gd name="connsiteY40" fmla="*/ 1866690 h 6858000"/>
              <a:gd name="connsiteX41" fmla="*/ 2496888 w 12192000"/>
              <a:gd name="connsiteY41" fmla="*/ 1929487 h 6858000"/>
              <a:gd name="connsiteX42" fmla="*/ 2929526 w 12192000"/>
              <a:gd name="connsiteY42" fmla="*/ 2094862 h 6858000"/>
              <a:gd name="connsiteX43" fmla="*/ 3052152 w 12192000"/>
              <a:gd name="connsiteY43" fmla="*/ 2198613 h 6858000"/>
              <a:gd name="connsiteX44" fmla="*/ 3180748 w 12192000"/>
              <a:gd name="connsiteY44" fmla="*/ 2255948 h 6858000"/>
              <a:gd name="connsiteX45" fmla="*/ 3361244 w 12192000"/>
              <a:gd name="connsiteY45" fmla="*/ 2254777 h 6858000"/>
              <a:gd name="connsiteX46" fmla="*/ 3489382 w 12192000"/>
              <a:gd name="connsiteY46" fmla="*/ 2342926 h 6858000"/>
              <a:gd name="connsiteX47" fmla="*/ 3355733 w 12192000"/>
              <a:gd name="connsiteY47" fmla="*/ 2361649 h 6858000"/>
              <a:gd name="connsiteX48" fmla="*/ 3199121 w 12192000"/>
              <a:gd name="connsiteY48" fmla="*/ 2347216 h 6858000"/>
              <a:gd name="connsiteX49" fmla="*/ 2861091 w 12192000"/>
              <a:gd name="connsiteY49" fmla="*/ 2351896 h 6858000"/>
              <a:gd name="connsiteX50" fmla="*/ 2667278 w 12192000"/>
              <a:gd name="connsiteY50" fmla="*/ 2369058 h 6858000"/>
              <a:gd name="connsiteX51" fmla="*/ 2221781 w 12192000"/>
              <a:gd name="connsiteY51" fmla="*/ 2339805 h 6858000"/>
              <a:gd name="connsiteX52" fmla="*/ 2247961 w 12192000"/>
              <a:gd name="connsiteY52" fmla="*/ 2414693 h 6858000"/>
              <a:gd name="connsiteX53" fmla="*/ 2231425 w 12192000"/>
              <a:gd name="connsiteY53" fmla="*/ 2479828 h 6858000"/>
              <a:gd name="connsiteX54" fmla="*/ 2224996 w 12192000"/>
              <a:gd name="connsiteY54" fmla="*/ 2621414 h 6858000"/>
              <a:gd name="connsiteX55" fmla="*/ 2229131 w 12192000"/>
              <a:gd name="connsiteY55" fmla="*/ 2644426 h 6858000"/>
              <a:gd name="connsiteX56" fmla="*/ 2129466 w 12192000"/>
              <a:gd name="connsiteY56" fmla="*/ 2659247 h 6858000"/>
              <a:gd name="connsiteX57" fmla="*/ 2723312 w 12192000"/>
              <a:gd name="connsiteY57" fmla="*/ 2953726 h 6858000"/>
              <a:gd name="connsiteX58" fmla="*/ 2326496 w 12192000"/>
              <a:gd name="connsiteY58" fmla="*/ 2878838 h 6858000"/>
              <a:gd name="connsiteX59" fmla="*/ 2272759 w 12192000"/>
              <a:gd name="connsiteY59" fmla="*/ 3002480 h 6858000"/>
              <a:gd name="connsiteX60" fmla="*/ 2459226 w 12192000"/>
              <a:gd name="connsiteY60" fmla="*/ 3112471 h 6858000"/>
              <a:gd name="connsiteX61" fmla="*/ 2528117 w 12192000"/>
              <a:gd name="connsiteY61" fmla="*/ 3330111 h 6858000"/>
              <a:gd name="connsiteX62" fmla="*/ 2494590 w 12192000"/>
              <a:gd name="connsiteY62" fmla="*/ 3529029 h 6858000"/>
              <a:gd name="connsiteX63" fmla="*/ 2414677 w 12192000"/>
              <a:gd name="connsiteY63" fmla="*/ 3592215 h 6858000"/>
              <a:gd name="connsiteX64" fmla="*/ 2298940 w 12192000"/>
              <a:gd name="connsiteY64" fmla="*/ 3705716 h 6858000"/>
              <a:gd name="connsiteX65" fmla="*/ 2227294 w 12192000"/>
              <a:gd name="connsiteY65" fmla="*/ 3775921 h 6858000"/>
              <a:gd name="connsiteX66" fmla="*/ 1978366 w 12192000"/>
              <a:gd name="connsiteY66" fmla="*/ 3748620 h 6858000"/>
              <a:gd name="connsiteX67" fmla="*/ 2310421 w 12192000"/>
              <a:gd name="connsiteY67" fmla="*/ 3926868 h 6858000"/>
              <a:gd name="connsiteX68" fmla="*/ 2041285 w 12192000"/>
              <a:gd name="connsiteY68" fmla="*/ 3904635 h 6858000"/>
              <a:gd name="connsiteX69" fmla="*/ 1953565 w 12192000"/>
              <a:gd name="connsiteY69" fmla="*/ 3917116 h 6858000"/>
              <a:gd name="connsiteX70" fmla="*/ 2003623 w 12192000"/>
              <a:gd name="connsiteY70" fmla="*/ 3974842 h 6858000"/>
              <a:gd name="connsiteX71" fmla="*/ 2201114 w 12192000"/>
              <a:gd name="connsiteY71" fmla="*/ 4072742 h 6858000"/>
              <a:gd name="connsiteX72" fmla="*/ 2608032 w 12192000"/>
              <a:gd name="connsiteY72" fmla="*/ 4337967 h 6858000"/>
              <a:gd name="connsiteX73" fmla="*/ 2213973 w 12192000"/>
              <a:gd name="connsiteY73" fmla="*/ 4216277 h 6858000"/>
              <a:gd name="connsiteX74" fmla="*/ 2629158 w 12192000"/>
              <a:gd name="connsiteY74" fmla="*/ 4488911 h 6858000"/>
              <a:gd name="connsiteX75" fmla="*/ 2721471 w 12192000"/>
              <a:gd name="connsiteY75" fmla="*/ 4579399 h 6858000"/>
              <a:gd name="connsiteX76" fmla="*/ 2907939 w 12192000"/>
              <a:gd name="connsiteY76" fmla="*/ 4804062 h 6858000"/>
              <a:gd name="connsiteX77" fmla="*/ 2898753 w 12192000"/>
              <a:gd name="connsiteY77" fmla="*/ 4829414 h 6858000"/>
              <a:gd name="connsiteX78" fmla="*/ 2683352 w 12192000"/>
              <a:gd name="connsiteY78" fmla="*/ 4793141 h 6858000"/>
              <a:gd name="connsiteX79" fmla="*/ 2962594 w 12192000"/>
              <a:gd name="connsiteY79" fmla="*/ 4981920 h 6858000"/>
              <a:gd name="connsiteX80" fmla="*/ 3251019 w 12192000"/>
              <a:gd name="connsiteY80" fmla="*/ 5127012 h 6858000"/>
              <a:gd name="connsiteX81" fmla="*/ 3046180 w 12192000"/>
              <a:gd name="connsiteY81" fmla="*/ 5104781 h 6858000"/>
              <a:gd name="connsiteX82" fmla="*/ 2764646 w 12192000"/>
              <a:gd name="connsiteY82" fmla="*/ 5021703 h 6858000"/>
              <a:gd name="connsiteX83" fmla="*/ 2666820 w 12192000"/>
              <a:gd name="connsiteY83" fmla="*/ 5052905 h 6858000"/>
              <a:gd name="connsiteX84" fmla="*/ 2933657 w 12192000"/>
              <a:gd name="connsiteY84" fmla="*/ 5190198 h 6858000"/>
              <a:gd name="connsiteX85" fmla="*/ 3086598 w 12192000"/>
              <a:gd name="connsiteY85" fmla="*/ 5253776 h 6858000"/>
              <a:gd name="connsiteX86" fmla="*/ 3147680 w 12192000"/>
              <a:gd name="connsiteY86" fmla="*/ 5302531 h 6858000"/>
              <a:gd name="connsiteX87" fmla="*/ 3322204 w 12192000"/>
              <a:gd name="connsiteY87" fmla="*/ 5476487 h 6858000"/>
              <a:gd name="connsiteX88" fmla="*/ 3834758 w 12192000"/>
              <a:gd name="connsiteY88" fmla="*/ 5666434 h 6858000"/>
              <a:gd name="connsiteX89" fmla="*/ 4314240 w 12192000"/>
              <a:gd name="connsiteY89" fmla="*/ 5902409 h 6858000"/>
              <a:gd name="connsiteX90" fmla="*/ 4688552 w 12192000"/>
              <a:gd name="connsiteY90" fmla="*/ 6049453 h 6858000"/>
              <a:gd name="connsiteX91" fmla="*/ 5634660 w 12192000"/>
              <a:gd name="connsiteY91" fmla="*/ 6238620 h 6858000"/>
              <a:gd name="connsiteX92" fmla="*/ 9222980 w 12192000"/>
              <a:gd name="connsiteY92" fmla="*/ 4955397 h 6858000"/>
              <a:gd name="connsiteX93" fmla="*/ 9268448 w 12192000"/>
              <a:gd name="connsiteY93" fmla="*/ 4917173 h 6858000"/>
              <a:gd name="connsiteX94" fmla="*/ 9442512 w 12192000"/>
              <a:gd name="connsiteY94" fmla="*/ 4773251 h 6858000"/>
              <a:gd name="connsiteX95" fmla="*/ 9590400 w 12192000"/>
              <a:gd name="connsiteY95" fmla="*/ 4643756 h 6858000"/>
              <a:gd name="connsiteX96" fmla="*/ 9513242 w 12192000"/>
              <a:gd name="connsiteY96" fmla="*/ 4600073 h 6858000"/>
              <a:gd name="connsiteX97" fmla="*/ 9617498 w 12192000"/>
              <a:gd name="connsiteY97" fmla="*/ 4476430 h 6858000"/>
              <a:gd name="connsiteX98" fmla="*/ 9949094 w 12192000"/>
              <a:gd name="connsiteY98" fmla="*/ 4095364 h 6858000"/>
              <a:gd name="connsiteX99" fmla="*/ 10094686 w 12192000"/>
              <a:gd name="connsiteY99" fmla="*/ 4011507 h 6858000"/>
              <a:gd name="connsiteX100" fmla="*/ 10271967 w 12192000"/>
              <a:gd name="connsiteY100" fmla="*/ 3800497 h 6858000"/>
              <a:gd name="connsiteX101" fmla="*/ 10297226 w 12192000"/>
              <a:gd name="connsiteY101" fmla="*/ 3751742 h 6858000"/>
              <a:gd name="connsiteX102" fmla="*/ 10260943 w 12192000"/>
              <a:gd name="connsiteY102" fmla="*/ 3689723 h 6858000"/>
              <a:gd name="connsiteX103" fmla="*/ 10233847 w 12192000"/>
              <a:gd name="connsiteY103" fmla="*/ 3627319 h 6858000"/>
              <a:gd name="connsiteX104" fmla="*/ 10269209 w 12192000"/>
              <a:gd name="connsiteY104" fmla="*/ 3608986 h 6858000"/>
              <a:gd name="connsiteX105" fmla="*/ 10496550 w 12192000"/>
              <a:gd name="connsiteY105" fmla="*/ 3577393 h 6858000"/>
              <a:gd name="connsiteX106" fmla="*/ 10364738 w 12192000"/>
              <a:gd name="connsiteY106" fmla="*/ 3458823 h 6858000"/>
              <a:gd name="connsiteX107" fmla="*/ 10132346 w 12192000"/>
              <a:gd name="connsiteY107" fmla="*/ 3282137 h 6858000"/>
              <a:gd name="connsiteX108" fmla="*/ 10026712 w 12192000"/>
              <a:gd name="connsiteY108" fmla="*/ 3156543 h 6858000"/>
              <a:gd name="connsiteX109" fmla="*/ 10014312 w 12192000"/>
              <a:gd name="connsiteY109" fmla="*/ 3044213 h 6858000"/>
              <a:gd name="connsiteX110" fmla="*/ 9806718 w 12192000"/>
              <a:gd name="connsiteY110" fmla="*/ 2977907 h 6858000"/>
              <a:gd name="connsiteX111" fmla="*/ 10001912 w 12192000"/>
              <a:gd name="connsiteY111" fmla="*/ 2740374 h 6858000"/>
              <a:gd name="connsiteX112" fmla="*/ 10021662 w 12192000"/>
              <a:gd name="connsiteY112" fmla="*/ 2691231 h 6858000"/>
              <a:gd name="connsiteX113" fmla="*/ 9904546 w 12192000"/>
              <a:gd name="connsiteY113" fmla="*/ 2515322 h 6858000"/>
              <a:gd name="connsiteX114" fmla="*/ 9885256 w 12192000"/>
              <a:gd name="connsiteY114" fmla="*/ 2487240 h 6858000"/>
              <a:gd name="connsiteX115" fmla="*/ 9842085 w 12192000"/>
              <a:gd name="connsiteY115" fmla="*/ 2431074 h 6858000"/>
              <a:gd name="connsiteX116" fmla="*/ 9718078 w 12192000"/>
              <a:gd name="connsiteY116" fmla="*/ 2417424 h 6858000"/>
              <a:gd name="connsiteX117" fmla="*/ 9782378 w 12192000"/>
              <a:gd name="connsiteY117" fmla="*/ 2377641 h 6858000"/>
              <a:gd name="connsiteX118" fmla="*/ 9907302 w 12192000"/>
              <a:gd name="connsiteY118" fmla="*/ 2243078 h 6858000"/>
              <a:gd name="connsiteX119" fmla="*/ 9824171 w 12192000"/>
              <a:gd name="connsiteY119" fmla="*/ 2114365 h 6858000"/>
              <a:gd name="connsiteX120" fmla="*/ 9818662 w 12192000"/>
              <a:gd name="connsiteY120" fmla="*/ 2043377 h 6858000"/>
              <a:gd name="connsiteX121" fmla="*/ 9958740 w 12192000"/>
              <a:gd name="connsiteY121" fmla="*/ 1952499 h 6858000"/>
              <a:gd name="connsiteX122" fmla="*/ 10064374 w 12192000"/>
              <a:gd name="connsiteY122" fmla="*/ 1916615 h 6858000"/>
              <a:gd name="connsiteX123" fmla="*/ 10113055 w 12192000"/>
              <a:gd name="connsiteY123" fmla="*/ 1865131 h 6858000"/>
              <a:gd name="connsiteX124" fmla="*/ 10055646 w 12192000"/>
              <a:gd name="connsiteY124" fmla="*/ 1822227 h 6858000"/>
              <a:gd name="connsiteX125" fmla="*/ 9800748 w 12192000"/>
              <a:gd name="connsiteY125" fmla="*/ 1720036 h 6858000"/>
              <a:gd name="connsiteX126" fmla="*/ 9938071 w 12192000"/>
              <a:gd name="connsiteY126" fmla="*/ 1634617 h 6858000"/>
              <a:gd name="connsiteX127" fmla="*/ 9220224 w 12192000"/>
              <a:gd name="connsiteY127" fmla="*/ 1231709 h 6858000"/>
              <a:gd name="connsiteX128" fmla="*/ 9133419 w 12192000"/>
              <a:gd name="connsiteY128" fmla="*/ 1170083 h 6858000"/>
              <a:gd name="connsiteX129" fmla="*/ 8672768 w 12192000"/>
              <a:gd name="connsiteY129" fmla="*/ 1020699 h 6858000"/>
              <a:gd name="connsiteX130" fmla="*/ 8198797 w 12192000"/>
              <a:gd name="connsiteY130" fmla="*/ 915000 h 6858000"/>
              <a:gd name="connsiteX131" fmla="*/ 8528095 w 12192000"/>
              <a:gd name="connsiteY131" fmla="*/ 691898 h 6858000"/>
              <a:gd name="connsiteX132" fmla="*/ 8025190 w 12192000"/>
              <a:gd name="connsiteY132" fmla="*/ 640021 h 6858000"/>
              <a:gd name="connsiteX133" fmla="*/ 7976047 w 12192000"/>
              <a:gd name="connsiteY133" fmla="*/ 641584 h 6858000"/>
              <a:gd name="connsiteX134" fmla="*/ 6988604 w 12192000"/>
              <a:gd name="connsiteY134" fmla="*/ 607260 h 6858000"/>
              <a:gd name="connsiteX135" fmla="*/ 5573116 w 12192000"/>
              <a:gd name="connsiteY135" fmla="*/ 493368 h 6858000"/>
              <a:gd name="connsiteX136" fmla="*/ 4401503 w 12192000"/>
              <a:gd name="connsiteY136" fmla="*/ 425112 h 6858000"/>
              <a:gd name="connsiteX137" fmla="*/ 3154109 w 12192000"/>
              <a:gd name="connsiteY137" fmla="*/ 292499 h 6858000"/>
              <a:gd name="connsiteX138" fmla="*/ 3094406 w 12192000"/>
              <a:gd name="connsiteY138" fmla="*/ 283966 h 6858000"/>
              <a:gd name="connsiteX139" fmla="*/ 0 w 12192000"/>
              <a:gd name="connsiteY139" fmla="*/ 0 h 6858000"/>
              <a:gd name="connsiteX140" fmla="*/ 12192000 w 12192000"/>
              <a:gd name="connsiteY140" fmla="*/ 0 h 6858000"/>
              <a:gd name="connsiteX141" fmla="*/ 12192000 w 12192000"/>
              <a:gd name="connsiteY141" fmla="*/ 6858000 h 6858000"/>
              <a:gd name="connsiteX142" fmla="*/ 0 w 12192000"/>
              <a:gd name="connsiteY14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2192000" h="6858000">
                <a:moveTo>
                  <a:pt x="3094406" y="283966"/>
                </a:moveTo>
                <a:cubicBezTo>
                  <a:pt x="3074312" y="283528"/>
                  <a:pt x="3054907" y="288795"/>
                  <a:pt x="3038833" y="309661"/>
                </a:cubicBezTo>
                <a:cubicBezTo>
                  <a:pt x="3124259" y="364657"/>
                  <a:pt x="3233105" y="343983"/>
                  <a:pt x="3348384" y="406000"/>
                </a:cubicBezTo>
                <a:cubicBezTo>
                  <a:pt x="3161001" y="386497"/>
                  <a:pt x="3012653" y="370896"/>
                  <a:pt x="2864309" y="355295"/>
                </a:cubicBezTo>
                <a:cubicBezTo>
                  <a:pt x="2861553" y="366216"/>
                  <a:pt x="2858796" y="377136"/>
                  <a:pt x="2856039" y="388058"/>
                </a:cubicBezTo>
                <a:cubicBezTo>
                  <a:pt x="3045722" y="411070"/>
                  <a:pt x="3221166" y="470356"/>
                  <a:pt x="3405794" y="512089"/>
                </a:cubicBezTo>
                <a:cubicBezTo>
                  <a:pt x="3388799" y="537835"/>
                  <a:pt x="3371808" y="532763"/>
                  <a:pt x="3356651" y="531204"/>
                </a:cubicBezTo>
                <a:cubicBezTo>
                  <a:pt x="3257907" y="521062"/>
                  <a:pt x="3159164" y="510922"/>
                  <a:pt x="3064552" y="483228"/>
                </a:cubicBezTo>
                <a:cubicBezTo>
                  <a:pt x="3043427" y="476987"/>
                  <a:pt x="3017704" y="476987"/>
                  <a:pt x="3005765" y="495708"/>
                </a:cubicBezTo>
                <a:cubicBezTo>
                  <a:pt x="2988771" y="522231"/>
                  <a:pt x="3013113" y="539393"/>
                  <a:pt x="3034700" y="553823"/>
                </a:cubicBezTo>
                <a:cubicBezTo>
                  <a:pt x="3072360" y="578787"/>
                  <a:pt x="3117827" y="571767"/>
                  <a:pt x="3161459" y="576445"/>
                </a:cubicBezTo>
                <a:cubicBezTo>
                  <a:pt x="3277655" y="588537"/>
                  <a:pt x="3333228" y="626370"/>
                  <a:pt x="3358949" y="712961"/>
                </a:cubicBezTo>
                <a:cubicBezTo>
                  <a:pt x="3256987" y="677857"/>
                  <a:pt x="3158703" y="721151"/>
                  <a:pt x="3059960" y="696576"/>
                </a:cubicBezTo>
                <a:cubicBezTo>
                  <a:pt x="3034240" y="690338"/>
                  <a:pt x="2993364" y="699698"/>
                  <a:pt x="3007143" y="729732"/>
                </a:cubicBezTo>
                <a:cubicBezTo>
                  <a:pt x="3020003" y="757814"/>
                  <a:pt x="3062716" y="778096"/>
                  <a:pt x="2986935" y="772635"/>
                </a:cubicBezTo>
                <a:cubicBezTo>
                  <a:pt x="2932740" y="768735"/>
                  <a:pt x="2826647" y="800329"/>
                  <a:pt x="2871197" y="808127"/>
                </a:cubicBezTo>
                <a:cubicBezTo>
                  <a:pt x="2927228" y="817881"/>
                  <a:pt x="2981883" y="831921"/>
                  <a:pt x="3053071" y="847913"/>
                </a:cubicBezTo>
                <a:cubicBezTo>
                  <a:pt x="2974533" y="874043"/>
                  <a:pt x="2918042" y="868584"/>
                  <a:pt x="2858796" y="847913"/>
                </a:cubicBezTo>
                <a:cubicBezTo>
                  <a:pt x="2787150" y="822949"/>
                  <a:pt x="2693916" y="792528"/>
                  <a:pt x="2635588" y="820611"/>
                </a:cubicBezTo>
                <a:cubicBezTo>
                  <a:pt x="2548326" y="862734"/>
                  <a:pt x="2475760" y="836211"/>
                  <a:pt x="2397683" y="829190"/>
                </a:cubicBezTo>
                <a:cubicBezTo>
                  <a:pt x="2238775" y="814759"/>
                  <a:pt x="2081241" y="790576"/>
                  <a:pt x="1921874" y="778877"/>
                </a:cubicBezTo>
                <a:cubicBezTo>
                  <a:pt x="1858036" y="774195"/>
                  <a:pt x="1789143" y="751964"/>
                  <a:pt x="1695450" y="782386"/>
                </a:cubicBezTo>
                <a:cubicBezTo>
                  <a:pt x="2119822" y="938012"/>
                  <a:pt x="2575423" y="928262"/>
                  <a:pt x="2954324" y="1120940"/>
                </a:cubicBezTo>
                <a:cubicBezTo>
                  <a:pt x="2938251" y="1139269"/>
                  <a:pt x="2856502" y="1191535"/>
                  <a:pt x="2890028" y="1195435"/>
                </a:cubicBezTo>
                <a:cubicBezTo>
                  <a:pt x="2984178" y="1206748"/>
                  <a:pt x="3067767" y="1244971"/>
                  <a:pt x="3153652" y="1276563"/>
                </a:cubicBezTo>
                <a:cubicBezTo>
                  <a:pt x="3190855" y="1290216"/>
                  <a:pt x="3235862" y="1308157"/>
                  <a:pt x="3218410" y="1356911"/>
                </a:cubicBezTo>
                <a:cubicBezTo>
                  <a:pt x="3186719" y="1370562"/>
                  <a:pt x="3163296" y="1351451"/>
                  <a:pt x="3137118" y="1349891"/>
                </a:cubicBezTo>
                <a:cubicBezTo>
                  <a:pt x="3110480" y="1348331"/>
                  <a:pt x="3050773" y="1358471"/>
                  <a:pt x="3067309" y="1365102"/>
                </a:cubicBezTo>
                <a:cubicBezTo>
                  <a:pt x="3142629" y="1395136"/>
                  <a:pt x="3007143" y="1467292"/>
                  <a:pt x="3096243" y="1467292"/>
                </a:cubicBezTo>
                <a:cubicBezTo>
                  <a:pt x="3245506" y="1467681"/>
                  <a:pt x="3324961" y="1595613"/>
                  <a:pt x="3468716" y="1599125"/>
                </a:cubicBezTo>
                <a:cubicBezTo>
                  <a:pt x="3491677" y="1599513"/>
                  <a:pt x="3502700" y="1622137"/>
                  <a:pt x="3502241" y="1642029"/>
                </a:cubicBezTo>
                <a:cubicBezTo>
                  <a:pt x="3502241" y="1665822"/>
                  <a:pt x="3481116" y="1670112"/>
                  <a:pt x="3457692" y="1672453"/>
                </a:cubicBezTo>
                <a:cubicBezTo>
                  <a:pt x="3421868" y="1675962"/>
                  <a:pt x="3384667" y="1642029"/>
                  <a:pt x="3337362" y="1688053"/>
                </a:cubicBezTo>
                <a:cubicBezTo>
                  <a:pt x="3422329" y="1714966"/>
                  <a:pt x="3507294" y="1741878"/>
                  <a:pt x="3505915" y="1834318"/>
                </a:cubicBezTo>
                <a:cubicBezTo>
                  <a:pt x="3505457" y="1859279"/>
                  <a:pt x="3540820" y="1868640"/>
                  <a:pt x="3567458" y="1874880"/>
                </a:cubicBezTo>
                <a:cubicBezTo>
                  <a:pt x="3611549" y="1885023"/>
                  <a:pt x="3648750" y="1902965"/>
                  <a:pt x="3672634" y="1937678"/>
                </a:cubicBezTo>
                <a:cubicBezTo>
                  <a:pt x="3672172" y="1944308"/>
                  <a:pt x="3671715" y="1951329"/>
                  <a:pt x="3674470" y="1956789"/>
                </a:cubicBezTo>
                <a:cubicBezTo>
                  <a:pt x="3666664" y="2040646"/>
                  <a:pt x="3602363" y="2038306"/>
                  <a:pt x="3531176" y="2024266"/>
                </a:cubicBezTo>
                <a:cubicBezTo>
                  <a:pt x="3446211" y="2007103"/>
                  <a:pt x="3362164" y="1975900"/>
                  <a:pt x="3272604" y="2005933"/>
                </a:cubicBezTo>
                <a:cubicBezTo>
                  <a:pt x="3398905" y="2046107"/>
                  <a:pt x="3536229" y="2049228"/>
                  <a:pt x="3654720" y="2106564"/>
                </a:cubicBezTo>
                <a:cubicBezTo>
                  <a:pt x="3221166" y="2117095"/>
                  <a:pt x="2838130" y="1936116"/>
                  <a:pt x="2417892" y="1866690"/>
                </a:cubicBezTo>
                <a:cubicBezTo>
                  <a:pt x="2432130" y="1913105"/>
                  <a:pt x="2466114" y="1922465"/>
                  <a:pt x="2496888" y="1929487"/>
                </a:cubicBezTo>
                <a:cubicBezTo>
                  <a:pt x="2652123" y="1964590"/>
                  <a:pt x="2788067" y="2034408"/>
                  <a:pt x="2929526" y="2094862"/>
                </a:cubicBezTo>
                <a:cubicBezTo>
                  <a:pt x="2987851" y="2119825"/>
                  <a:pt x="3030106" y="2144789"/>
                  <a:pt x="3052152" y="2198613"/>
                </a:cubicBezTo>
                <a:cubicBezTo>
                  <a:pt x="3071903" y="2247367"/>
                  <a:pt x="3110021" y="2269990"/>
                  <a:pt x="3180748" y="2255948"/>
                </a:cubicBezTo>
                <a:cubicBezTo>
                  <a:pt x="3238157" y="2244246"/>
                  <a:pt x="3301078" y="2250487"/>
                  <a:pt x="3361244" y="2254777"/>
                </a:cubicBezTo>
                <a:cubicBezTo>
                  <a:pt x="3430596" y="2259459"/>
                  <a:pt x="3508213" y="2314455"/>
                  <a:pt x="3489382" y="2342926"/>
                </a:cubicBezTo>
                <a:cubicBezTo>
                  <a:pt x="3457233" y="2391292"/>
                  <a:pt x="3403498" y="2367110"/>
                  <a:pt x="3355733" y="2361649"/>
                </a:cubicBezTo>
                <a:cubicBezTo>
                  <a:pt x="3301537" y="2355018"/>
                  <a:pt x="3200957" y="2341367"/>
                  <a:pt x="3199121" y="2347216"/>
                </a:cubicBezTo>
                <a:cubicBezTo>
                  <a:pt x="3163754" y="2468518"/>
                  <a:pt x="2914827" y="2362819"/>
                  <a:pt x="2861091" y="2351896"/>
                </a:cubicBezTo>
                <a:cubicBezTo>
                  <a:pt x="2794038" y="2338245"/>
                  <a:pt x="2731116" y="2363208"/>
                  <a:pt x="2667278" y="2369058"/>
                </a:cubicBezTo>
                <a:cubicBezTo>
                  <a:pt x="2610328" y="2374518"/>
                  <a:pt x="2288376" y="2391292"/>
                  <a:pt x="2221781" y="2339805"/>
                </a:cubicBezTo>
                <a:cubicBezTo>
                  <a:pt x="2212595" y="2379978"/>
                  <a:pt x="2231884" y="2396361"/>
                  <a:pt x="2247961" y="2414693"/>
                </a:cubicBezTo>
                <a:cubicBezTo>
                  <a:pt x="2270465" y="2440824"/>
                  <a:pt x="2274138" y="2459157"/>
                  <a:pt x="2231425" y="2479828"/>
                </a:cubicBezTo>
                <a:cubicBezTo>
                  <a:pt x="2109717" y="2539115"/>
                  <a:pt x="2111557" y="2541065"/>
                  <a:pt x="2224996" y="2621414"/>
                </a:cubicBezTo>
                <a:cubicBezTo>
                  <a:pt x="2230509" y="2624923"/>
                  <a:pt x="2228211" y="2636624"/>
                  <a:pt x="2229131" y="2644426"/>
                </a:cubicBezTo>
                <a:cubicBezTo>
                  <a:pt x="2199276" y="2656906"/>
                  <a:pt x="2164373" y="2625703"/>
                  <a:pt x="2129466" y="2659247"/>
                </a:cubicBezTo>
                <a:cubicBezTo>
                  <a:pt x="2281487" y="2806680"/>
                  <a:pt x="2513421" y="2842953"/>
                  <a:pt x="2723312" y="2953726"/>
                </a:cubicBezTo>
                <a:cubicBezTo>
                  <a:pt x="2553377" y="2990389"/>
                  <a:pt x="2451419" y="2862456"/>
                  <a:pt x="2326496" y="2878838"/>
                </a:cubicBezTo>
                <a:cubicBezTo>
                  <a:pt x="2264036" y="2919012"/>
                  <a:pt x="2449582" y="2983367"/>
                  <a:pt x="2272759" y="3002480"/>
                </a:cubicBezTo>
                <a:cubicBezTo>
                  <a:pt x="2349461" y="3037583"/>
                  <a:pt x="2406411" y="3071905"/>
                  <a:pt x="2459226" y="3112471"/>
                </a:cubicBezTo>
                <a:cubicBezTo>
                  <a:pt x="2553377" y="3185016"/>
                  <a:pt x="2571749" y="3232602"/>
                  <a:pt x="2528117" y="3330111"/>
                </a:cubicBezTo>
                <a:cubicBezTo>
                  <a:pt x="2499642" y="3394076"/>
                  <a:pt x="2457848" y="3452973"/>
                  <a:pt x="2494590" y="3529029"/>
                </a:cubicBezTo>
                <a:cubicBezTo>
                  <a:pt x="2520308" y="3581294"/>
                  <a:pt x="2510206" y="3615617"/>
                  <a:pt x="2414677" y="3592215"/>
                </a:cubicBezTo>
                <a:cubicBezTo>
                  <a:pt x="2311799" y="3567251"/>
                  <a:pt x="2273221" y="3614057"/>
                  <a:pt x="2298940" y="3705716"/>
                </a:cubicBezTo>
                <a:cubicBezTo>
                  <a:pt x="2315473" y="3764612"/>
                  <a:pt x="2298020" y="3782553"/>
                  <a:pt x="2227294" y="3775921"/>
                </a:cubicBezTo>
                <a:cubicBezTo>
                  <a:pt x="2149215" y="3768512"/>
                  <a:pt x="2074811" y="3729898"/>
                  <a:pt x="1978366" y="3748620"/>
                </a:cubicBezTo>
                <a:cubicBezTo>
                  <a:pt x="2055522" y="3855492"/>
                  <a:pt x="2220403" y="3825068"/>
                  <a:pt x="2310421" y="3926868"/>
                </a:cubicBezTo>
                <a:cubicBezTo>
                  <a:pt x="2202950" y="3927259"/>
                  <a:pt x="2120739" y="3926868"/>
                  <a:pt x="2041285" y="3904635"/>
                </a:cubicBezTo>
                <a:cubicBezTo>
                  <a:pt x="2008216" y="3895664"/>
                  <a:pt x="1971934" y="3886305"/>
                  <a:pt x="1953565" y="3917116"/>
                </a:cubicBezTo>
                <a:cubicBezTo>
                  <a:pt x="1931978" y="3954170"/>
                  <a:pt x="1976527" y="3968211"/>
                  <a:pt x="2003623" y="3974842"/>
                </a:cubicBezTo>
                <a:cubicBezTo>
                  <a:pt x="2079866" y="3993563"/>
                  <a:pt x="2138192" y="4038028"/>
                  <a:pt x="2201114" y="4072742"/>
                </a:cubicBezTo>
                <a:cubicBezTo>
                  <a:pt x="2339356" y="4148800"/>
                  <a:pt x="2490917" y="4212375"/>
                  <a:pt x="2608032" y="4337967"/>
                </a:cubicBezTo>
                <a:cubicBezTo>
                  <a:pt x="2460606" y="4305983"/>
                  <a:pt x="2350838" y="4231487"/>
                  <a:pt x="2213973" y="4216277"/>
                </a:cubicBezTo>
                <a:cubicBezTo>
                  <a:pt x="2332467" y="4330557"/>
                  <a:pt x="2484945" y="4405834"/>
                  <a:pt x="2629158" y="4488911"/>
                </a:cubicBezTo>
                <a:cubicBezTo>
                  <a:pt x="2670494" y="4512315"/>
                  <a:pt x="2712289" y="4528306"/>
                  <a:pt x="2721471" y="4579399"/>
                </a:cubicBezTo>
                <a:cubicBezTo>
                  <a:pt x="2739385" y="4678470"/>
                  <a:pt x="2793121" y="4760378"/>
                  <a:pt x="2907939" y="4804062"/>
                </a:cubicBezTo>
                <a:cubicBezTo>
                  <a:pt x="2908859" y="4804452"/>
                  <a:pt x="2902428" y="4819274"/>
                  <a:pt x="2898753" y="4829414"/>
                </a:cubicBezTo>
                <a:cubicBezTo>
                  <a:pt x="2828485" y="4832536"/>
                  <a:pt x="2772912" y="4774028"/>
                  <a:pt x="2683352" y="4793141"/>
                </a:cubicBezTo>
                <a:cubicBezTo>
                  <a:pt x="2769239" y="4872708"/>
                  <a:pt x="2840885" y="4944087"/>
                  <a:pt x="2962594" y="4981920"/>
                </a:cubicBezTo>
                <a:cubicBezTo>
                  <a:pt x="3059960" y="5011952"/>
                  <a:pt x="3180289" y="5029503"/>
                  <a:pt x="3251019" y="5127012"/>
                </a:cubicBezTo>
                <a:cubicBezTo>
                  <a:pt x="3168808" y="5146126"/>
                  <a:pt x="3107723" y="5121944"/>
                  <a:pt x="3046180" y="5104781"/>
                </a:cubicBezTo>
                <a:cubicBezTo>
                  <a:pt x="2952030" y="5078258"/>
                  <a:pt x="2858796" y="5048226"/>
                  <a:pt x="2764646" y="5021703"/>
                </a:cubicBezTo>
                <a:cubicBezTo>
                  <a:pt x="2728821" y="5011563"/>
                  <a:pt x="2689782" y="5004540"/>
                  <a:pt x="2666820" y="5052905"/>
                </a:cubicBezTo>
                <a:cubicBezTo>
                  <a:pt x="2786691" y="5063047"/>
                  <a:pt x="2858337" y="5128575"/>
                  <a:pt x="2933657" y="5190198"/>
                </a:cubicBezTo>
                <a:cubicBezTo>
                  <a:pt x="2975911" y="5224912"/>
                  <a:pt x="3010358" y="5271328"/>
                  <a:pt x="3086598" y="5253776"/>
                </a:cubicBezTo>
                <a:cubicBezTo>
                  <a:pt x="3126554" y="5244415"/>
                  <a:pt x="3151814" y="5270547"/>
                  <a:pt x="3147680" y="5302531"/>
                </a:cubicBezTo>
                <a:cubicBezTo>
                  <a:pt x="3132525" y="5415251"/>
                  <a:pt x="3225759" y="5454645"/>
                  <a:pt x="3322204" y="5476487"/>
                </a:cubicBezTo>
                <a:cubicBezTo>
                  <a:pt x="3504998" y="5517440"/>
                  <a:pt x="3657018" y="5613779"/>
                  <a:pt x="3834758" y="5666434"/>
                </a:cubicBezTo>
                <a:cubicBezTo>
                  <a:pt x="4007445" y="5717529"/>
                  <a:pt x="4141095" y="5838830"/>
                  <a:pt x="4314240" y="5902409"/>
                </a:cubicBezTo>
                <a:cubicBezTo>
                  <a:pt x="4439624" y="5948433"/>
                  <a:pt x="4559494" y="6007718"/>
                  <a:pt x="4688552" y="6049453"/>
                </a:cubicBezTo>
                <a:cubicBezTo>
                  <a:pt x="4993968" y="6148131"/>
                  <a:pt x="5305360" y="6227308"/>
                  <a:pt x="5634660" y="6238620"/>
                </a:cubicBezTo>
                <a:cubicBezTo>
                  <a:pt x="5906549" y="6247590"/>
                  <a:pt x="8264931" y="6239010"/>
                  <a:pt x="9222980" y="4955397"/>
                </a:cubicBezTo>
                <a:cubicBezTo>
                  <a:pt x="9241350" y="4949155"/>
                  <a:pt x="9262017" y="4932775"/>
                  <a:pt x="9268448" y="4917173"/>
                </a:cubicBezTo>
                <a:cubicBezTo>
                  <a:pt x="9299220" y="4844235"/>
                  <a:pt x="9374540" y="4812644"/>
                  <a:pt x="9442512" y="4773251"/>
                </a:cubicBezTo>
                <a:cubicBezTo>
                  <a:pt x="9502220" y="4738536"/>
                  <a:pt x="9565600" y="4702263"/>
                  <a:pt x="9590400" y="4643756"/>
                </a:cubicBezTo>
                <a:cubicBezTo>
                  <a:pt x="9623008" y="4565749"/>
                  <a:pt x="9530236" y="4629716"/>
                  <a:pt x="9513242" y="4600073"/>
                </a:cubicBezTo>
                <a:cubicBezTo>
                  <a:pt x="9548605" y="4559509"/>
                  <a:pt x="9603261" y="4522454"/>
                  <a:pt x="9617498" y="4476430"/>
                </a:cubicBezTo>
                <a:cubicBezTo>
                  <a:pt x="9669394" y="4310276"/>
                  <a:pt x="9781460" y="4189364"/>
                  <a:pt x="9949094" y="4095364"/>
                </a:cubicBezTo>
                <a:cubicBezTo>
                  <a:pt x="9997318" y="4068452"/>
                  <a:pt x="10029007" y="4019306"/>
                  <a:pt x="10094686" y="4011507"/>
                </a:cubicBezTo>
                <a:cubicBezTo>
                  <a:pt x="10240735" y="3994345"/>
                  <a:pt x="10194808" y="3860171"/>
                  <a:pt x="10271967" y="3800497"/>
                </a:cubicBezTo>
                <a:cubicBezTo>
                  <a:pt x="10286662" y="3789184"/>
                  <a:pt x="10299980" y="3766953"/>
                  <a:pt x="10297226" y="3751742"/>
                </a:cubicBezTo>
                <a:cubicBezTo>
                  <a:pt x="10293091" y="3729898"/>
                  <a:pt x="10275639" y="3709227"/>
                  <a:pt x="10260943" y="3689723"/>
                </a:cubicBezTo>
                <a:cubicBezTo>
                  <a:pt x="10245786" y="3670222"/>
                  <a:pt x="10222825" y="3653061"/>
                  <a:pt x="10233847" y="3627319"/>
                </a:cubicBezTo>
                <a:cubicBezTo>
                  <a:pt x="10238437" y="3616788"/>
                  <a:pt x="10235225" y="3580125"/>
                  <a:pt x="10269209" y="3608986"/>
                </a:cubicBezTo>
                <a:cubicBezTo>
                  <a:pt x="10362443" y="3688165"/>
                  <a:pt x="10416637" y="3613279"/>
                  <a:pt x="10496550" y="3577393"/>
                </a:cubicBezTo>
                <a:cubicBezTo>
                  <a:pt x="10432253" y="3540340"/>
                  <a:pt x="10374383" y="3514208"/>
                  <a:pt x="10364738" y="3458823"/>
                </a:cubicBezTo>
                <a:cubicBezTo>
                  <a:pt x="10344991" y="3344542"/>
                  <a:pt x="10260485" y="3292277"/>
                  <a:pt x="10132346" y="3282137"/>
                </a:cubicBezTo>
                <a:cubicBezTo>
                  <a:pt x="10179650" y="3171757"/>
                  <a:pt x="10179650" y="3171757"/>
                  <a:pt x="10026712" y="3156543"/>
                </a:cubicBezTo>
                <a:cubicBezTo>
                  <a:pt x="10085499" y="3086337"/>
                  <a:pt x="10085499" y="3068396"/>
                  <a:pt x="10014312" y="3044213"/>
                </a:cubicBezTo>
                <a:cubicBezTo>
                  <a:pt x="9945880" y="3021201"/>
                  <a:pt x="9870100" y="3013401"/>
                  <a:pt x="9806718" y="2977907"/>
                </a:cubicBezTo>
                <a:cubicBezTo>
                  <a:pt x="9865047" y="2888199"/>
                  <a:pt x="9881580" y="2784060"/>
                  <a:pt x="10001912" y="2740374"/>
                </a:cubicBezTo>
                <a:cubicBezTo>
                  <a:pt x="10020741" y="2733743"/>
                  <a:pt x="10033600" y="2706830"/>
                  <a:pt x="10021662" y="2691231"/>
                </a:cubicBezTo>
                <a:cubicBezTo>
                  <a:pt x="9978030" y="2634675"/>
                  <a:pt x="10040492" y="2527414"/>
                  <a:pt x="9904546" y="2515322"/>
                </a:cubicBezTo>
                <a:cubicBezTo>
                  <a:pt x="9887552" y="2514152"/>
                  <a:pt x="9871936" y="2502450"/>
                  <a:pt x="9885256" y="2487240"/>
                </a:cubicBezTo>
                <a:cubicBezTo>
                  <a:pt x="9931184" y="2434196"/>
                  <a:pt x="9875611" y="2437706"/>
                  <a:pt x="9842085" y="2431074"/>
                </a:cubicBezTo>
                <a:cubicBezTo>
                  <a:pt x="9801668" y="2422884"/>
                  <a:pt x="9755740" y="2446287"/>
                  <a:pt x="9718078" y="2417424"/>
                </a:cubicBezTo>
                <a:cubicBezTo>
                  <a:pt x="9726806" y="2386999"/>
                  <a:pt x="9759413" y="2387390"/>
                  <a:pt x="9782378" y="2377641"/>
                </a:cubicBezTo>
                <a:cubicBezTo>
                  <a:pt x="9849430" y="2349558"/>
                  <a:pt x="9904086" y="2316013"/>
                  <a:pt x="9907302" y="2243078"/>
                </a:cubicBezTo>
                <a:cubicBezTo>
                  <a:pt x="9909596" y="2184182"/>
                  <a:pt x="9916946" y="2132305"/>
                  <a:pt x="9824171" y="2114365"/>
                </a:cubicBezTo>
                <a:cubicBezTo>
                  <a:pt x="9785593" y="2106953"/>
                  <a:pt x="9796616" y="2064440"/>
                  <a:pt x="9818662" y="2043377"/>
                </a:cubicBezTo>
                <a:cubicBezTo>
                  <a:pt x="9858160" y="2005933"/>
                  <a:pt x="9890766" y="1956008"/>
                  <a:pt x="9958740" y="1952499"/>
                </a:cubicBezTo>
                <a:cubicBezTo>
                  <a:pt x="10000075" y="1950158"/>
                  <a:pt x="10031764" y="1934556"/>
                  <a:pt x="10064374" y="1916615"/>
                </a:cubicBezTo>
                <a:cubicBezTo>
                  <a:pt x="10087795" y="1903743"/>
                  <a:pt x="10115810" y="1892823"/>
                  <a:pt x="10113055" y="1865131"/>
                </a:cubicBezTo>
                <a:cubicBezTo>
                  <a:pt x="10110302" y="1838607"/>
                  <a:pt x="10083203" y="1827686"/>
                  <a:pt x="10055646" y="1822227"/>
                </a:cubicBezTo>
                <a:cubicBezTo>
                  <a:pt x="9963792" y="1804675"/>
                  <a:pt x="9877448" y="1778933"/>
                  <a:pt x="9800748" y="1720036"/>
                </a:cubicBezTo>
                <a:cubicBezTo>
                  <a:pt x="9851726" y="1688834"/>
                  <a:pt x="9900410" y="1666211"/>
                  <a:pt x="9938071" y="1634617"/>
                </a:cubicBezTo>
                <a:cubicBezTo>
                  <a:pt x="10029007" y="1558172"/>
                  <a:pt x="9258802" y="1317517"/>
                  <a:pt x="9220224" y="1231709"/>
                </a:cubicBezTo>
                <a:cubicBezTo>
                  <a:pt x="9208284" y="1205187"/>
                  <a:pt x="9167410" y="1177883"/>
                  <a:pt x="9133419" y="1170083"/>
                </a:cubicBezTo>
                <a:cubicBezTo>
                  <a:pt x="8974052" y="1133420"/>
                  <a:pt x="8835810" y="1051123"/>
                  <a:pt x="8672768" y="1020699"/>
                </a:cubicBezTo>
                <a:cubicBezTo>
                  <a:pt x="8518912" y="991837"/>
                  <a:pt x="8367350" y="953222"/>
                  <a:pt x="8198797" y="915000"/>
                </a:cubicBezTo>
                <a:cubicBezTo>
                  <a:pt x="8302134" y="819048"/>
                  <a:pt x="8485382" y="830361"/>
                  <a:pt x="8528095" y="691898"/>
                </a:cubicBezTo>
                <a:cubicBezTo>
                  <a:pt x="8361379" y="656013"/>
                  <a:pt x="8185937" y="696968"/>
                  <a:pt x="8025190" y="640021"/>
                </a:cubicBezTo>
                <a:cubicBezTo>
                  <a:pt x="8011411" y="634954"/>
                  <a:pt x="7992579" y="640021"/>
                  <a:pt x="7976047" y="641584"/>
                </a:cubicBezTo>
                <a:cubicBezTo>
                  <a:pt x="7644909" y="672005"/>
                  <a:pt x="7315149" y="645484"/>
                  <a:pt x="6988604" y="607260"/>
                </a:cubicBezTo>
                <a:cubicBezTo>
                  <a:pt x="6518305" y="552656"/>
                  <a:pt x="6046170" y="517941"/>
                  <a:pt x="5573116" y="493368"/>
                </a:cubicBezTo>
                <a:cubicBezTo>
                  <a:pt x="5182272" y="473086"/>
                  <a:pt x="4790511" y="464116"/>
                  <a:pt x="4401503" y="425112"/>
                </a:cubicBezTo>
                <a:cubicBezTo>
                  <a:pt x="3985401" y="383379"/>
                  <a:pt x="3569756" y="336184"/>
                  <a:pt x="3154109" y="292499"/>
                </a:cubicBezTo>
                <a:cubicBezTo>
                  <a:pt x="3135280" y="290549"/>
                  <a:pt x="3114499" y="284406"/>
                  <a:pt x="3094406" y="283966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146" name="Picture 2" descr="Dank voor jullie aandacht. - Online tegeltjes bakken - WBVB Rotterdam">
            <a:extLst>
              <a:ext uri="{FF2B5EF4-FFF2-40B4-BE49-F238E27FC236}">
                <a16:creationId xmlns:a16="http://schemas.microsoft.com/office/drawing/2014/main" id="{1AC3054A-81F7-B831-0D56-04CB2C5FE2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72233" y="1201003"/>
            <a:ext cx="4107976" cy="410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9039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AAC439-E5A0-0ED4-ACCA-B0AB1F8BC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6034"/>
            <a:ext cx="10515600" cy="5320929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 err="1"/>
              <a:t>Een</a:t>
            </a:r>
            <a:r>
              <a:rPr lang="cs-CZ" dirty="0"/>
              <a:t> </a:t>
            </a:r>
            <a:r>
              <a:rPr lang="cs-CZ" dirty="0" err="1"/>
              <a:t>belangrijk</a:t>
            </a:r>
            <a:r>
              <a:rPr lang="cs-CZ" dirty="0"/>
              <a:t> </a:t>
            </a:r>
            <a:r>
              <a:rPr lang="cs-CZ" dirty="0" err="1"/>
              <a:t>kenmerk</a:t>
            </a:r>
            <a:r>
              <a:rPr lang="cs-CZ" dirty="0"/>
              <a:t> van </a:t>
            </a:r>
            <a:r>
              <a:rPr lang="cs-CZ" dirty="0" err="1"/>
              <a:t>adjectieven</a:t>
            </a:r>
            <a:r>
              <a:rPr lang="cs-CZ" dirty="0"/>
              <a:t> is </a:t>
            </a:r>
            <a:r>
              <a:rPr lang="cs-CZ" b="1" dirty="0" err="1"/>
              <a:t>vermogen</a:t>
            </a:r>
            <a:r>
              <a:rPr lang="cs-CZ" b="1" dirty="0"/>
              <a:t> </a:t>
            </a:r>
            <a:r>
              <a:rPr lang="cs-CZ" b="1" dirty="0" err="1"/>
              <a:t>tot</a:t>
            </a:r>
            <a:r>
              <a:rPr lang="cs-CZ" b="1" dirty="0"/>
              <a:t> </a:t>
            </a:r>
            <a:r>
              <a:rPr lang="cs-CZ" b="1" dirty="0" err="1"/>
              <a:t>comparatie</a:t>
            </a:r>
            <a:r>
              <a:rPr lang="cs-CZ" b="1" dirty="0"/>
              <a:t> </a:t>
            </a:r>
            <a:r>
              <a:rPr lang="cs-CZ" dirty="0"/>
              <a:t>– důležitou vlastností přídavných jmen je schopnost stupňování -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dirty="0"/>
              <a:t>ze </a:t>
            </a:r>
            <a:r>
              <a:rPr lang="nl-NL" b="0" i="0" dirty="0">
                <a:solidFill>
                  <a:srgbClr val="000000"/>
                </a:solidFill>
                <a:effectLst/>
              </a:rPr>
              <a:t>worden gebruikt om twee of meer zaken met elkaar te vergelijken</a:t>
            </a:r>
            <a:endParaRPr lang="cs-CZ" dirty="0"/>
          </a:p>
          <a:p>
            <a:pPr marL="0" indent="0" algn="just">
              <a:buNone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de </a:t>
            </a:r>
            <a:r>
              <a:rPr lang="cs-CZ" dirty="0" err="1">
                <a:solidFill>
                  <a:schemeClr val="accent2">
                    <a:lumMod val="75000"/>
                  </a:schemeClr>
                </a:solidFill>
              </a:rPr>
              <a:t>mogelijkheid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 tot </a:t>
            </a:r>
            <a:r>
              <a:rPr lang="cs-CZ" dirty="0" err="1">
                <a:solidFill>
                  <a:schemeClr val="accent2">
                    <a:lumMod val="75000"/>
                  </a:schemeClr>
                </a:solidFill>
              </a:rPr>
              <a:t>het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2">
                    <a:lumMod val="75000"/>
                  </a:schemeClr>
                </a:solidFill>
              </a:rPr>
              <a:t>vormen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 van </a:t>
            </a:r>
            <a:r>
              <a:rPr lang="cs-CZ" dirty="0" err="1">
                <a:solidFill>
                  <a:schemeClr val="accent2">
                    <a:lumMod val="75000"/>
                  </a:schemeClr>
                </a:solidFill>
              </a:rPr>
              <a:t>trappen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 van </a:t>
            </a:r>
            <a:r>
              <a:rPr lang="cs-CZ" dirty="0" err="1">
                <a:solidFill>
                  <a:schemeClr val="accent2">
                    <a:lumMod val="75000"/>
                  </a:schemeClr>
                </a:solidFill>
              </a:rPr>
              <a:t>vergelijking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 – možnost tvořit stupně 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/>
              <a:t>De </a:t>
            </a:r>
            <a:r>
              <a:rPr lang="cs-CZ" b="1" dirty="0" err="1"/>
              <a:t>stellende</a:t>
            </a:r>
            <a:r>
              <a:rPr lang="cs-CZ" b="1" dirty="0"/>
              <a:t> trap </a:t>
            </a:r>
            <a:r>
              <a:rPr lang="cs-CZ" dirty="0"/>
              <a:t>– 1. stupeň (</a:t>
            </a:r>
            <a:r>
              <a:rPr lang="cs-CZ" dirty="0" err="1"/>
              <a:t>positief</a:t>
            </a:r>
            <a:r>
              <a:rPr lang="cs-CZ" dirty="0"/>
              <a:t>) – </a:t>
            </a:r>
            <a:r>
              <a:rPr lang="cs-CZ" dirty="0" err="1"/>
              <a:t>onverbogen</a:t>
            </a:r>
            <a:r>
              <a:rPr lang="cs-CZ" dirty="0"/>
              <a:t> </a:t>
            </a:r>
            <a:r>
              <a:rPr lang="cs-CZ" dirty="0" err="1"/>
              <a:t>vorm</a:t>
            </a:r>
            <a:r>
              <a:rPr lang="cs-CZ" dirty="0"/>
              <a:t> (</a:t>
            </a:r>
            <a:r>
              <a:rPr lang="cs-CZ" dirty="0" err="1"/>
              <a:t>het</a:t>
            </a:r>
            <a:r>
              <a:rPr lang="cs-CZ" dirty="0"/>
              <a:t> </a:t>
            </a:r>
            <a:r>
              <a:rPr lang="cs-CZ" dirty="0" err="1"/>
              <a:t>bijvoegelijk</a:t>
            </a:r>
            <a:r>
              <a:rPr lang="cs-CZ" dirty="0"/>
              <a:t> </a:t>
            </a:r>
            <a:r>
              <a:rPr lang="cs-CZ" dirty="0" err="1"/>
              <a:t>naamwoord</a:t>
            </a:r>
            <a:r>
              <a:rPr lang="cs-CZ" dirty="0"/>
              <a:t> </a:t>
            </a:r>
            <a:r>
              <a:rPr lang="cs-CZ" dirty="0" err="1"/>
              <a:t>zelf</a:t>
            </a:r>
            <a:r>
              <a:rPr lang="cs-CZ" dirty="0"/>
              <a:t>) – </a:t>
            </a:r>
            <a:r>
              <a:rPr lang="cs-CZ" dirty="0" err="1"/>
              <a:t>aardig</a:t>
            </a:r>
            <a:endParaRPr lang="cs-CZ" dirty="0"/>
          </a:p>
          <a:p>
            <a:pPr algn="just"/>
            <a:r>
              <a:rPr lang="cs-CZ" dirty="0" err="1"/>
              <a:t>door</a:t>
            </a:r>
            <a:r>
              <a:rPr lang="cs-CZ" dirty="0"/>
              <a:t> </a:t>
            </a:r>
            <a:r>
              <a:rPr lang="cs-CZ" dirty="0" err="1"/>
              <a:t>middel</a:t>
            </a:r>
            <a:r>
              <a:rPr lang="cs-CZ" dirty="0"/>
              <a:t> van </a:t>
            </a:r>
            <a:r>
              <a:rPr lang="cs-CZ" dirty="0" err="1"/>
              <a:t>toevoeging</a:t>
            </a:r>
            <a:r>
              <a:rPr lang="cs-CZ" dirty="0"/>
              <a:t> van </a:t>
            </a:r>
            <a:r>
              <a:rPr lang="cs-CZ" u="sng" dirty="0"/>
              <a:t>-</a:t>
            </a:r>
            <a:r>
              <a:rPr lang="cs-CZ" u="sng" dirty="0" err="1"/>
              <a:t>er</a:t>
            </a:r>
            <a:r>
              <a:rPr lang="cs-CZ" u="sng" dirty="0"/>
              <a:t> </a:t>
            </a:r>
            <a:r>
              <a:rPr lang="cs-CZ" dirty="0"/>
              <a:t>= </a:t>
            </a:r>
            <a:r>
              <a:rPr lang="cs-CZ" b="1" dirty="0"/>
              <a:t>de </a:t>
            </a:r>
            <a:r>
              <a:rPr lang="cs-CZ" b="1" dirty="0" err="1"/>
              <a:t>vergrotende</a:t>
            </a:r>
            <a:r>
              <a:rPr lang="cs-CZ" b="1" dirty="0"/>
              <a:t> trap </a:t>
            </a:r>
            <a:r>
              <a:rPr lang="cs-CZ" dirty="0"/>
              <a:t>– 2.stupeň (</a:t>
            </a:r>
            <a:r>
              <a:rPr lang="cs-CZ" dirty="0" err="1"/>
              <a:t>comperatief</a:t>
            </a:r>
            <a:r>
              <a:rPr lang="cs-CZ" dirty="0"/>
              <a:t>)- </a:t>
            </a:r>
            <a:r>
              <a:rPr lang="cs-CZ" dirty="0" err="1"/>
              <a:t>aardiger</a:t>
            </a:r>
            <a:r>
              <a:rPr lang="cs-CZ" dirty="0"/>
              <a:t> </a:t>
            </a:r>
          </a:p>
          <a:p>
            <a:pPr algn="just"/>
            <a:r>
              <a:rPr lang="cs-CZ" dirty="0"/>
              <a:t>en </a:t>
            </a:r>
            <a:r>
              <a:rPr lang="cs-CZ" dirty="0" err="1"/>
              <a:t>door</a:t>
            </a:r>
            <a:r>
              <a:rPr lang="cs-CZ" dirty="0"/>
              <a:t> </a:t>
            </a:r>
            <a:r>
              <a:rPr lang="cs-CZ" dirty="0" err="1"/>
              <a:t>middel</a:t>
            </a:r>
            <a:r>
              <a:rPr lang="cs-CZ" dirty="0"/>
              <a:t> van </a:t>
            </a:r>
            <a:r>
              <a:rPr lang="cs-CZ" dirty="0" err="1"/>
              <a:t>toevoeging</a:t>
            </a:r>
            <a:r>
              <a:rPr lang="cs-CZ" dirty="0"/>
              <a:t> van </a:t>
            </a:r>
            <a:r>
              <a:rPr lang="cs-CZ" u="sng" dirty="0"/>
              <a:t>-st </a:t>
            </a:r>
            <a:r>
              <a:rPr lang="cs-CZ" dirty="0"/>
              <a:t>= </a:t>
            </a:r>
            <a:r>
              <a:rPr lang="cs-CZ" b="1" dirty="0"/>
              <a:t>de </a:t>
            </a:r>
            <a:r>
              <a:rPr lang="cs-CZ" b="1" dirty="0" err="1"/>
              <a:t>overtreffende</a:t>
            </a:r>
            <a:r>
              <a:rPr lang="cs-CZ" b="1" dirty="0"/>
              <a:t> trap – </a:t>
            </a:r>
            <a:r>
              <a:rPr lang="cs-CZ" dirty="0"/>
              <a:t>3.stupeň (</a:t>
            </a:r>
            <a:r>
              <a:rPr lang="cs-CZ" dirty="0" err="1"/>
              <a:t>superlatief</a:t>
            </a:r>
            <a:r>
              <a:rPr lang="cs-CZ" dirty="0"/>
              <a:t>)– </a:t>
            </a:r>
            <a:r>
              <a:rPr lang="cs-CZ" dirty="0" err="1"/>
              <a:t>aardigst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18C61B1F-849B-4448-3E8B-554D35E1A09F}"/>
              </a:ext>
            </a:extLst>
          </p:cNvPr>
          <p:cNvSpPr/>
          <p:nvPr/>
        </p:nvSpPr>
        <p:spPr>
          <a:xfrm>
            <a:off x="739303" y="3146898"/>
            <a:ext cx="10894979" cy="2660515"/>
          </a:xfrm>
          <a:prstGeom prst="rect">
            <a:avLst/>
          </a:prstGeom>
          <a:noFill/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543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E852678-712E-8B35-E084-AB7A1A844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anchor="t">
            <a:normAutofit/>
          </a:bodyPr>
          <a:lstStyle/>
          <a:p>
            <a:r>
              <a:rPr lang="cs-CZ" sz="5400" dirty="0" err="1">
                <a:solidFill>
                  <a:srgbClr val="FFFFFF"/>
                </a:solidFill>
              </a:rPr>
              <a:t>Gebruik</a:t>
            </a:r>
            <a:r>
              <a:rPr lang="cs-CZ" sz="5400" dirty="0">
                <a:solidFill>
                  <a:srgbClr val="FFFFFF"/>
                </a:solidFill>
              </a:rPr>
              <a:t> van de </a:t>
            </a:r>
            <a:r>
              <a:rPr lang="cs-CZ" sz="5400" dirty="0" err="1">
                <a:solidFill>
                  <a:srgbClr val="FFFFFF"/>
                </a:solidFill>
              </a:rPr>
              <a:t>stellende</a:t>
            </a:r>
            <a:r>
              <a:rPr lang="cs-CZ" sz="5400" dirty="0">
                <a:solidFill>
                  <a:srgbClr val="FFFFFF"/>
                </a:solidFill>
              </a:rPr>
              <a:t> trap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965695-887D-7BD4-E91C-4628DD73F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5734" y="505838"/>
            <a:ext cx="7508469" cy="6021422"/>
          </a:xfrm>
        </p:spPr>
        <p:txBody>
          <a:bodyPr>
            <a:normAutofit fontScale="92500" lnSpcReduction="10000"/>
          </a:bodyPr>
          <a:lstStyle/>
          <a:p>
            <a:r>
              <a:rPr lang="nl-NL" sz="1600" b="0" i="0" u="sng" dirty="0">
                <a:effectLst/>
              </a:rPr>
              <a:t>vergelijking van twee of meer (groepen van) zelfstandigheden gebruikt men de stellende trap </a:t>
            </a:r>
            <a:r>
              <a:rPr lang="nl-NL" sz="1600" b="0" i="0" dirty="0">
                <a:effectLst/>
              </a:rPr>
              <a:t>van het adjectief </a:t>
            </a:r>
            <a:r>
              <a:rPr lang="cs-CZ" sz="1600" b="0" i="0" dirty="0">
                <a:effectLst/>
              </a:rPr>
              <a:t>- </a:t>
            </a:r>
            <a:r>
              <a:rPr lang="nl-NL" sz="1600" b="0" i="0" u="sng" dirty="0">
                <a:effectLst/>
              </a:rPr>
              <a:t>in gelijke mate aanwezig is</a:t>
            </a:r>
            <a:r>
              <a:rPr lang="cs-CZ" sz="1600" b="0" i="0" u="sng" dirty="0">
                <a:effectLst/>
              </a:rPr>
              <a:t> </a:t>
            </a:r>
            <a:r>
              <a:rPr lang="cs-CZ" sz="1600" b="0" i="0" dirty="0">
                <a:effectLst/>
              </a:rPr>
              <a:t>– popis dvou a více (skupin) podstatných jmen, které mají stejnou hodnotu</a:t>
            </a:r>
          </a:p>
          <a:p>
            <a:pPr marL="0" indent="0">
              <a:buNone/>
            </a:pPr>
            <a:r>
              <a:rPr lang="nl-NL" sz="1600" b="0" i="0" dirty="0">
                <a:effectLst/>
              </a:rPr>
              <a:t>door middel van de volgende constructie: </a:t>
            </a:r>
            <a:r>
              <a:rPr lang="nl-NL" sz="1600" b="1" i="1" dirty="0">
                <a:effectLst/>
              </a:rPr>
              <a:t>net zo/even</a:t>
            </a:r>
            <a:r>
              <a:rPr lang="nl-NL" sz="1600" b="1" i="0" dirty="0">
                <a:effectLst/>
              </a:rPr>
              <a:t> + adjectief + </a:t>
            </a:r>
            <a:r>
              <a:rPr lang="nl-NL" sz="1600" b="1" i="1" dirty="0">
                <a:effectLst/>
              </a:rPr>
              <a:t>als</a:t>
            </a:r>
            <a:endParaRPr lang="cs-CZ" sz="1600" b="1" i="1" dirty="0">
              <a:effectLst/>
            </a:endParaRPr>
          </a:p>
          <a:p>
            <a:pPr marL="0" indent="0">
              <a:buNone/>
            </a:pPr>
            <a:r>
              <a:rPr lang="cs-CZ" sz="1600" b="0" i="0" dirty="0">
                <a:effectLst/>
              </a:rPr>
              <a:t>	</a:t>
            </a:r>
            <a:r>
              <a:rPr lang="nl-NL" sz="1600" b="0" i="0" dirty="0">
                <a:effectLst/>
              </a:rPr>
              <a:t> Ze bleken </a:t>
            </a:r>
            <a:r>
              <a:rPr lang="nl-NL" sz="1600" b="0" i="1" dirty="0">
                <a:solidFill>
                  <a:schemeClr val="accent2">
                    <a:lumMod val="75000"/>
                  </a:schemeClr>
                </a:solidFill>
                <a:effectLst/>
              </a:rPr>
              <a:t>even groot</a:t>
            </a:r>
            <a:r>
              <a:rPr lang="nl-NL" sz="1600" b="0" i="0" dirty="0">
                <a:solidFill>
                  <a:schemeClr val="accent2">
                    <a:lumMod val="75000"/>
                  </a:schemeClr>
                </a:solidFill>
                <a:effectLst/>
              </a:rPr>
              <a:t> </a:t>
            </a:r>
            <a:r>
              <a:rPr lang="nl-NL" sz="1600" b="0" i="0" dirty="0">
                <a:effectLst/>
              </a:rPr>
              <a:t>te zijn </a:t>
            </a:r>
            <a:r>
              <a:rPr lang="nl-NL" sz="1600" b="0" i="1" dirty="0">
                <a:solidFill>
                  <a:schemeClr val="accent2">
                    <a:lumMod val="75000"/>
                  </a:schemeClr>
                </a:solidFill>
                <a:effectLst/>
              </a:rPr>
              <a:t>als</a:t>
            </a:r>
            <a:r>
              <a:rPr lang="nl-NL" sz="1600" b="0" i="0" dirty="0">
                <a:effectLst/>
              </a:rPr>
              <a:t> Anita en Loes.</a:t>
            </a:r>
          </a:p>
          <a:p>
            <a:pPr marL="0" indent="0">
              <a:buNone/>
            </a:pPr>
            <a:r>
              <a:rPr lang="cs-CZ" sz="1600" b="0" i="0" dirty="0">
                <a:effectLst/>
              </a:rPr>
              <a:t>	</a:t>
            </a:r>
            <a:r>
              <a:rPr lang="nl-NL" sz="1600" b="0" i="0" dirty="0">
                <a:effectLst/>
              </a:rPr>
              <a:t>Vind je </a:t>
            </a:r>
            <a:r>
              <a:rPr lang="cs-CZ" sz="1600" b="0" i="0" dirty="0">
                <a:effectLst/>
              </a:rPr>
              <a:t>je </a:t>
            </a:r>
            <a:r>
              <a:rPr lang="cs-CZ" sz="1600" b="0" i="0" dirty="0" err="1">
                <a:effectLst/>
              </a:rPr>
              <a:t>broer</a:t>
            </a:r>
            <a:r>
              <a:rPr lang="nl-NL" sz="1600" b="0" i="0" dirty="0">
                <a:effectLst/>
              </a:rPr>
              <a:t> </a:t>
            </a:r>
            <a:r>
              <a:rPr lang="nl-NL" sz="1600" b="0" i="1" dirty="0">
                <a:solidFill>
                  <a:schemeClr val="accent2">
                    <a:lumMod val="75000"/>
                  </a:schemeClr>
                </a:solidFill>
                <a:effectLst/>
              </a:rPr>
              <a:t>net zo lief als</a:t>
            </a:r>
            <a:r>
              <a:rPr lang="nl-NL" sz="1600" b="0" i="0" dirty="0">
                <a:solidFill>
                  <a:schemeClr val="accent2">
                    <a:lumMod val="75000"/>
                  </a:schemeClr>
                </a:solidFill>
                <a:effectLst/>
              </a:rPr>
              <a:t> </a:t>
            </a:r>
            <a:r>
              <a:rPr lang="cs-CZ" sz="1600" b="0" i="0" dirty="0">
                <a:effectLst/>
              </a:rPr>
              <a:t>je</a:t>
            </a:r>
            <a:r>
              <a:rPr lang="nl-NL" sz="1600" b="0" i="0" dirty="0">
                <a:effectLst/>
              </a:rPr>
              <a:t> zus?</a:t>
            </a:r>
            <a:endParaRPr lang="cs-CZ" sz="1600" b="0" i="0" dirty="0">
              <a:effectLst/>
            </a:endParaRPr>
          </a:p>
          <a:p>
            <a:pPr marL="0" indent="0">
              <a:buNone/>
            </a:pPr>
            <a:endParaRPr lang="cs-CZ" sz="1600" dirty="0"/>
          </a:p>
          <a:p>
            <a:r>
              <a:rPr lang="cs-CZ" sz="1600" b="0" i="0" dirty="0">
                <a:effectLst/>
              </a:rPr>
              <a:t>Lze to ale také popřít - </a:t>
            </a:r>
            <a:r>
              <a:rPr lang="nl-NL" sz="1600" b="0" i="0" dirty="0">
                <a:effectLst/>
              </a:rPr>
              <a:t>De gelijkheid kan natuurlijk ook </a:t>
            </a:r>
            <a:r>
              <a:rPr lang="nl-NL" sz="1600" b="0" i="0" u="sng" dirty="0">
                <a:effectLst/>
              </a:rPr>
              <a:t>ontkend worden</a:t>
            </a:r>
            <a:endParaRPr lang="cs-CZ" sz="1600" b="0" i="0" u="sng" dirty="0">
              <a:effectLst/>
            </a:endParaRPr>
          </a:p>
          <a:p>
            <a:pPr marL="0" indent="0">
              <a:buNone/>
            </a:pPr>
            <a:r>
              <a:rPr lang="cs-CZ" sz="1600" b="0" i="0" dirty="0" err="1">
                <a:effectLst/>
              </a:rPr>
              <a:t>Mijn</a:t>
            </a:r>
            <a:r>
              <a:rPr lang="cs-CZ" sz="1600" b="0" i="0" dirty="0">
                <a:effectLst/>
              </a:rPr>
              <a:t> </a:t>
            </a:r>
            <a:r>
              <a:rPr lang="cs-CZ" sz="1600" b="0" i="0" dirty="0" err="1">
                <a:effectLst/>
              </a:rPr>
              <a:t>broer</a:t>
            </a:r>
            <a:r>
              <a:rPr lang="cs-CZ" sz="1600" b="0" i="0" dirty="0">
                <a:effectLst/>
              </a:rPr>
              <a:t> </a:t>
            </a:r>
            <a:r>
              <a:rPr lang="cs-CZ" sz="1600" b="0" i="0" dirty="0" err="1">
                <a:effectLst/>
              </a:rPr>
              <a:t>is</a:t>
            </a:r>
            <a:r>
              <a:rPr lang="cs-CZ" sz="1600" b="0" i="0" dirty="0">
                <a:effectLst/>
              </a:rPr>
              <a:t> </a:t>
            </a:r>
            <a:r>
              <a:rPr lang="cs-CZ" sz="1600" b="0" i="0" dirty="0" err="1">
                <a:solidFill>
                  <a:schemeClr val="accent2">
                    <a:lumMod val="75000"/>
                  </a:schemeClr>
                </a:solidFill>
                <a:effectLst/>
              </a:rPr>
              <a:t>niet</a:t>
            </a:r>
            <a:r>
              <a:rPr lang="cs-CZ" sz="1600" b="0" i="0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cs-CZ" sz="1600" b="0" i="0" dirty="0" err="1">
                <a:solidFill>
                  <a:schemeClr val="accent2">
                    <a:lumMod val="75000"/>
                  </a:schemeClr>
                </a:solidFill>
                <a:effectLst/>
              </a:rPr>
              <a:t>zo</a:t>
            </a:r>
            <a:r>
              <a:rPr lang="cs-CZ" sz="1600" b="0" i="0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cs-CZ" sz="1600" b="0" i="0" dirty="0" err="1">
                <a:solidFill>
                  <a:schemeClr val="accent2">
                    <a:lumMod val="75000"/>
                  </a:schemeClr>
                </a:solidFill>
                <a:effectLst/>
              </a:rPr>
              <a:t>lief</a:t>
            </a:r>
            <a:r>
              <a:rPr lang="cs-CZ" sz="1600" b="0" i="0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cs-CZ" sz="1600" b="0" i="0" dirty="0" err="1">
                <a:solidFill>
                  <a:schemeClr val="accent2">
                    <a:lumMod val="75000"/>
                  </a:schemeClr>
                </a:solidFill>
                <a:effectLst/>
              </a:rPr>
              <a:t>als</a:t>
            </a:r>
            <a:r>
              <a:rPr lang="cs-CZ" sz="1600" b="0" i="0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cs-CZ" sz="1600" b="0" i="0" dirty="0" err="1">
                <a:effectLst/>
              </a:rPr>
              <a:t>mijn</a:t>
            </a:r>
            <a:r>
              <a:rPr lang="cs-CZ" sz="1600" b="0" i="0" dirty="0">
                <a:effectLst/>
              </a:rPr>
              <a:t> </a:t>
            </a:r>
            <a:r>
              <a:rPr lang="cs-CZ" sz="1600" b="0" i="0" dirty="0" err="1">
                <a:effectLst/>
              </a:rPr>
              <a:t>zus</a:t>
            </a:r>
            <a:r>
              <a:rPr lang="cs-CZ" sz="1600" b="0" i="0" dirty="0">
                <a:effectLst/>
              </a:rPr>
              <a:t>.</a:t>
            </a:r>
          </a:p>
          <a:p>
            <a:pPr marL="0" indent="0">
              <a:buNone/>
            </a:pPr>
            <a:endParaRPr lang="cs-CZ" sz="1600" b="0" i="0" dirty="0">
              <a:effectLst/>
            </a:endParaRPr>
          </a:p>
          <a:p>
            <a:r>
              <a:rPr lang="cs-CZ" sz="1600" b="0" i="0" dirty="0">
                <a:effectLst/>
              </a:rPr>
              <a:t>Dále to lze používat k porovnání dvou údajů, mající stejnou veličinu - </a:t>
            </a:r>
            <a:r>
              <a:rPr lang="nl-NL" sz="1600" b="0" i="0" dirty="0">
                <a:effectLst/>
              </a:rPr>
              <a:t>twee bijzonderheden van </a:t>
            </a:r>
            <a:r>
              <a:rPr lang="nl-NL" sz="1600" b="0" i="0" u="sng" dirty="0">
                <a:effectLst/>
              </a:rPr>
              <a:t>één en dezelfde grootheid met elkaar vergelijken</a:t>
            </a:r>
            <a:endParaRPr lang="cs-CZ" sz="1600" u="sng" dirty="0"/>
          </a:p>
          <a:p>
            <a:pPr marL="0" indent="0">
              <a:buNone/>
            </a:pPr>
            <a:r>
              <a:rPr lang="nl-NL" sz="1600" b="0" i="0" dirty="0">
                <a:effectLst/>
              </a:rPr>
              <a:t>Deze kast is </a:t>
            </a:r>
            <a:r>
              <a:rPr lang="nl-NL" sz="1600" b="0" i="1" dirty="0">
                <a:solidFill>
                  <a:schemeClr val="accent2">
                    <a:lumMod val="75000"/>
                  </a:schemeClr>
                </a:solidFill>
                <a:effectLst/>
              </a:rPr>
              <a:t>even hoog als</a:t>
            </a:r>
            <a:r>
              <a:rPr lang="nl-NL" sz="1600" b="0" i="1" dirty="0">
                <a:effectLst/>
              </a:rPr>
              <a:t> breed</a:t>
            </a:r>
            <a:r>
              <a:rPr lang="nl-NL" sz="1600" b="0" i="0" dirty="0">
                <a:effectLst/>
              </a:rPr>
              <a:t>.</a:t>
            </a:r>
            <a:endParaRPr lang="cs-CZ" sz="1600" b="0" i="0" dirty="0">
              <a:effectLst/>
            </a:endParaRPr>
          </a:p>
          <a:p>
            <a:pPr marL="0" indent="0">
              <a:buNone/>
            </a:pPr>
            <a:endParaRPr lang="cs-CZ" sz="1600" b="0" i="0" dirty="0">
              <a:effectLst/>
            </a:endParaRPr>
          </a:p>
          <a:p>
            <a:r>
              <a:rPr lang="cs-CZ" sz="1600" u="sng" dirty="0"/>
              <a:t>Dále přirovnání k něčemu</a:t>
            </a:r>
            <a:r>
              <a:rPr lang="cs-CZ" sz="1600" dirty="0"/>
              <a:t> – často ve spojení složeného přídavného jména – místo </a:t>
            </a:r>
            <a:r>
              <a:rPr lang="cs-CZ" sz="1600" i="1" dirty="0"/>
              <a:t>net </a:t>
            </a:r>
            <a:r>
              <a:rPr lang="cs-CZ" sz="1600" i="1" dirty="0" err="1"/>
              <a:t>zo</a:t>
            </a:r>
            <a:r>
              <a:rPr lang="cs-CZ" sz="1600" i="1" dirty="0"/>
              <a:t> </a:t>
            </a:r>
            <a:r>
              <a:rPr lang="cs-CZ" sz="1600" dirty="0"/>
              <a:t>se používá </a:t>
            </a:r>
            <a:r>
              <a:rPr lang="cs-CZ" sz="1600" b="1" i="1" dirty="0" err="1"/>
              <a:t>zo</a:t>
            </a:r>
            <a:r>
              <a:rPr lang="cs-CZ" sz="1600" b="1" i="1" dirty="0"/>
              <a:t> </a:t>
            </a:r>
            <a:r>
              <a:rPr lang="nl-NL" sz="1600" b="1" i="0" dirty="0">
                <a:effectLst/>
              </a:rPr>
              <a:t>+ adjectief + </a:t>
            </a:r>
            <a:r>
              <a:rPr lang="nl-NL" sz="1600" b="1" i="1" dirty="0">
                <a:effectLst/>
              </a:rPr>
              <a:t>als</a:t>
            </a:r>
            <a:r>
              <a:rPr lang="cs-CZ" sz="1600" b="1" i="1" dirty="0">
                <a:effectLst/>
              </a:rPr>
              <a:t> … nakonec to </a:t>
            </a:r>
            <a:r>
              <a:rPr lang="cs-CZ" sz="1600" b="1" i="1" dirty="0"/>
              <a:t>s čím srovnáváme</a:t>
            </a:r>
          </a:p>
          <a:p>
            <a:pPr marL="0" indent="0">
              <a:buNone/>
            </a:pPr>
            <a:r>
              <a:rPr lang="nl-NL" sz="1600" b="0" i="0" dirty="0">
                <a:effectLst/>
              </a:rPr>
              <a:t>Het papier i</a:t>
            </a:r>
            <a:r>
              <a:rPr lang="cs-CZ" sz="1600" b="0" i="0" dirty="0">
                <a:effectLst/>
              </a:rPr>
              <a:t>s</a:t>
            </a:r>
            <a:r>
              <a:rPr lang="nl-NL" sz="1600" b="0" i="0" dirty="0">
                <a:effectLst/>
              </a:rPr>
              <a:t> </a:t>
            </a:r>
            <a:r>
              <a:rPr lang="nl-NL" sz="1600" b="0" i="1" dirty="0">
                <a:solidFill>
                  <a:schemeClr val="accent2">
                    <a:lumMod val="75000"/>
                  </a:schemeClr>
                </a:solidFill>
                <a:effectLst/>
              </a:rPr>
              <a:t>zo wit als</a:t>
            </a:r>
            <a:r>
              <a:rPr lang="nl-NL" sz="1600" b="0" i="0" dirty="0">
                <a:solidFill>
                  <a:schemeClr val="accent2">
                    <a:lumMod val="75000"/>
                  </a:schemeClr>
                </a:solidFill>
                <a:effectLst/>
              </a:rPr>
              <a:t> </a:t>
            </a:r>
            <a:r>
              <a:rPr lang="nl-NL" sz="1600" b="0" i="0" dirty="0">
                <a:effectLst/>
              </a:rPr>
              <a:t>sneeuw. (sneeuwwit)</a:t>
            </a:r>
            <a:endParaRPr lang="cs-CZ" sz="1600" b="0" i="0" dirty="0">
              <a:effectLst/>
            </a:endParaRPr>
          </a:p>
          <a:p>
            <a:pPr marL="0" indent="0">
              <a:buNone/>
            </a:pPr>
            <a:endParaRPr lang="cs-CZ" sz="1600" b="0" i="0" dirty="0">
              <a:effectLst/>
            </a:endParaRPr>
          </a:p>
          <a:p>
            <a:r>
              <a:rPr lang="nl-NL" sz="1600" b="0" i="0" dirty="0">
                <a:effectLst/>
              </a:rPr>
              <a:t>Als men de </a:t>
            </a:r>
            <a:r>
              <a:rPr lang="nl-NL" sz="1600" b="0" i="0" u="sng" dirty="0">
                <a:effectLst/>
              </a:rPr>
              <a:t>gelijkheid heel exact wil aangeven </a:t>
            </a:r>
            <a:r>
              <a:rPr lang="nl-NL" sz="1600" b="0" i="0" dirty="0">
                <a:effectLst/>
              </a:rPr>
              <a:t>gebruikt men </a:t>
            </a:r>
            <a:r>
              <a:rPr lang="nl-NL" sz="1600" b="0" i="1" dirty="0">
                <a:effectLst/>
              </a:rPr>
              <a:t>precies zo</a:t>
            </a:r>
            <a:r>
              <a:rPr lang="cs-CZ" sz="1600" b="0" i="1" dirty="0">
                <a:effectLst/>
              </a:rPr>
              <a:t> – naznačení rovnosti velmi přesně</a:t>
            </a:r>
          </a:p>
          <a:p>
            <a:pPr marL="0" indent="0">
              <a:buNone/>
            </a:pPr>
            <a:r>
              <a:rPr lang="nl-NL" sz="1600" b="0" i="0" dirty="0">
                <a:effectLst/>
              </a:rPr>
              <a:t>Ze was </a:t>
            </a:r>
            <a:r>
              <a:rPr lang="nl-NL" sz="1600" b="0" i="1" dirty="0">
                <a:solidFill>
                  <a:schemeClr val="accent2">
                    <a:lumMod val="75000"/>
                  </a:schemeClr>
                </a:solidFill>
                <a:effectLst/>
              </a:rPr>
              <a:t>precies zo</a:t>
            </a:r>
            <a:r>
              <a:rPr lang="nl-NL" sz="1600" b="0" i="0" dirty="0">
                <a:solidFill>
                  <a:schemeClr val="accent2">
                    <a:lumMod val="75000"/>
                  </a:schemeClr>
                </a:solidFill>
                <a:effectLst/>
              </a:rPr>
              <a:t> groot</a:t>
            </a:r>
            <a:r>
              <a:rPr lang="nl-NL" sz="1600" b="0" i="0" dirty="0">
                <a:effectLst/>
              </a:rPr>
              <a:t> als haar buurmeisje.</a:t>
            </a:r>
            <a:endParaRPr lang="cs-CZ" sz="1600" b="0" i="1" dirty="0">
              <a:effectLst/>
            </a:endParaRPr>
          </a:p>
          <a:p>
            <a:pPr marL="0" indent="0">
              <a:buNone/>
            </a:pPr>
            <a:endParaRPr lang="nl-NL" sz="1000" b="0" i="0" dirty="0">
              <a:effectLst/>
            </a:endParaRPr>
          </a:p>
          <a:p>
            <a:pPr marL="0" indent="0">
              <a:buNone/>
            </a:pPr>
            <a:endParaRPr lang="cs-CZ" sz="1000" b="0" i="0" u="sng" dirty="0"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endParaRPr lang="nl-NL" sz="1000" b="0" i="0" dirty="0"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endParaRPr lang="cs-CZ" sz="1000" dirty="0">
              <a:latin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784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1B05E56-C29E-9119-2DE8-E8C4275E0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anchor="t">
            <a:noAutofit/>
          </a:bodyPr>
          <a:lstStyle/>
          <a:p>
            <a:r>
              <a:rPr lang="nl-NL" sz="4800" b="0" i="0" dirty="0">
                <a:solidFill>
                  <a:srgbClr val="FFFFFF"/>
                </a:solidFill>
                <a:effectLst/>
              </a:rPr>
              <a:t>Gebruik van de vergrotende trap</a:t>
            </a:r>
            <a:endParaRPr lang="cs-CZ" sz="4800" dirty="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D85726-1A9C-9AEA-E57D-D25F270F8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1422" y="515617"/>
            <a:ext cx="5329332" cy="5826766"/>
          </a:xfrm>
        </p:spPr>
        <p:txBody>
          <a:bodyPr>
            <a:normAutofit/>
          </a:bodyPr>
          <a:lstStyle/>
          <a:p>
            <a:r>
              <a:rPr lang="nl-NL" sz="2000" b="0" i="0" dirty="0">
                <a:effectLst/>
              </a:rPr>
              <a:t>een bepaalde bijzonderheid bij twee of meer (groepen van) zelfstandigheden </a:t>
            </a:r>
            <a:r>
              <a:rPr lang="nl-NL" sz="2000" b="0" i="0" u="sng" dirty="0">
                <a:effectLst/>
              </a:rPr>
              <a:t>niet in dezelfde mate aanwezig is</a:t>
            </a:r>
            <a:r>
              <a:rPr lang="cs-CZ" sz="2000" dirty="0"/>
              <a:t> - </a:t>
            </a:r>
            <a:r>
              <a:rPr lang="cs-CZ" sz="2000" b="0" i="0" dirty="0">
                <a:effectLst/>
              </a:rPr>
              <a:t>popis dvou a více (skupin) podstatných jmen – jedna věc ve větší míře než druhá</a:t>
            </a:r>
          </a:p>
          <a:p>
            <a:pPr marL="0" indent="0">
              <a:buNone/>
            </a:pPr>
            <a:r>
              <a:rPr lang="nl-NL" sz="2000" b="0" i="0" dirty="0">
                <a:effectLst/>
              </a:rPr>
              <a:t>Elsje wil een </a:t>
            </a:r>
            <a:r>
              <a:rPr lang="nl-NL" sz="2000" b="0" i="1" dirty="0">
                <a:solidFill>
                  <a:schemeClr val="accent2">
                    <a:lumMod val="75000"/>
                  </a:schemeClr>
                </a:solidFill>
                <a:effectLst/>
              </a:rPr>
              <a:t>groter</a:t>
            </a:r>
            <a:r>
              <a:rPr lang="nl-NL" sz="2000" b="0" i="0" dirty="0">
                <a:effectLst/>
              </a:rPr>
              <a:t> ijsje hebben.</a:t>
            </a:r>
            <a:r>
              <a:rPr lang="cs-CZ" sz="2000" b="0" i="0" dirty="0">
                <a:effectLst/>
              </a:rPr>
              <a:t> – implicite (implicitní – nevyjádří se výslovně s čím přirovnávám)</a:t>
            </a:r>
          </a:p>
          <a:p>
            <a:pPr marL="0" indent="0">
              <a:buNone/>
            </a:pPr>
            <a:r>
              <a:rPr lang="nl-NL" sz="2000" b="0" i="0" dirty="0">
                <a:effectLst/>
              </a:rPr>
              <a:t>Gisteren was het merkbaar</a:t>
            </a:r>
            <a:r>
              <a:rPr lang="nl-NL" sz="2000" b="0" i="0" dirty="0">
                <a:solidFill>
                  <a:schemeClr val="accent2">
                    <a:lumMod val="75000"/>
                  </a:schemeClr>
                </a:solidFill>
                <a:effectLst/>
              </a:rPr>
              <a:t> </a:t>
            </a:r>
            <a:r>
              <a:rPr lang="nl-NL" sz="2000" b="0" i="1" dirty="0">
                <a:solidFill>
                  <a:schemeClr val="accent2">
                    <a:lumMod val="75000"/>
                  </a:schemeClr>
                </a:solidFill>
                <a:effectLst/>
              </a:rPr>
              <a:t>warmer</a:t>
            </a:r>
            <a:r>
              <a:rPr lang="nl-NL" sz="2000" b="0" i="0" dirty="0">
                <a:solidFill>
                  <a:schemeClr val="accent2">
                    <a:lumMod val="75000"/>
                  </a:schemeClr>
                </a:solidFill>
                <a:effectLst/>
              </a:rPr>
              <a:t> </a:t>
            </a:r>
            <a:r>
              <a:rPr lang="nl-NL" sz="2000" b="0" i="0" dirty="0">
                <a:effectLst/>
              </a:rPr>
              <a:t>dan vandaag.</a:t>
            </a:r>
            <a:r>
              <a:rPr lang="cs-CZ" sz="2000" b="0" i="0" dirty="0">
                <a:effectLst/>
              </a:rPr>
              <a:t> – </a:t>
            </a:r>
            <a:r>
              <a:rPr lang="cs-CZ" sz="2000" b="0" i="0" dirty="0" err="1">
                <a:effectLst/>
              </a:rPr>
              <a:t>expliciet</a:t>
            </a:r>
            <a:r>
              <a:rPr lang="cs-CZ" sz="2000" b="0" i="0" dirty="0">
                <a:effectLst/>
              </a:rPr>
              <a:t> (explicitní – výslovný vyjádření co srovnáváme)</a:t>
            </a:r>
          </a:p>
          <a:p>
            <a:pPr marL="0" indent="0">
              <a:buNone/>
            </a:pPr>
            <a:endParaRPr lang="cs-CZ" sz="2000" b="0" i="0" dirty="0">
              <a:effectLst/>
            </a:endParaRPr>
          </a:p>
          <a:p>
            <a:r>
              <a:rPr lang="cs-CZ" sz="2000" dirty="0"/>
              <a:t>Upřednostnění něčeho před něčím – </a:t>
            </a:r>
            <a:r>
              <a:rPr lang="cs-CZ" sz="2000" b="1" dirty="0" err="1"/>
              <a:t>als</a:t>
            </a:r>
            <a:r>
              <a:rPr lang="cs-CZ" sz="2000" b="1" dirty="0"/>
              <a:t> </a:t>
            </a:r>
            <a:r>
              <a:rPr lang="nl-NL" sz="2000" b="1" i="0" dirty="0">
                <a:effectLst/>
              </a:rPr>
              <a:t> + </a:t>
            </a:r>
            <a:r>
              <a:rPr lang="cs-CZ" sz="2000" b="1" i="0" dirty="0">
                <a:effectLst/>
              </a:rPr>
              <a:t>dan </a:t>
            </a:r>
            <a:r>
              <a:rPr lang="cs-CZ" sz="2000" b="1" i="0" dirty="0" err="1">
                <a:effectLst/>
              </a:rPr>
              <a:t>als</a:t>
            </a:r>
            <a:r>
              <a:rPr lang="cs-CZ" sz="2000" b="1" i="0" dirty="0">
                <a:effectLst/>
              </a:rPr>
              <a:t> </a:t>
            </a:r>
            <a:r>
              <a:rPr lang="cs-CZ" sz="2000" i="0" dirty="0">
                <a:effectLst/>
              </a:rPr>
              <a:t>(jako – než jako)</a:t>
            </a:r>
          </a:p>
          <a:p>
            <a:pPr marL="0" indent="0">
              <a:buNone/>
            </a:pPr>
            <a:r>
              <a:rPr lang="nl-NL" sz="2000" b="0" i="0" dirty="0">
                <a:effectLst/>
              </a:rPr>
              <a:t>Wenen vind ik </a:t>
            </a:r>
            <a:r>
              <a:rPr lang="nl-NL" sz="2000" b="0" i="0" dirty="0">
                <a:solidFill>
                  <a:schemeClr val="accent2">
                    <a:lumMod val="75000"/>
                  </a:schemeClr>
                </a:solidFill>
                <a:effectLst/>
              </a:rPr>
              <a:t>interessanter als </a:t>
            </a:r>
            <a:r>
              <a:rPr lang="nl-NL" sz="2000" b="0" i="0" dirty="0">
                <a:effectLst/>
              </a:rPr>
              <a:t>muziekstad</a:t>
            </a:r>
            <a:r>
              <a:rPr lang="nl-NL" sz="2000" b="0" i="0" dirty="0">
                <a:solidFill>
                  <a:schemeClr val="accent2">
                    <a:lumMod val="75000"/>
                  </a:schemeClr>
                </a:solidFill>
                <a:effectLst/>
              </a:rPr>
              <a:t> </a:t>
            </a:r>
            <a:r>
              <a:rPr lang="nl-NL" sz="2000" b="0" i="1" dirty="0">
                <a:solidFill>
                  <a:schemeClr val="accent2">
                    <a:lumMod val="75000"/>
                  </a:schemeClr>
                </a:solidFill>
                <a:effectLst/>
              </a:rPr>
              <a:t>dan als</a:t>
            </a:r>
            <a:r>
              <a:rPr lang="nl-NL" sz="2000" b="0" i="0" dirty="0">
                <a:solidFill>
                  <a:schemeClr val="accent2">
                    <a:lumMod val="75000"/>
                  </a:schemeClr>
                </a:solidFill>
                <a:effectLst/>
              </a:rPr>
              <a:t> </a:t>
            </a:r>
            <a:r>
              <a:rPr lang="nl-NL" sz="2000" b="0" i="0" dirty="0">
                <a:effectLst/>
              </a:rPr>
              <a:t>kunststad.</a:t>
            </a:r>
            <a:endParaRPr lang="cs-CZ" sz="2000" b="0" i="0" dirty="0">
              <a:effectLst/>
            </a:endParaRPr>
          </a:p>
          <a:p>
            <a:pPr marL="0" indent="0">
              <a:buNone/>
            </a:pPr>
            <a:endParaRPr lang="cs-CZ" sz="2000" dirty="0"/>
          </a:p>
        </p:txBody>
      </p:sp>
      <p:pic>
        <p:nvPicPr>
          <p:cNvPr id="5122" name="Picture 2" descr="Kleurplaat groot en klein. Gratis kleurplaten om te printen - afb 11509.">
            <a:extLst>
              <a:ext uri="{FF2B5EF4-FFF2-40B4-BE49-F238E27FC236}">
                <a16:creationId xmlns:a16="http://schemas.microsoft.com/office/drawing/2014/main" id="{05106B13-8B9B-CFD2-3909-D9E6D6FEF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9278" y="3155204"/>
            <a:ext cx="1800225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4654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BBCC9CB-07B2-2913-6E44-977FC3A3D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anchor="t">
            <a:normAutofit/>
          </a:bodyPr>
          <a:lstStyle/>
          <a:p>
            <a:r>
              <a:rPr lang="cs-CZ" sz="4600" dirty="0">
                <a:solidFill>
                  <a:srgbClr val="FFFFFF"/>
                </a:solidFill>
              </a:rPr>
              <a:t>De </a:t>
            </a:r>
            <a:r>
              <a:rPr lang="cs-CZ" sz="4600" dirty="0" err="1">
                <a:solidFill>
                  <a:srgbClr val="FFFFFF"/>
                </a:solidFill>
              </a:rPr>
              <a:t>overtreffende</a:t>
            </a:r>
            <a:r>
              <a:rPr lang="cs-CZ" sz="4600" dirty="0">
                <a:solidFill>
                  <a:srgbClr val="FFFFFF"/>
                </a:solidFill>
              </a:rPr>
              <a:t> trap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F529F0-E798-8B07-2878-B4B333F892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882315"/>
            <a:ext cx="5254754" cy="5294647"/>
          </a:xfrm>
        </p:spPr>
        <p:txBody>
          <a:bodyPr>
            <a:normAutofit/>
          </a:bodyPr>
          <a:lstStyle/>
          <a:p>
            <a:r>
              <a:rPr lang="nl-NL" sz="2200" b="0" i="0" dirty="0">
                <a:effectLst/>
              </a:rPr>
              <a:t>een bepaalde zelfstandigheid in vergelijking met een andere zelfstandigheid in </a:t>
            </a:r>
            <a:r>
              <a:rPr lang="nl-NL" sz="2200" b="0" i="0" u="sng" dirty="0">
                <a:effectLst/>
              </a:rPr>
              <a:t>de hoogste mate aanwezig is</a:t>
            </a:r>
            <a:r>
              <a:rPr lang="cs-CZ" sz="2200" u="sng" dirty="0"/>
              <a:t> -</a:t>
            </a:r>
            <a:r>
              <a:rPr lang="nl-NL" sz="2200" b="0" i="0" dirty="0">
                <a:effectLst/>
              </a:rPr>
              <a:t>De overtreffende trap vergelijkt een object dat een ander object overtreft</a:t>
            </a:r>
            <a:r>
              <a:rPr lang="cs-CZ" sz="2200" dirty="0"/>
              <a:t> – předmět, který předčí jiný předmět</a:t>
            </a:r>
            <a:endParaRPr lang="cs-CZ" sz="2200" b="0" i="0" dirty="0">
              <a:effectLst/>
            </a:endParaRPr>
          </a:p>
          <a:p>
            <a:pPr marL="0" indent="0">
              <a:buNone/>
            </a:pPr>
            <a:r>
              <a:rPr lang="nl-NL" sz="2200" b="0" i="0" dirty="0">
                <a:effectLst/>
              </a:rPr>
              <a:t>Pietje is </a:t>
            </a:r>
            <a:r>
              <a:rPr lang="nl-NL" sz="2200" b="0" i="0" dirty="0">
                <a:solidFill>
                  <a:schemeClr val="accent2">
                    <a:lumMod val="75000"/>
                  </a:schemeClr>
                </a:solidFill>
                <a:effectLst/>
              </a:rPr>
              <a:t>het </a:t>
            </a:r>
            <a:r>
              <a:rPr lang="nl-NL" sz="2200" b="0" i="1" dirty="0">
                <a:solidFill>
                  <a:schemeClr val="accent2">
                    <a:lumMod val="75000"/>
                  </a:schemeClr>
                </a:solidFill>
                <a:effectLst/>
              </a:rPr>
              <a:t>jongste</a:t>
            </a:r>
            <a:r>
              <a:rPr lang="nl-NL" sz="2200" b="0" i="0" dirty="0">
                <a:solidFill>
                  <a:schemeClr val="accent2">
                    <a:lumMod val="75000"/>
                  </a:schemeClr>
                </a:solidFill>
                <a:effectLst/>
              </a:rPr>
              <a:t> kind</a:t>
            </a:r>
            <a:r>
              <a:rPr lang="nl-NL" sz="2200" b="0" i="0" dirty="0">
                <a:effectLst/>
              </a:rPr>
              <a:t> van het gezin.</a:t>
            </a:r>
          </a:p>
          <a:p>
            <a:pPr marL="0" indent="0">
              <a:buNone/>
            </a:pPr>
            <a:r>
              <a:rPr lang="nl-NL" sz="2200" b="0" i="0" dirty="0">
                <a:effectLst/>
              </a:rPr>
              <a:t>Dit is nu </a:t>
            </a:r>
            <a:r>
              <a:rPr lang="nl-NL" sz="2200" b="0" i="0" dirty="0">
                <a:solidFill>
                  <a:schemeClr val="accent2">
                    <a:lumMod val="75000"/>
                  </a:schemeClr>
                </a:solidFill>
                <a:effectLst/>
              </a:rPr>
              <a:t>onze </a:t>
            </a:r>
            <a:r>
              <a:rPr lang="nl-NL" sz="2200" b="0" i="1" dirty="0">
                <a:solidFill>
                  <a:schemeClr val="accent2">
                    <a:lumMod val="75000"/>
                  </a:schemeClr>
                </a:solidFill>
                <a:effectLst/>
              </a:rPr>
              <a:t>oudste</a:t>
            </a:r>
            <a:r>
              <a:rPr lang="nl-NL" sz="2200" b="0" i="0" dirty="0">
                <a:solidFill>
                  <a:schemeClr val="accent2">
                    <a:lumMod val="75000"/>
                  </a:schemeClr>
                </a:solidFill>
                <a:effectLst/>
              </a:rPr>
              <a:t> zoon</a:t>
            </a:r>
            <a:r>
              <a:rPr lang="nl-NL" sz="2200" b="0" i="0" dirty="0">
                <a:effectLst/>
              </a:rPr>
              <a:t>.</a:t>
            </a:r>
            <a:endParaRPr lang="cs-CZ" sz="2200" b="0" i="0" dirty="0">
              <a:effectLst/>
            </a:endParaRPr>
          </a:p>
          <a:p>
            <a:r>
              <a:rPr lang="nl-NL" sz="2200" b="0" i="0" dirty="0">
                <a:effectLst/>
              </a:rPr>
              <a:t>een vergelijking van </a:t>
            </a:r>
            <a:r>
              <a:rPr lang="nl-NL" sz="2200" b="0" i="1" dirty="0">
                <a:effectLst/>
              </a:rPr>
              <a:t>twee</a:t>
            </a:r>
            <a:r>
              <a:rPr lang="nl-NL" sz="2200" b="0" i="0" dirty="0">
                <a:effectLst/>
              </a:rPr>
              <a:t> </a:t>
            </a:r>
            <a:r>
              <a:rPr lang="cs-CZ" sz="2200" b="0" i="0" dirty="0">
                <a:effectLst/>
              </a:rPr>
              <a:t>(en </a:t>
            </a:r>
            <a:r>
              <a:rPr lang="cs-CZ" sz="2200" b="0" i="0" dirty="0" err="1">
                <a:effectLst/>
              </a:rPr>
              <a:t>meer</a:t>
            </a:r>
            <a:r>
              <a:rPr lang="cs-CZ" sz="2200" b="0" i="0" dirty="0">
                <a:effectLst/>
              </a:rPr>
              <a:t>)</a:t>
            </a:r>
            <a:r>
              <a:rPr lang="nl-NL" sz="2200" b="0" i="0" dirty="0">
                <a:effectLst/>
              </a:rPr>
              <a:t>grootheden</a:t>
            </a:r>
            <a:r>
              <a:rPr lang="cs-CZ" sz="2200" b="0" i="0" dirty="0">
                <a:effectLst/>
              </a:rPr>
              <a:t> – 3 . Stupeň se používá při srovnání dvou a více veličin</a:t>
            </a:r>
          </a:p>
          <a:p>
            <a:pPr marL="0" indent="0">
              <a:buNone/>
            </a:pPr>
            <a:r>
              <a:rPr lang="nl-NL" sz="2200" b="0" i="0" dirty="0">
                <a:effectLst/>
              </a:rPr>
              <a:t>De </a:t>
            </a:r>
            <a:r>
              <a:rPr lang="nl-NL" sz="2200" b="0" i="1" dirty="0">
                <a:solidFill>
                  <a:schemeClr val="accent2">
                    <a:lumMod val="75000"/>
                  </a:schemeClr>
                </a:solidFill>
                <a:effectLst/>
              </a:rPr>
              <a:t>oudste</a:t>
            </a:r>
            <a:r>
              <a:rPr lang="nl-NL" sz="2200" b="0" i="0" dirty="0">
                <a:solidFill>
                  <a:schemeClr val="accent2">
                    <a:lumMod val="75000"/>
                  </a:schemeClr>
                </a:solidFill>
                <a:effectLst/>
              </a:rPr>
              <a:t> van onze twee zoons </a:t>
            </a:r>
            <a:r>
              <a:rPr lang="nl-NL" sz="2200" b="0" i="0" dirty="0">
                <a:effectLst/>
              </a:rPr>
              <a:t>is ziek. </a:t>
            </a:r>
            <a:endParaRPr lang="cs-CZ" sz="2200" b="0" i="0" dirty="0">
              <a:effectLst/>
            </a:endParaRPr>
          </a:p>
          <a:p>
            <a:pPr marL="0" indent="0">
              <a:buNone/>
            </a:pPr>
            <a:r>
              <a:rPr lang="nl-NL" sz="2200" b="0" i="0" dirty="0">
                <a:effectLst/>
              </a:rPr>
              <a:t>De </a:t>
            </a:r>
            <a:r>
              <a:rPr lang="nl-NL" sz="2200" b="0" i="1" dirty="0">
                <a:solidFill>
                  <a:schemeClr val="accent2">
                    <a:lumMod val="75000"/>
                  </a:schemeClr>
                </a:solidFill>
                <a:effectLst/>
              </a:rPr>
              <a:t>hoogste</a:t>
            </a:r>
            <a:r>
              <a:rPr lang="nl-NL" sz="2200" b="0" i="0" dirty="0">
                <a:solidFill>
                  <a:schemeClr val="accent2">
                    <a:lumMod val="75000"/>
                  </a:schemeClr>
                </a:solidFill>
                <a:effectLst/>
              </a:rPr>
              <a:t> boom (van de twee) </a:t>
            </a:r>
            <a:r>
              <a:rPr lang="nl-NL" sz="2200" b="0" i="0" dirty="0">
                <a:effectLst/>
              </a:rPr>
              <a:t>wordt ingekort.</a:t>
            </a:r>
            <a:endParaRPr lang="cs-CZ" sz="2200" b="0" i="0" dirty="0">
              <a:effectLst/>
            </a:endParaRPr>
          </a:p>
        </p:txBody>
      </p:sp>
      <p:pic>
        <p:nvPicPr>
          <p:cNvPr id="7170" name="Picture 2" descr="Vergrotende en overtreffende trap – Rotterdamse Juffies">
            <a:extLst>
              <a:ext uri="{FF2B5EF4-FFF2-40B4-BE49-F238E27FC236}">
                <a16:creationId xmlns:a16="http://schemas.microsoft.com/office/drawing/2014/main" id="{851CA84A-F989-EDC8-DE06-66D6A2EDE1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517" y="3268494"/>
            <a:ext cx="4075759" cy="2276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8861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626953-6E91-E80F-8426-EA1563DFF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0" i="0" dirty="0">
                <a:solidFill>
                  <a:srgbClr val="000000"/>
                </a:solidFill>
                <a:effectLst/>
                <a:latin typeface="Dover Sans Text-Web"/>
              </a:rPr>
              <a:t>Soms verandert er daarbij iets aan de </a:t>
            </a:r>
            <a:r>
              <a:rPr lang="nl-NL" b="0" i="0" u="sng" dirty="0">
                <a:solidFill>
                  <a:srgbClr val="000000"/>
                </a:solidFill>
                <a:effectLst/>
                <a:latin typeface="Dover Sans Text-Web"/>
              </a:rPr>
              <a:t>spelling </a:t>
            </a:r>
            <a:r>
              <a:rPr lang="nl-NL" b="0" i="0" dirty="0">
                <a:solidFill>
                  <a:srgbClr val="000000"/>
                </a:solidFill>
                <a:effectLst/>
                <a:latin typeface="Dover Sans Text-Web"/>
              </a:rPr>
              <a:t>ten opzichte van het basiswoord: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4D4CBA-6CB8-DD4C-359B-397FE35A0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/>
              <a:t>Een</a:t>
            </a:r>
            <a:r>
              <a:rPr lang="cs-CZ" dirty="0"/>
              <a:t> </a:t>
            </a:r>
            <a:r>
              <a:rPr lang="cs-CZ" dirty="0" err="1"/>
              <a:t>medeklinkerwisseling</a:t>
            </a:r>
            <a:r>
              <a:rPr lang="cs-CZ" dirty="0"/>
              <a:t> </a:t>
            </a:r>
            <a:r>
              <a:rPr lang="cs-CZ" dirty="0" err="1"/>
              <a:t>stemloos</a:t>
            </a:r>
            <a:r>
              <a:rPr lang="cs-CZ" dirty="0"/>
              <a:t>/</a:t>
            </a:r>
            <a:r>
              <a:rPr lang="cs-CZ" dirty="0" err="1"/>
              <a:t>stemhebbend</a:t>
            </a:r>
            <a:r>
              <a:rPr lang="cs-CZ" dirty="0"/>
              <a:t> – změna souhlásky – podle znělosti  - net </a:t>
            </a:r>
            <a:r>
              <a:rPr lang="cs-CZ" dirty="0" err="1"/>
              <a:t>als</a:t>
            </a:r>
            <a:r>
              <a:rPr lang="cs-CZ" dirty="0"/>
              <a:t> bij </a:t>
            </a:r>
            <a:r>
              <a:rPr lang="cs-CZ" dirty="0" err="1"/>
              <a:t>verbuiging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 err="1"/>
              <a:t>Doo</a:t>
            </a:r>
            <a:r>
              <a:rPr lang="cs-CZ" dirty="0" err="1">
                <a:solidFill>
                  <a:schemeClr val="accent2">
                    <a:lumMod val="75000"/>
                  </a:schemeClr>
                </a:solidFill>
              </a:rPr>
              <a:t>f</a:t>
            </a:r>
            <a:r>
              <a:rPr lang="cs-CZ" dirty="0"/>
              <a:t> 	-	</a:t>
            </a:r>
            <a:r>
              <a:rPr lang="cs-CZ" dirty="0" err="1"/>
              <a:t>do</a:t>
            </a:r>
            <a:r>
              <a:rPr lang="cs-CZ" dirty="0" err="1">
                <a:solidFill>
                  <a:schemeClr val="accent2">
                    <a:lumMod val="75000"/>
                  </a:schemeClr>
                </a:solidFill>
              </a:rPr>
              <a:t>v</a:t>
            </a:r>
            <a:r>
              <a:rPr lang="cs-CZ" dirty="0" err="1"/>
              <a:t>er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Lie</a:t>
            </a:r>
            <a:r>
              <a:rPr lang="cs-CZ" dirty="0" err="1">
                <a:solidFill>
                  <a:schemeClr val="accent2">
                    <a:lumMod val="75000"/>
                  </a:schemeClr>
                </a:solidFill>
              </a:rPr>
              <a:t>f</a:t>
            </a:r>
            <a:r>
              <a:rPr lang="cs-CZ" dirty="0"/>
              <a:t>	-	</a:t>
            </a:r>
            <a:r>
              <a:rPr lang="cs-CZ" dirty="0" err="1"/>
              <a:t>lie</a:t>
            </a:r>
            <a:r>
              <a:rPr lang="cs-CZ" dirty="0" err="1">
                <a:solidFill>
                  <a:schemeClr val="accent2">
                    <a:lumMod val="75000"/>
                  </a:schemeClr>
                </a:solidFill>
              </a:rPr>
              <a:t>v</a:t>
            </a:r>
            <a:r>
              <a:rPr lang="cs-CZ" dirty="0" err="1"/>
              <a:t>er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 err="1"/>
              <a:t>Verandering</a:t>
            </a:r>
            <a:r>
              <a:rPr lang="cs-CZ" dirty="0"/>
              <a:t> in </a:t>
            </a:r>
            <a:r>
              <a:rPr lang="cs-CZ" dirty="0" err="1"/>
              <a:t>klinkers</a:t>
            </a:r>
            <a:r>
              <a:rPr lang="cs-CZ" dirty="0"/>
              <a:t> - open </a:t>
            </a:r>
            <a:r>
              <a:rPr lang="cs-CZ" dirty="0" err="1"/>
              <a:t>lettergrepen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Gr</a:t>
            </a:r>
            <a:r>
              <a:rPr lang="cs-CZ" dirty="0" err="1">
                <a:solidFill>
                  <a:schemeClr val="accent2">
                    <a:lumMod val="75000"/>
                  </a:schemeClr>
                </a:solidFill>
              </a:rPr>
              <a:t>oo</a:t>
            </a:r>
            <a:r>
              <a:rPr lang="cs-CZ" dirty="0" err="1"/>
              <a:t>t</a:t>
            </a:r>
            <a:r>
              <a:rPr lang="cs-CZ" dirty="0"/>
              <a:t> – </a:t>
            </a:r>
            <a:r>
              <a:rPr lang="cs-CZ" dirty="0" err="1"/>
              <a:t>gr</a:t>
            </a:r>
            <a:r>
              <a:rPr lang="cs-CZ" dirty="0" err="1">
                <a:solidFill>
                  <a:schemeClr val="accent2">
                    <a:lumMod val="75000"/>
                  </a:schemeClr>
                </a:solidFill>
              </a:rPr>
              <a:t>o</a:t>
            </a:r>
            <a:r>
              <a:rPr lang="cs-CZ" dirty="0" err="1"/>
              <a:t>ter</a:t>
            </a:r>
            <a:r>
              <a:rPr lang="cs-CZ" dirty="0"/>
              <a:t> – </a:t>
            </a:r>
            <a:r>
              <a:rPr lang="cs-CZ" dirty="0" err="1"/>
              <a:t>grootst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nl-NL" b="0" i="0" dirty="0">
                <a:effectLst/>
              </a:rPr>
              <a:t>Bij sommige bijvoeglijke naamwoorden verandert de spelling van het grondwoord</a:t>
            </a:r>
            <a:endParaRPr lang="cs-CZ" b="0" i="0" dirty="0">
              <a:effectLst/>
            </a:endParaRPr>
          </a:p>
          <a:p>
            <a:pPr marL="0" indent="0" algn="l" fontAlgn="base">
              <a:buNone/>
            </a:pPr>
            <a:r>
              <a:rPr lang="cs-CZ" b="0" i="1" dirty="0" err="1">
                <a:effectLst/>
              </a:rPr>
              <a:t>chic</a:t>
            </a:r>
            <a:r>
              <a:rPr lang="cs-CZ" b="0" i="1" dirty="0">
                <a:effectLst/>
              </a:rPr>
              <a:t> </a:t>
            </a:r>
            <a:r>
              <a:rPr lang="cs-CZ" b="0" i="0" dirty="0">
                <a:effectLst/>
              </a:rPr>
              <a:t>– </a:t>
            </a:r>
            <a:r>
              <a:rPr lang="cs-CZ" b="0" i="1" dirty="0" err="1">
                <a:effectLst/>
              </a:rPr>
              <a:t>chi</a:t>
            </a:r>
            <a:r>
              <a:rPr lang="cs-CZ" b="0" i="1" dirty="0" err="1">
                <a:solidFill>
                  <a:schemeClr val="accent2">
                    <a:lumMod val="75000"/>
                  </a:schemeClr>
                </a:solidFill>
                <a:effectLst/>
              </a:rPr>
              <a:t>q</a:t>
            </a:r>
            <a:r>
              <a:rPr lang="cs-CZ" b="0" i="1" dirty="0" err="1">
                <a:effectLst/>
              </a:rPr>
              <a:t>uer</a:t>
            </a:r>
            <a:r>
              <a:rPr lang="cs-CZ" b="0" i="0" dirty="0">
                <a:effectLst/>
              </a:rPr>
              <a:t> – </a:t>
            </a:r>
            <a:r>
              <a:rPr lang="cs-CZ" b="0" i="1" dirty="0" err="1">
                <a:effectLst/>
              </a:rPr>
              <a:t>chicst</a:t>
            </a:r>
            <a:r>
              <a:rPr lang="cs-CZ" b="0" i="0" dirty="0">
                <a:effectLst/>
              </a:rPr>
              <a:t>;</a:t>
            </a:r>
          </a:p>
          <a:p>
            <a:pPr marL="0" indent="0" algn="l" fontAlgn="base">
              <a:buNone/>
            </a:pPr>
            <a:r>
              <a:rPr lang="cs-CZ" b="0" i="1" dirty="0" err="1">
                <a:effectLst/>
              </a:rPr>
              <a:t>relaxed</a:t>
            </a:r>
            <a:r>
              <a:rPr lang="cs-CZ" b="0" i="0" dirty="0">
                <a:effectLst/>
              </a:rPr>
              <a:t> – </a:t>
            </a:r>
            <a:r>
              <a:rPr lang="cs-CZ" b="0" i="1" dirty="0" err="1">
                <a:effectLst/>
              </a:rPr>
              <a:t>relax</a:t>
            </a:r>
            <a:r>
              <a:rPr lang="cs-CZ" b="0" i="1" dirty="0" err="1">
                <a:solidFill>
                  <a:schemeClr val="accent2">
                    <a:lumMod val="75000"/>
                  </a:schemeClr>
                </a:solidFill>
                <a:effectLst/>
              </a:rPr>
              <a:t>t</a:t>
            </a:r>
            <a:r>
              <a:rPr lang="cs-CZ" b="0" i="1" dirty="0" err="1">
                <a:effectLst/>
              </a:rPr>
              <a:t>er</a:t>
            </a:r>
            <a:r>
              <a:rPr lang="cs-CZ" b="0" i="0" dirty="0">
                <a:effectLst/>
              </a:rPr>
              <a:t> – </a:t>
            </a:r>
            <a:r>
              <a:rPr lang="cs-CZ" b="0" i="1" dirty="0" err="1">
                <a:effectLst/>
              </a:rPr>
              <a:t>meest</a:t>
            </a:r>
            <a:r>
              <a:rPr lang="cs-CZ" b="0" i="1" dirty="0">
                <a:effectLst/>
              </a:rPr>
              <a:t> </a:t>
            </a:r>
            <a:r>
              <a:rPr lang="cs-CZ" b="0" i="1" dirty="0" err="1">
                <a:effectLst/>
              </a:rPr>
              <a:t>relaxed</a:t>
            </a:r>
            <a:endParaRPr lang="cs-CZ" b="0" i="0" dirty="0">
              <a:effectLst/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7084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8F45C52C-C409-A615-1B86-95FD8D1AEC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3182667"/>
              </p:ext>
            </p:extLst>
          </p:nvPr>
        </p:nvGraphicFramePr>
        <p:xfrm>
          <a:off x="838200" y="423333"/>
          <a:ext cx="10515600" cy="57536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5263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38CB9B-4FE2-C595-5932-152330322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Ze </a:t>
            </a:r>
            <a:r>
              <a:rPr lang="cs-CZ" dirty="0" err="1"/>
              <a:t>kunnen</a:t>
            </a:r>
            <a:r>
              <a:rPr lang="cs-CZ" dirty="0"/>
              <a:t> </a:t>
            </a:r>
            <a:r>
              <a:rPr lang="cs-CZ" dirty="0" err="1"/>
              <a:t>verbonden</a:t>
            </a:r>
            <a:r>
              <a:rPr lang="cs-CZ" dirty="0"/>
              <a:t> </a:t>
            </a:r>
            <a:r>
              <a:rPr lang="cs-CZ" dirty="0" err="1"/>
              <a:t>worden</a:t>
            </a:r>
            <a:r>
              <a:rPr lang="cs-CZ" dirty="0"/>
              <a:t> met </a:t>
            </a:r>
            <a:r>
              <a:rPr lang="cs-CZ" dirty="0" err="1"/>
              <a:t>substantieven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equivalenten</a:t>
            </a:r>
            <a:r>
              <a:rPr lang="cs-CZ" dirty="0"/>
              <a:t> </a:t>
            </a:r>
            <a:r>
              <a:rPr lang="cs-CZ" dirty="0" err="1"/>
              <a:t>daarvan</a:t>
            </a:r>
            <a:r>
              <a:rPr lang="cs-CZ" dirty="0"/>
              <a:t> en </a:t>
            </a:r>
            <a:r>
              <a:rPr lang="cs-CZ" dirty="0" err="1"/>
              <a:t>krijgen</a:t>
            </a:r>
            <a:r>
              <a:rPr lang="cs-CZ" dirty="0"/>
              <a:t> dan </a:t>
            </a:r>
            <a:r>
              <a:rPr lang="cs-CZ" dirty="0" err="1"/>
              <a:t>soms</a:t>
            </a:r>
            <a:r>
              <a:rPr lang="cs-CZ" dirty="0"/>
              <a:t> </a:t>
            </a:r>
            <a:r>
              <a:rPr lang="cs-CZ" u="sng" dirty="0" err="1"/>
              <a:t>een</a:t>
            </a:r>
            <a:r>
              <a:rPr lang="cs-CZ" u="sng" dirty="0"/>
              <a:t> </a:t>
            </a:r>
            <a:r>
              <a:rPr lang="cs-CZ" u="sng" dirty="0" err="1"/>
              <a:t>buigings</a:t>
            </a:r>
            <a:r>
              <a:rPr lang="cs-CZ" u="sng" dirty="0"/>
              <a:t> –e </a:t>
            </a:r>
            <a:r>
              <a:rPr lang="cs-CZ" dirty="0"/>
              <a:t>en ze </a:t>
            </a:r>
            <a:r>
              <a:rPr lang="cs-CZ" dirty="0" err="1"/>
              <a:t>kunnen</a:t>
            </a:r>
            <a:r>
              <a:rPr lang="cs-CZ" dirty="0"/>
              <a:t>, met </a:t>
            </a:r>
            <a:r>
              <a:rPr lang="cs-CZ" dirty="0" err="1"/>
              <a:t>uitzondering</a:t>
            </a:r>
            <a:r>
              <a:rPr lang="cs-CZ" dirty="0"/>
              <a:t> van de </a:t>
            </a:r>
            <a:r>
              <a:rPr lang="cs-CZ" dirty="0" err="1"/>
              <a:t>vormen</a:t>
            </a:r>
            <a:r>
              <a:rPr lang="cs-CZ" dirty="0"/>
              <a:t> van de </a:t>
            </a:r>
            <a:r>
              <a:rPr lang="cs-CZ" dirty="0" err="1"/>
              <a:t>overtreffende</a:t>
            </a:r>
            <a:r>
              <a:rPr lang="cs-CZ" dirty="0"/>
              <a:t> trap, </a:t>
            </a:r>
            <a:r>
              <a:rPr lang="cs-CZ" dirty="0" err="1"/>
              <a:t>ook</a:t>
            </a:r>
            <a:r>
              <a:rPr lang="cs-CZ" dirty="0"/>
              <a:t> </a:t>
            </a:r>
            <a:r>
              <a:rPr lang="cs-CZ" dirty="0" err="1"/>
              <a:t>een</a:t>
            </a:r>
            <a:r>
              <a:rPr lang="cs-CZ" dirty="0"/>
              <a:t> </a:t>
            </a:r>
            <a:r>
              <a:rPr lang="cs-CZ" dirty="0" err="1"/>
              <a:t>buigings</a:t>
            </a:r>
            <a:r>
              <a:rPr lang="cs-CZ" dirty="0"/>
              <a:t> –s </a:t>
            </a:r>
            <a:r>
              <a:rPr lang="cs-CZ" dirty="0" err="1"/>
              <a:t>krijgen</a:t>
            </a:r>
            <a:r>
              <a:rPr lang="cs-CZ" dirty="0"/>
              <a:t> – mohou se skloňovat podle podstatného jména a přidá se buď koncovka –s nebo –e (přebírají skloňování podstatného jména)</a:t>
            </a:r>
          </a:p>
          <a:p>
            <a:pPr marL="0" indent="0">
              <a:buNone/>
            </a:pPr>
            <a:r>
              <a:rPr lang="cs-CZ" dirty="0" err="1"/>
              <a:t>Een</a:t>
            </a:r>
            <a:r>
              <a:rPr lang="cs-CZ" dirty="0"/>
              <a:t> </a:t>
            </a:r>
            <a:r>
              <a:rPr lang="cs-CZ" dirty="0" err="1"/>
              <a:t>grotere</a:t>
            </a:r>
            <a:r>
              <a:rPr lang="cs-CZ" dirty="0"/>
              <a:t> man, </a:t>
            </a:r>
            <a:r>
              <a:rPr lang="cs-CZ" dirty="0" err="1"/>
              <a:t>vollere</a:t>
            </a:r>
            <a:r>
              <a:rPr lang="cs-CZ" dirty="0"/>
              <a:t> </a:t>
            </a:r>
            <a:r>
              <a:rPr lang="cs-CZ" dirty="0" err="1"/>
              <a:t>kisten</a:t>
            </a:r>
            <a:r>
              <a:rPr lang="cs-CZ" dirty="0"/>
              <a:t>, </a:t>
            </a:r>
            <a:r>
              <a:rPr lang="cs-CZ" dirty="0" err="1"/>
              <a:t>iets</a:t>
            </a:r>
            <a:r>
              <a:rPr lang="cs-CZ" dirty="0"/>
              <a:t> </a:t>
            </a:r>
            <a:r>
              <a:rPr lang="cs-CZ" dirty="0" err="1"/>
              <a:t>mooiers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43353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robertdouw.nl">
            <a:extLst>
              <a:ext uri="{FF2B5EF4-FFF2-40B4-BE49-F238E27FC236}">
                <a16:creationId xmlns:a16="http://schemas.microsoft.com/office/drawing/2014/main" id="{69D0801C-154A-12AA-2AE9-D201E9A8DF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7"/>
          <a:stretch/>
        </p:blipFill>
        <p:spPr bwMode="auto">
          <a:xfrm>
            <a:off x="1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7" name="Rectangle 2056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69FCE0D-B76F-D851-6F7F-224D93EA1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1610" y="365125"/>
            <a:ext cx="3822189" cy="1899912"/>
          </a:xfrm>
        </p:spPr>
        <p:txBody>
          <a:bodyPr>
            <a:normAutofit/>
          </a:bodyPr>
          <a:lstStyle/>
          <a:p>
            <a:r>
              <a:rPr lang="cs-CZ" sz="4000" dirty="0" err="1"/>
              <a:t>Onregelmatig</a:t>
            </a:r>
            <a:r>
              <a:rPr lang="cs-CZ" sz="4000" dirty="0"/>
              <a:t> </a:t>
            </a:r>
            <a:r>
              <a:rPr lang="cs-CZ" sz="4000" dirty="0" err="1"/>
              <a:t>gevormde</a:t>
            </a:r>
            <a:r>
              <a:rPr lang="cs-CZ" sz="4000" dirty="0"/>
              <a:t> </a:t>
            </a:r>
            <a:r>
              <a:rPr lang="cs-CZ" sz="4000" dirty="0" err="1"/>
              <a:t>adjectieven</a:t>
            </a:r>
            <a:r>
              <a:rPr lang="cs-CZ" sz="4000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38D216-184F-E454-1CF7-E1F04B641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1610" y="2434201"/>
            <a:ext cx="3822189" cy="3742762"/>
          </a:xfrm>
        </p:spPr>
        <p:txBody>
          <a:bodyPr>
            <a:normAutofit/>
          </a:bodyPr>
          <a:lstStyle/>
          <a:p>
            <a:r>
              <a:rPr lang="cs-CZ" sz="2000" dirty="0" err="1"/>
              <a:t>Goed</a:t>
            </a:r>
            <a:r>
              <a:rPr lang="cs-CZ" sz="2000" dirty="0"/>
              <a:t> – </a:t>
            </a:r>
            <a:r>
              <a:rPr lang="cs-CZ" sz="2000" dirty="0" err="1"/>
              <a:t>beter</a:t>
            </a:r>
            <a:r>
              <a:rPr lang="cs-CZ" sz="2000" dirty="0"/>
              <a:t> – </a:t>
            </a:r>
            <a:r>
              <a:rPr lang="cs-CZ" sz="2000" dirty="0" err="1"/>
              <a:t>best</a:t>
            </a:r>
            <a:endParaRPr lang="cs-CZ" sz="2000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000" b="0" i="0" dirty="0">
                <a:solidFill>
                  <a:srgbClr val="000000"/>
                </a:solidFill>
                <a:effectLst/>
                <a:latin typeface="Dover Sans Text-Web"/>
              </a:rPr>
              <a:t>G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Dover Sans Text-Web"/>
              </a:rPr>
              <a:t>raag (‘met plezier’) - liever - liefst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Dover Sans Text-Web"/>
              </a:rPr>
              <a:t>V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Dover Sans Text-Web"/>
              </a:rPr>
              <a:t>eel - meer - meest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Dover Sans Text-Web"/>
              </a:rPr>
              <a:t>W</a:t>
            </a:r>
            <a:r>
              <a:rPr lang="nl-NL" sz="2000" b="0" i="0" dirty="0">
                <a:solidFill>
                  <a:srgbClr val="000000"/>
                </a:solidFill>
                <a:effectLst/>
                <a:latin typeface="Dover Sans Text-Web"/>
              </a:rPr>
              <a:t>einig - minder - minst</a:t>
            </a:r>
            <a:r>
              <a:rPr lang="cs-CZ" sz="2000" dirty="0"/>
              <a:t> </a:t>
            </a:r>
          </a:p>
          <a:p>
            <a:r>
              <a:rPr lang="cs-CZ" sz="2000" dirty="0" err="1"/>
              <a:t>Kwaad</a:t>
            </a:r>
            <a:r>
              <a:rPr lang="cs-CZ" sz="2000" dirty="0"/>
              <a:t> (erg) – </a:t>
            </a:r>
            <a:r>
              <a:rPr lang="cs-CZ" sz="2000" dirty="0" err="1"/>
              <a:t>erger</a:t>
            </a:r>
            <a:r>
              <a:rPr lang="cs-CZ" sz="2000" dirty="0"/>
              <a:t> – </a:t>
            </a:r>
            <a:r>
              <a:rPr lang="cs-CZ" sz="2000" dirty="0" err="1"/>
              <a:t>ergst</a:t>
            </a:r>
            <a:endParaRPr lang="cs-CZ" sz="2000" dirty="0"/>
          </a:p>
          <a:p>
            <a:pPr lvl="1"/>
            <a:r>
              <a:rPr lang="cs-CZ" sz="2000" dirty="0"/>
              <a:t>Maar let op – </a:t>
            </a:r>
            <a:r>
              <a:rPr lang="cs-CZ" sz="2000" dirty="0" err="1"/>
              <a:t>kwaad</a:t>
            </a:r>
            <a:r>
              <a:rPr lang="cs-CZ" sz="2000" dirty="0"/>
              <a:t> (</a:t>
            </a:r>
            <a:r>
              <a:rPr lang="cs-CZ" sz="2000" dirty="0" err="1"/>
              <a:t>boos</a:t>
            </a:r>
            <a:r>
              <a:rPr lang="cs-CZ" sz="2000" dirty="0"/>
              <a:t>) </a:t>
            </a:r>
            <a:r>
              <a:rPr lang="cs-CZ" sz="2000" dirty="0" err="1"/>
              <a:t>is</a:t>
            </a:r>
            <a:r>
              <a:rPr lang="cs-CZ" sz="2000" dirty="0"/>
              <a:t> </a:t>
            </a:r>
            <a:r>
              <a:rPr lang="cs-CZ" sz="2000" dirty="0" err="1"/>
              <a:t>regelmatig</a:t>
            </a:r>
            <a:r>
              <a:rPr lang="cs-CZ" sz="2000" dirty="0"/>
              <a:t> – </a:t>
            </a:r>
            <a:r>
              <a:rPr lang="cs-CZ" sz="2000" dirty="0" err="1"/>
              <a:t>kwaad</a:t>
            </a:r>
            <a:r>
              <a:rPr lang="cs-CZ" sz="2000" dirty="0"/>
              <a:t> – </a:t>
            </a:r>
            <a:r>
              <a:rPr lang="cs-CZ" sz="2000" dirty="0" err="1"/>
              <a:t>kwader</a:t>
            </a:r>
            <a:r>
              <a:rPr lang="cs-CZ" sz="2000" dirty="0"/>
              <a:t> – </a:t>
            </a:r>
            <a:r>
              <a:rPr lang="cs-CZ" sz="2000" dirty="0" err="1"/>
              <a:t>kwaadst</a:t>
            </a:r>
            <a:endParaRPr lang="cs-CZ" sz="2000" dirty="0"/>
          </a:p>
          <a:p>
            <a:pPr marL="457200" lvl="1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810567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</TotalTime>
  <Words>1264</Words>
  <Application>Microsoft Office PowerPoint</Application>
  <PresentationFormat>Širokoúhlá obrazovka</PresentationFormat>
  <Paragraphs>109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Dover Sans Text-Web</vt:lpstr>
      <vt:lpstr>Flanders Art Sans</vt:lpstr>
      <vt:lpstr>Roboto</vt:lpstr>
      <vt:lpstr>Motiv Office</vt:lpstr>
      <vt:lpstr>Trappen van vergelijking</vt:lpstr>
      <vt:lpstr>Prezentace aplikace PowerPoint</vt:lpstr>
      <vt:lpstr>Gebruik van de stellende trap</vt:lpstr>
      <vt:lpstr>Gebruik van de vergrotende trap</vt:lpstr>
      <vt:lpstr>De overtreffende trap</vt:lpstr>
      <vt:lpstr>Soms verandert er daarbij iets aan de spelling ten opzichte van het basiswoord:</vt:lpstr>
      <vt:lpstr>Prezentace aplikace PowerPoint</vt:lpstr>
      <vt:lpstr>Prezentace aplikace PowerPoint</vt:lpstr>
      <vt:lpstr>Onregelmatig gevormde adjectieven </vt:lpstr>
      <vt:lpstr>Omschrijving van de trappen van vergelijking met meer en meest -meer</vt:lpstr>
      <vt:lpstr>Prezentace aplikace PowerPoint</vt:lpstr>
      <vt:lpstr>Subcategorieën van adjectieven waarvan geen trappen van vergelijking gevormd worden – z jakých podkategorií se neutváří</vt:lpstr>
      <vt:lpstr>Zdroje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Trappen van vergelijking</dc:title>
  <dc:creator>Liesel Meulemeester</dc:creator>
  <cp:lastModifiedBy>Meulemeester, Liesel</cp:lastModifiedBy>
  <cp:revision>8</cp:revision>
  <dcterms:created xsi:type="dcterms:W3CDTF">2023-11-28T14:35:27Z</dcterms:created>
  <dcterms:modified xsi:type="dcterms:W3CDTF">2023-11-30T08:36:46Z</dcterms:modified>
</cp:coreProperties>
</file>