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68" r:id="rId3"/>
    <p:sldId id="257" r:id="rId4"/>
    <p:sldId id="269" r:id="rId5"/>
    <p:sldId id="258" r:id="rId6"/>
    <p:sldId id="270" r:id="rId7"/>
    <p:sldId id="259" r:id="rId8"/>
    <p:sldId id="260" r:id="rId9"/>
    <p:sldId id="261" r:id="rId10"/>
    <p:sldId id="262" r:id="rId11"/>
    <p:sldId id="263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5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1D9D-9778-4D36-B4C6-87EB654EF475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60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1D9D-9778-4D36-B4C6-87EB654EF475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1D9D-9778-4D36-B4C6-87EB654EF475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9665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1D9D-9778-4D36-B4C6-87EB654EF475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221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1D9D-9778-4D36-B4C6-87EB654EF475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4526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1D9D-9778-4D36-B4C6-87EB654EF475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500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1D9D-9778-4D36-B4C6-87EB654EF475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053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1D9D-9778-4D36-B4C6-87EB654EF475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3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1D9D-9778-4D36-B4C6-87EB654EF475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2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1D9D-9778-4D36-B4C6-87EB654EF475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64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1D9D-9778-4D36-B4C6-87EB654EF475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3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1D9D-9778-4D36-B4C6-87EB654EF475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51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1D9D-9778-4D36-B4C6-87EB654EF475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05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1D9D-9778-4D36-B4C6-87EB654EF475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05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1D9D-9778-4D36-B4C6-87EB654EF475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12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1D9D-9778-4D36-B4C6-87EB654EF475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34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81D9D-9778-4D36-B4C6-87EB654EF475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9945BA1-691D-4910-859B-2D8675725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0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Vnitřní struktura odborného textu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Kompoziční funkce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sdělení nebo formulace: </a:t>
            </a:r>
          </a:p>
          <a:p>
            <a:pPr>
              <a:buNone/>
            </a:pPr>
            <a:r>
              <a:rPr lang="cs-CZ" dirty="0" smtClean="0"/>
              <a:t>	nabývá různých modifikací – teze, antiteze, argument v polemice nebo diskusi, hypotéza, nebo domněnka   </a:t>
            </a:r>
          </a:p>
          <a:p>
            <a:r>
              <a:rPr lang="cs-CZ" dirty="0" smtClean="0"/>
              <a:t>Je třeba zcela jednoznačně odlišit vlastní autorskou výpověď a reference výpovědí jiných </a:t>
            </a:r>
            <a:r>
              <a:rPr lang="cs-CZ" dirty="0" smtClean="0"/>
              <a:t>autorů</a:t>
            </a:r>
          </a:p>
          <a:p>
            <a:pPr lvl="1"/>
            <a:r>
              <a:rPr lang="cs-CZ" dirty="0" smtClean="0"/>
              <a:t>V textech se prolínají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Kompoziční funkce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Vlastní autorská tvrzení:</a:t>
            </a:r>
          </a:p>
          <a:p>
            <a:pPr>
              <a:buNone/>
            </a:pPr>
            <a:r>
              <a:rPr lang="cs-CZ" dirty="0" smtClean="0"/>
              <a:t>modulována různou míru jistoty, pravděpodobnosti či přesvědčivosti, od absolutních tvrzení po neschopnost s jistotou odpovědět na danou </a:t>
            </a:r>
            <a:r>
              <a:rPr lang="cs-CZ" dirty="0" smtClean="0"/>
              <a:t>otázku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kritická reflexe ostatních, vyjadřování pochybností a nejistot, prezentace pozorování, diskusní rozbory, vyjádření předpokladů, vysvětlování, vyvozování závěrů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54836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Čím je ovlivněná míra jistoty autorova tvrzení?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Jaký je rozdíl u humanitních a přírodních věd?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Na základě čeho lze zpochybnit tvrzení jiného badatele?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1609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6347713" cy="4608512"/>
          </a:xfrm>
        </p:spPr>
        <p:txBody>
          <a:bodyPr/>
          <a:lstStyle/>
          <a:p>
            <a:r>
              <a:rPr lang="cs-CZ" dirty="0" smtClean="0"/>
              <a:t>Jak psát odborný text?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Co je důležité ve vztahu čtenář – autor?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Co znamená vymezení pojmů? Odborná terminologie?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758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Kompoziční Struktury Vědeckých článků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Příjemce zajímá produkt</a:t>
            </a:r>
          </a:p>
          <a:p>
            <a:r>
              <a:rPr lang="cs-CZ" dirty="0" smtClean="0"/>
              <a:t>Proces je však zcela zásadní pro </a:t>
            </a:r>
            <a:r>
              <a:rPr lang="cs-CZ" dirty="0" smtClean="0"/>
              <a:t>autora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„Během naší středeční schůzky Julie roztrhala smlouvu.“</a:t>
            </a:r>
          </a:p>
          <a:p>
            <a:endParaRPr lang="cs-CZ" dirty="0"/>
          </a:p>
          <a:p>
            <a:r>
              <a:rPr lang="cs-CZ" dirty="0" smtClean="0"/>
              <a:t>Kdo je Julie?</a:t>
            </a:r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916832"/>
            <a:ext cx="6347713" cy="1320800"/>
          </a:xfrm>
        </p:spPr>
        <p:txBody>
          <a:bodyPr/>
          <a:lstStyle/>
          <a:p>
            <a:r>
              <a:rPr lang="cs-CZ" dirty="0" smtClean="0"/>
              <a:t>Jaká je struktura odborných textů?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5955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Kompoziční Struktury Vědeckých článků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Model Problém – Řešení</a:t>
            </a:r>
          </a:p>
          <a:p>
            <a:endParaRPr lang="cs-CZ" dirty="0"/>
          </a:p>
          <a:p>
            <a:r>
              <a:rPr lang="cs-CZ" dirty="0" smtClean="0"/>
              <a:t>Česká stylistika upravuje základní strukturu na úvod, stať, závěr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5123656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MODEL IMRAD? Co to je?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I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M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R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640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Kompoziční Struktury Vědeckých článků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204864"/>
            <a:ext cx="7467600" cy="4873752"/>
          </a:xfrm>
        </p:spPr>
        <p:txBody>
          <a:bodyPr/>
          <a:lstStyle/>
          <a:p>
            <a:r>
              <a:rPr lang="cs-CZ" dirty="0" smtClean="0"/>
              <a:t>Model IMRAD: </a:t>
            </a:r>
            <a:r>
              <a:rPr lang="cs-CZ" dirty="0" err="1" smtClean="0"/>
              <a:t>Introduction</a:t>
            </a:r>
            <a:r>
              <a:rPr lang="cs-CZ" dirty="0" smtClean="0"/>
              <a:t>, </a:t>
            </a:r>
            <a:r>
              <a:rPr lang="cs-CZ" dirty="0" err="1" smtClean="0"/>
              <a:t>Methods</a:t>
            </a:r>
            <a:r>
              <a:rPr lang="cs-CZ" dirty="0" smtClean="0"/>
              <a:t> (</a:t>
            </a:r>
            <a:r>
              <a:rPr lang="cs-CZ" dirty="0" err="1" smtClean="0"/>
              <a:t>Materials</a:t>
            </a:r>
            <a:r>
              <a:rPr lang="cs-CZ" dirty="0" smtClean="0"/>
              <a:t>), </a:t>
            </a:r>
            <a:r>
              <a:rPr lang="cs-CZ" dirty="0" err="1" smtClean="0"/>
              <a:t>Results</a:t>
            </a:r>
            <a:r>
              <a:rPr lang="cs-CZ" dirty="0" smtClean="0"/>
              <a:t>, </a:t>
            </a:r>
            <a:r>
              <a:rPr lang="cs-CZ" dirty="0" err="1" smtClean="0"/>
              <a:t>Discussion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Introduction</a:t>
            </a:r>
            <a:r>
              <a:rPr lang="cs-CZ" dirty="0" smtClean="0"/>
              <a:t>: </a:t>
            </a:r>
          </a:p>
          <a:p>
            <a:pPr>
              <a:buNone/>
            </a:pPr>
            <a:r>
              <a:rPr lang="cs-CZ" dirty="0" smtClean="0"/>
              <a:t>Komplexní úvod – podstata problému, zhodnocení literatury, metoda výzkumu, základní výsledky výzkumu, konstatování závěrů</a:t>
            </a:r>
          </a:p>
          <a:p>
            <a:r>
              <a:rPr lang="cs-CZ" dirty="0" err="1" smtClean="0"/>
              <a:t>Methods</a:t>
            </a:r>
            <a:r>
              <a:rPr lang="cs-CZ" dirty="0" smtClean="0"/>
              <a:t> (</a:t>
            </a:r>
            <a:r>
              <a:rPr lang="cs-CZ" dirty="0" err="1" smtClean="0"/>
              <a:t>Materials</a:t>
            </a:r>
            <a:r>
              <a:rPr lang="cs-CZ" dirty="0" smtClean="0"/>
              <a:t>) – proces shromažďování dat, průběh a způsob empirického výzkumu, jeho zpracování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Kompoziční Struktury Vědeckých článků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Results</a:t>
            </a:r>
            <a:r>
              <a:rPr lang="cs-CZ" dirty="0" smtClean="0"/>
              <a:t>: výběrová prezentace, prezentují se výsledky, které přinášejí nový poznatek, často pouhá konstatování</a:t>
            </a:r>
          </a:p>
          <a:p>
            <a:r>
              <a:rPr lang="cs-CZ" dirty="0" err="1" smtClean="0"/>
              <a:t>Discussion</a:t>
            </a:r>
            <a:r>
              <a:rPr lang="cs-CZ" dirty="0" smtClean="0"/>
              <a:t>: zobecnění výsledků, konstatování výjimek, chybějících článků, nejasných bodů, porovnání nově získaných výsledků, rozebrání teoretických implikací, praktických aplikací, jasné formulování závěrů, shromáždění důkazů pro závěry 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Kompoziční Struktury Vědeckých textů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Segmentace textu:</a:t>
            </a:r>
          </a:p>
          <a:p>
            <a:pPr>
              <a:buNone/>
            </a:pPr>
            <a:r>
              <a:rPr lang="cs-CZ" dirty="0" smtClean="0"/>
              <a:t>Odstavce – dodržují jednotu tématu, </a:t>
            </a:r>
          </a:p>
          <a:p>
            <a:pPr>
              <a:buNone/>
            </a:pPr>
            <a:r>
              <a:rPr lang="cs-CZ" dirty="0" smtClean="0"/>
              <a:t>úvodní odstavce, vnitřní, koncové odstavce (strohé-vyčerpávající x uvozující-sumarizující)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Lineární segmentace:</a:t>
            </a:r>
          </a:p>
          <a:p>
            <a:pPr>
              <a:buNone/>
            </a:pPr>
            <a:r>
              <a:rPr lang="cs-CZ" dirty="0" smtClean="0"/>
              <a:t>Oddíly-kapitoly-</a:t>
            </a:r>
            <a:r>
              <a:rPr lang="cs-CZ" dirty="0" err="1" smtClean="0"/>
              <a:t>subkapitoly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- Hierarchie číslování (Úvod má 0)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1186</TotalTime>
  <Words>275</Words>
  <Application>Microsoft Office PowerPoint</Application>
  <PresentationFormat>Předvádění na obrazovce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Fazeta</vt:lpstr>
      <vt:lpstr>Vnitřní struktura odborného textu</vt:lpstr>
      <vt:lpstr>Jak psát odborný text?   Co je důležité ve vztahu čtenář – autor?  Co znamená vymezení pojmů? Odborná terminologie?</vt:lpstr>
      <vt:lpstr>Kompoziční Struktury Vědeckých článků</vt:lpstr>
      <vt:lpstr>Jaká je struktura odborných textů?</vt:lpstr>
      <vt:lpstr>Kompoziční Struktury Vědeckých článků</vt:lpstr>
      <vt:lpstr>MODEL IMRAD? Co to je?  I  M  R  D</vt:lpstr>
      <vt:lpstr>Kompoziční Struktury Vědeckých článků</vt:lpstr>
      <vt:lpstr>Kompoziční Struktury Vědeckých článků</vt:lpstr>
      <vt:lpstr>Kompoziční Struktury Vědeckých textů</vt:lpstr>
      <vt:lpstr>Kompoziční funkce</vt:lpstr>
      <vt:lpstr>Kompoziční funkce</vt:lpstr>
      <vt:lpstr>Čím je ovlivněná míra jistoty autorova tvrzení?  Jaký je rozdíl u humanitních a přírodních věd?  Na základě čeho lze zpochybnit tvrzení jiného badatele?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Vnitřní struktura odborného textu</dc:title>
  <cp:lastModifiedBy>Jasenčáková Miroslava</cp:lastModifiedBy>
  <cp:revision>14</cp:revision>
  <dcterms:created xsi:type="dcterms:W3CDTF">2013-11-20T11:09:21Z</dcterms:created>
  <dcterms:modified xsi:type="dcterms:W3CDTF">2018-12-03T13:38:36Z</dcterms:modified>
</cp:coreProperties>
</file>