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33"/>
  </p:notesMasterIdLst>
  <p:handoutMasterIdLst>
    <p:handoutMasterId r:id="rId34"/>
  </p:handoutMasterIdLst>
  <p:sldIdLst>
    <p:sldId id="282" r:id="rId4"/>
    <p:sldId id="363" r:id="rId5"/>
    <p:sldId id="365" r:id="rId6"/>
    <p:sldId id="374" r:id="rId7"/>
    <p:sldId id="355" r:id="rId8"/>
    <p:sldId id="375" r:id="rId9"/>
    <p:sldId id="377" r:id="rId10"/>
    <p:sldId id="398" r:id="rId11"/>
    <p:sldId id="378" r:id="rId12"/>
    <p:sldId id="391" r:id="rId13"/>
    <p:sldId id="379" r:id="rId14"/>
    <p:sldId id="380" r:id="rId15"/>
    <p:sldId id="383" r:id="rId16"/>
    <p:sldId id="384" r:id="rId17"/>
    <p:sldId id="385" r:id="rId18"/>
    <p:sldId id="386" r:id="rId19"/>
    <p:sldId id="387" r:id="rId20"/>
    <p:sldId id="388" r:id="rId21"/>
    <p:sldId id="389" r:id="rId22"/>
    <p:sldId id="381" r:id="rId23"/>
    <p:sldId id="382" r:id="rId24"/>
    <p:sldId id="394" r:id="rId25"/>
    <p:sldId id="393" r:id="rId26"/>
    <p:sldId id="400" r:id="rId27"/>
    <p:sldId id="399" r:id="rId28"/>
    <p:sldId id="401" r:id="rId29"/>
    <p:sldId id="390" r:id="rId30"/>
    <p:sldId id="397" r:id="rId31"/>
    <p:sldId id="396" r:id="rId32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464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0" autoAdjust="0"/>
    <p:restoredTop sz="70274" autoAdjust="0"/>
  </p:normalViewPr>
  <p:slideViewPr>
    <p:cSldViewPr snapToGrid="0">
      <p:cViewPr varScale="1">
        <p:scale>
          <a:sx n="61" d="100"/>
          <a:sy n="61" d="100"/>
        </p:scale>
        <p:origin x="1522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6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microsoft.com/office/2015/10/relationships/revisionInfo" Target="revisionInfo.xml"/><Relationship Id="rId21" Type="http://schemas.openxmlformats.org/officeDocument/2006/relationships/slide" Target="slides/slide18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9F2ABBF-518D-4884-86CE-FF081563065C}" type="datetime1">
              <a:rPr lang="cs-CZ" smtClean="0"/>
              <a:t>19.11.2025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D7907-2EF3-43DD-AB94-E2AB190773F6}" type="datetime1">
              <a:rPr lang="cs-CZ" smtClean="0"/>
              <a:pPr/>
              <a:t>19.11.2025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mbridge.org/core/journals/behavioral-and-brain-sciences/article/from-sense-of-number-to-sense-of-magnitude-the-role-of-continuous-magnitudes-in-numerical-cognition/460747F80685E25CC7256D83AD149718?utm_source=chatgpt.com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7772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-17002125" y="-11796713"/>
            <a:ext cx="22204363" cy="12490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77039" cy="41076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en-US" sz="1200" dirty="0" smtClean="0"/>
              <a:t>Davis </a:t>
            </a:r>
            <a:r>
              <a:rPr lang="cs-CZ" sz="1200" dirty="0" smtClean="0"/>
              <a:t>a </a:t>
            </a:r>
            <a:r>
              <a:rPr lang="en-US" sz="1200" dirty="0" err="1" smtClean="0"/>
              <a:t>Memmott</a:t>
            </a:r>
            <a:r>
              <a:rPr lang="en-US" sz="1200" dirty="0" smtClean="0"/>
              <a:t> (1983)</a:t>
            </a:r>
            <a:r>
              <a:rPr lang="cs-CZ" sz="1200" dirty="0" smtClean="0"/>
              <a:t>: </a:t>
            </a:r>
            <a:r>
              <a:rPr lang="cs-CZ" sz="1200" b="1" dirty="0" smtClean="0"/>
              <a:t>hypotéza</a:t>
            </a:r>
            <a:r>
              <a:rPr lang="en-US" sz="1200" b="1" dirty="0" smtClean="0"/>
              <a:t> „</a:t>
            </a:r>
            <a:r>
              <a:rPr lang="cs-CZ" sz="1200" b="1" dirty="0" smtClean="0"/>
              <a:t>krajního případu</a:t>
            </a:r>
            <a:r>
              <a:rPr lang="en-US" sz="1200" b="1" dirty="0" smtClean="0"/>
              <a:t>”</a:t>
            </a:r>
            <a:r>
              <a:rPr lang="cs-CZ" sz="1200" b="1" dirty="0" smtClean="0"/>
              <a:t> (last resort)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0150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-17002125" y="-11796713"/>
            <a:ext cx="22204363" cy="12490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77039" cy="41076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cs-CZ" sz="1200" b="0" dirty="0" smtClean="0"/>
              <a:t>ATOM </a:t>
            </a:r>
            <a:r>
              <a:rPr lang="cs-CZ" sz="1200" b="0" dirty="0" smtClean="0"/>
              <a:t>(A </a:t>
            </a:r>
            <a:r>
              <a:rPr lang="cs-CZ" sz="1200" b="0" dirty="0" err="1" smtClean="0"/>
              <a:t>Theory</a:t>
            </a:r>
            <a:r>
              <a:rPr lang="cs-CZ" sz="1200" b="0" dirty="0" smtClean="0"/>
              <a:t> </a:t>
            </a:r>
            <a:r>
              <a:rPr lang="cs-CZ" sz="1200" b="0" dirty="0" err="1" smtClean="0"/>
              <a:t>Of</a:t>
            </a:r>
            <a:r>
              <a:rPr lang="cs-CZ" sz="1200" b="0" dirty="0" smtClean="0"/>
              <a:t> Magnitude) – souvisí</a:t>
            </a:r>
            <a:r>
              <a:rPr lang="cs-CZ" sz="1200" b="0" baseline="0" dirty="0" smtClean="0"/>
              <a:t> to spolu a počty a další vlastnosti související s velikostí jsou reprezentovány podobným mechanismem, podporují se vzájemně</a:t>
            </a:r>
            <a:endParaRPr lang="cs-CZ" sz="1200" b="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78403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-17002125" y="-11796713"/>
            <a:ext cx="22204363" cy="12490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77039" cy="41076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r>
              <a:rPr lang="cs-CZ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Ryby se mohly skrze posílený otvor dostat k hejnu ve vnějším akvárku (mimo obrázek</a:t>
            </a:r>
            <a:r>
              <a:rPr lang="en-US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).</a:t>
            </a:r>
            <a:endParaRPr lang="cs-CZ" sz="1200" b="0" i="0" u="none" strike="noStrike" baseline="0" dirty="0" smtClean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Mangal" pitchFamily="2"/>
            </a:endParaRPr>
          </a:p>
          <a:p>
            <a:r>
              <a:rPr lang="cs-CZ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Půlka trénována na 2 prvky, půlka na </a:t>
            </a:r>
            <a:r>
              <a:rPr lang="cs-CZ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373781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77039" cy="41076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883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77039" cy="41076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r>
              <a:rPr lang="cs-CZ" dirty="0" smtClean="0"/>
              <a:t>podávají se série stimulů (např. 1, 2, 3, 4 body) a zvíře je musí vybrat ve správném pořadí.</a:t>
            </a:r>
          </a:p>
          <a:p>
            <a:r>
              <a:rPr lang="cs-CZ" sz="1200" b="0" i="0" u="none" strike="noStrike" baseline="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The</a:t>
            </a:r>
            <a:r>
              <a:rPr lang="cs-CZ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 </a:t>
            </a:r>
            <a:r>
              <a:rPr lang="cs-CZ" sz="1200" b="0" i="0" u="none" strike="noStrike" baseline="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monkeys</a:t>
            </a:r>
            <a:r>
              <a:rPr lang="cs-CZ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 </a:t>
            </a:r>
            <a:r>
              <a:rPr lang="cs-CZ" sz="1200" b="0" i="0" u="none" strike="noStrike" baseline="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could</a:t>
            </a:r>
            <a:r>
              <a:rPr lang="cs-CZ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 </a:t>
            </a:r>
            <a:r>
              <a:rPr lang="cs-CZ" sz="1200" b="0" i="0" u="none" strike="noStrike" baseline="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have</a:t>
            </a:r>
            <a:r>
              <a:rPr lang="cs-CZ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 </a:t>
            </a:r>
            <a:r>
              <a:rPr lang="en-US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discriminated exemplars of the four </a:t>
            </a:r>
            <a:r>
              <a:rPr lang="en-US" sz="1200" b="0" i="0" u="none" strike="noStrike" baseline="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numerosities</a:t>
            </a:r>
            <a:r>
              <a:rPr lang="en-US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 as nominal</a:t>
            </a:r>
            <a:r>
              <a:rPr lang="cs-CZ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 </a:t>
            </a:r>
            <a:r>
              <a:rPr lang="en-US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categories (A, B, C, and D) and learned to order them</a:t>
            </a:r>
            <a:r>
              <a:rPr lang="cs-CZ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 </a:t>
            </a:r>
            <a:r>
              <a:rPr lang="en-US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as they might the stimuli of an arbitrary sequence</a:t>
            </a:r>
            <a:r>
              <a:rPr lang="cs-CZ" sz="12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 (A —' B —• C —• D).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08122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77039" cy="41076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r>
              <a:rPr lang="en-US" dirty="0" smtClean="0"/>
              <a:t>„semi-free‑ranging rhesus monkeys“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Cayo</a:t>
            </a:r>
            <a:r>
              <a:rPr lang="en-US" dirty="0" smtClean="0"/>
              <a:t> Santiago</a:t>
            </a:r>
            <a:endParaRPr lang="cs-CZ" dirty="0" smtClean="0"/>
          </a:p>
          <a:p>
            <a:r>
              <a:rPr lang="cs-CZ" dirty="0" smtClean="0"/>
              <a:t>NF = </a:t>
            </a:r>
            <a:r>
              <a:rPr lang="cs-CZ" dirty="0" err="1" smtClean="0"/>
              <a:t>null</a:t>
            </a:r>
            <a:r>
              <a:rPr lang="cs-CZ" dirty="0" smtClean="0"/>
              <a:t> </a:t>
            </a:r>
            <a:r>
              <a:rPr lang="cs-CZ" dirty="0" err="1" smtClean="0"/>
              <a:t>field</a:t>
            </a:r>
            <a:endParaRPr lang="cs-CZ" dirty="0" smtClean="0"/>
          </a:p>
          <a:p>
            <a:r>
              <a:rPr lang="cs-CZ" dirty="0" smtClean="0"/>
              <a:t>hroznové víno, kousky ovoce</a:t>
            </a:r>
          </a:p>
          <a:p>
            <a:r>
              <a:rPr lang="cs-CZ" b="1" dirty="0" smtClean="0"/>
              <a:t>Proces pokládání:</a:t>
            </a:r>
            <a:r>
              <a:rPr lang="cs-CZ" dirty="0" smtClean="0"/>
              <a:t> opice sledovala experimentátora, když jednotlivé kusy jídla (např. jablko) dával do nádoby.</a:t>
            </a:r>
          </a:p>
          <a:p>
            <a:r>
              <a:rPr lang="cs-CZ" b="1" dirty="0" smtClean="0"/>
              <a:t>Po vložení do nádoby („</a:t>
            </a:r>
            <a:r>
              <a:rPr lang="cs-CZ" b="1" dirty="0" err="1" smtClean="0"/>
              <a:t>bucket</a:t>
            </a:r>
            <a:r>
              <a:rPr lang="cs-CZ" b="1" dirty="0" smtClean="0"/>
              <a:t>“ / </a:t>
            </a:r>
            <a:r>
              <a:rPr lang="cs-CZ" b="1" dirty="0" err="1" smtClean="0"/>
              <a:t>opaque</a:t>
            </a:r>
            <a:r>
              <a:rPr lang="cs-CZ" b="1" dirty="0" smtClean="0"/>
              <a:t> </a:t>
            </a:r>
            <a:r>
              <a:rPr lang="cs-CZ" b="1" dirty="0" err="1" smtClean="0"/>
              <a:t>container</a:t>
            </a:r>
            <a:r>
              <a:rPr lang="cs-CZ" b="1" dirty="0" smtClean="0"/>
              <a:t>):</a:t>
            </a:r>
            <a:r>
              <a:rPr lang="cs-CZ" dirty="0" smtClean="0"/>
              <a:t> opice </a:t>
            </a:r>
            <a:r>
              <a:rPr lang="cs-CZ" b="1" dirty="0" smtClean="0"/>
              <a:t>už neviděla obsah</a:t>
            </a:r>
            <a:r>
              <a:rPr lang="cs-CZ" dirty="0" smtClean="0"/>
              <a:t> — nádobu byla neprůhledná.</a:t>
            </a:r>
          </a:p>
          <a:p>
            <a:r>
              <a:rPr lang="cs-CZ" dirty="0" smtClean="0"/>
              <a:t>Opice musela </a:t>
            </a:r>
            <a:r>
              <a:rPr lang="cs-CZ" b="1" dirty="0" smtClean="0"/>
              <a:t>spoléhat na svou reprezentaci počtu</a:t>
            </a:r>
            <a:r>
              <a:rPr lang="cs-CZ" dirty="0" smtClean="0"/>
              <a:t>, který sledovala během pokládání, aby pak správně vybrala nádobu s větším množstvím.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95221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18088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77039" cy="41076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05569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77039" cy="41076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61612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77039" cy="41076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9176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18550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Oblasti účastnící se na počítání jsou v podstatě známy už od 1919 </a:t>
            </a:r>
            <a:r>
              <a:rPr lang="cs-CZ" dirty="0" err="1" smtClean="0"/>
              <a:t>inferior</a:t>
            </a:r>
            <a:endParaRPr lang="cs-CZ" dirty="0" smtClean="0"/>
          </a:p>
          <a:p>
            <a:r>
              <a:rPr lang="cs-CZ" dirty="0" err="1" smtClean="0"/>
              <a:t>parietal</a:t>
            </a:r>
            <a:r>
              <a:rPr lang="cs-CZ" dirty="0" smtClean="0"/>
              <a:t> </a:t>
            </a:r>
            <a:r>
              <a:rPr lang="cs-CZ" dirty="0" err="1" smtClean="0"/>
              <a:t>lobule</a:t>
            </a:r>
            <a:r>
              <a:rPr lang="cs-CZ" dirty="0" smtClean="0"/>
              <a:t> (</a:t>
            </a:r>
            <a:r>
              <a:rPr lang="cs-CZ" dirty="0" err="1" smtClean="0"/>
              <a:t>angular</a:t>
            </a:r>
            <a:r>
              <a:rPr lang="cs-CZ" dirty="0" smtClean="0"/>
              <a:t> </a:t>
            </a:r>
            <a:r>
              <a:rPr lang="cs-CZ" dirty="0" err="1" smtClean="0"/>
              <a:t>gyrus</a:t>
            </a:r>
            <a:r>
              <a:rPr lang="cs-CZ" dirty="0" smtClean="0"/>
              <a:t>),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intraparietal</a:t>
            </a:r>
            <a:r>
              <a:rPr lang="cs-CZ" dirty="0" smtClean="0"/>
              <a:t> </a:t>
            </a:r>
            <a:r>
              <a:rPr lang="cs-CZ" dirty="0" err="1" smtClean="0"/>
              <a:t>sulcus</a:t>
            </a:r>
            <a:r>
              <a:rPr lang="cs-CZ" dirty="0" smtClean="0"/>
              <a:t> (IPS) and </a:t>
            </a:r>
            <a:r>
              <a:rPr lang="cs-CZ" dirty="0" err="1" smtClean="0"/>
              <a:t>the</a:t>
            </a:r>
            <a:endParaRPr lang="cs-CZ" dirty="0" smtClean="0"/>
          </a:p>
          <a:p>
            <a:r>
              <a:rPr lang="cs-CZ" dirty="0" err="1" smtClean="0"/>
              <a:t>inferior</a:t>
            </a:r>
            <a:r>
              <a:rPr lang="cs-CZ" dirty="0" smtClean="0"/>
              <a:t> </a:t>
            </a:r>
            <a:r>
              <a:rPr lang="cs-CZ" dirty="0" err="1" smtClean="0"/>
              <a:t>frontal</a:t>
            </a:r>
            <a:r>
              <a:rPr lang="cs-CZ" dirty="0" smtClean="0"/>
              <a:t> </a:t>
            </a:r>
            <a:r>
              <a:rPr lang="cs-CZ" dirty="0" err="1" smtClean="0"/>
              <a:t>gyrus</a:t>
            </a:r>
            <a:r>
              <a:rPr lang="cs-CZ" dirty="0" smtClean="0"/>
              <a:t> (</a:t>
            </a:r>
            <a:r>
              <a:rPr lang="cs-CZ" dirty="0" err="1" smtClean="0"/>
              <a:t>Henschen</a:t>
            </a:r>
            <a:r>
              <a:rPr lang="cs-CZ" dirty="0" smtClean="0"/>
              <a:t>, 1919; </a:t>
            </a:r>
            <a:r>
              <a:rPr lang="cs-CZ" dirty="0" err="1" smtClean="0"/>
              <a:t>Fig</a:t>
            </a:r>
            <a:r>
              <a:rPr lang="cs-CZ" dirty="0" smtClean="0"/>
              <a:t>. 4A).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50840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The first stage</a:t>
            </a:r>
            <a:r>
              <a:rPr lang="cs-CZ" i="1" dirty="0" smtClean="0"/>
              <a:t> </a:t>
            </a:r>
            <a:r>
              <a:rPr lang="en-US" i="1" dirty="0" smtClean="0"/>
              <a:t>of the model would involve an item-location map, where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discrete items are encoded with respect to the different spatial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location in which they appear. Secondly, the location information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passes through a summation mechanism, in which the different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discrete locations are accumulated and transformed into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quantity. Finally, the quantitative information is generalized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and transformed into an abstract number-selective code.</a:t>
            </a:r>
            <a:endParaRPr lang="cs-CZ" i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dirty="0" err="1" smtClean="0"/>
              <a:t>Number</a:t>
            </a:r>
            <a:r>
              <a:rPr lang="cs-CZ" i="1" baseline="0" dirty="0" smtClean="0"/>
              <a:t> </a:t>
            </a:r>
            <a:r>
              <a:rPr lang="cs-CZ" i="1" baseline="0" dirty="0" err="1" smtClean="0"/>
              <a:t>neurons</a:t>
            </a:r>
            <a:r>
              <a:rPr lang="cs-CZ" i="1" baseline="0" dirty="0" smtClean="0"/>
              <a:t>: funguje to na </a:t>
            </a:r>
            <a:r>
              <a:rPr lang="cs-CZ" i="1" baseline="0" dirty="0" err="1" smtClean="0"/>
              <a:t>dot</a:t>
            </a:r>
            <a:r>
              <a:rPr lang="cs-CZ" i="1" baseline="0" dirty="0" smtClean="0"/>
              <a:t> </a:t>
            </a:r>
            <a:r>
              <a:rPr lang="cs-CZ" i="1" baseline="0" dirty="0" err="1" smtClean="0"/>
              <a:t>displays</a:t>
            </a:r>
            <a:r>
              <a:rPr lang="cs-CZ" i="1" baseline="0" dirty="0" smtClean="0"/>
              <a:t> (</a:t>
            </a:r>
            <a:r>
              <a:rPr lang="cs-CZ" i="1" baseline="0" dirty="0" err="1" smtClean="0"/>
              <a:t>Fig</a:t>
            </a:r>
            <a:r>
              <a:rPr lang="cs-CZ" i="1" baseline="0" dirty="0" smtClean="0"/>
              <a:t>. 4D) (</a:t>
            </a:r>
            <a:r>
              <a:rPr lang="cs-CZ" i="1" baseline="0" dirty="0" err="1" smtClean="0"/>
              <a:t>Nieder</a:t>
            </a:r>
            <a:r>
              <a:rPr lang="cs-CZ" i="1" baseline="0" dirty="0" smtClean="0"/>
              <a:t> et al., 2002;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baseline="0" dirty="0" err="1" smtClean="0"/>
              <a:t>Nieder</a:t>
            </a:r>
            <a:r>
              <a:rPr lang="cs-CZ" i="1" baseline="0" dirty="0" smtClean="0"/>
              <a:t> and Miller, 2003; </a:t>
            </a:r>
            <a:r>
              <a:rPr lang="cs-CZ" i="1" baseline="0" dirty="0" err="1" smtClean="0"/>
              <a:t>Nieder</a:t>
            </a:r>
            <a:r>
              <a:rPr lang="cs-CZ" i="1" baseline="0" dirty="0" smtClean="0"/>
              <a:t>, 2016a; </a:t>
            </a:r>
            <a:r>
              <a:rPr lang="cs-CZ" i="1" baseline="0" dirty="0" err="1" smtClean="0"/>
              <a:t>Okuyama</a:t>
            </a:r>
            <a:r>
              <a:rPr lang="cs-CZ" i="1" baseline="0" dirty="0" smtClean="0"/>
              <a:t> et al., 2015),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baseline="0" dirty="0" smtClean="0"/>
              <a:t>auditory and </a:t>
            </a:r>
            <a:r>
              <a:rPr lang="cs-CZ" i="1" baseline="0" dirty="0" err="1" smtClean="0"/>
              <a:t>visual</a:t>
            </a:r>
            <a:r>
              <a:rPr lang="cs-CZ" i="1" baseline="0" dirty="0" smtClean="0"/>
              <a:t> </a:t>
            </a:r>
            <a:r>
              <a:rPr lang="cs-CZ" i="1" baseline="0" dirty="0" err="1" smtClean="0"/>
              <a:t>sequences</a:t>
            </a:r>
            <a:r>
              <a:rPr lang="cs-CZ" i="1" baseline="0" dirty="0" smtClean="0"/>
              <a:t> (</a:t>
            </a:r>
            <a:r>
              <a:rPr lang="cs-CZ" i="1" baseline="0" dirty="0" err="1" smtClean="0"/>
              <a:t>Nieder</a:t>
            </a:r>
            <a:r>
              <a:rPr lang="cs-CZ" i="1" baseline="0" dirty="0" smtClean="0"/>
              <a:t> et al., 2006; </a:t>
            </a:r>
            <a:r>
              <a:rPr lang="cs-CZ" i="1" baseline="0" dirty="0" err="1" smtClean="0"/>
              <a:t>Nieder</a:t>
            </a:r>
            <a:r>
              <a:rPr lang="cs-CZ" i="1" baseline="0" dirty="0" smtClean="0"/>
              <a:t>, 2012),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baseline="0" dirty="0" smtClean="0"/>
              <a:t>and hand </a:t>
            </a:r>
            <a:r>
              <a:rPr lang="cs-CZ" i="1" baseline="0" dirty="0" err="1" smtClean="0"/>
              <a:t>movements</a:t>
            </a:r>
            <a:r>
              <a:rPr lang="cs-CZ" i="1" baseline="0" dirty="0" smtClean="0"/>
              <a:t> (</a:t>
            </a:r>
            <a:r>
              <a:rPr lang="cs-CZ" i="1" baseline="0" dirty="0" err="1" smtClean="0"/>
              <a:t>Sawamura</a:t>
            </a:r>
            <a:r>
              <a:rPr lang="cs-CZ" i="1" baseline="0" dirty="0" smtClean="0"/>
              <a:t> et al., 2002).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Some neurons in the prefrontal cortex (PFC) even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represent the same number of both visual and auditory events: they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respond to number irrespective of the modality (</a:t>
            </a:r>
            <a:r>
              <a:rPr lang="en-US" i="1" dirty="0" err="1" smtClean="0"/>
              <a:t>Nieder</a:t>
            </a:r>
            <a:r>
              <a:rPr lang="en-US" i="1" dirty="0" smtClean="0"/>
              <a:t>, 2012).</a:t>
            </a:r>
            <a:endParaRPr lang="cs-CZ" i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15275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The first stage</a:t>
            </a:r>
            <a:r>
              <a:rPr lang="cs-CZ" i="1" dirty="0" smtClean="0"/>
              <a:t> </a:t>
            </a:r>
            <a:r>
              <a:rPr lang="en-US" i="1" dirty="0" smtClean="0"/>
              <a:t>of the model would involve an item-location map, where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discrete items are encoded with respect to the different spatial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location in which they appear. Secondly, the location information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passes through a summation mechanism, in which the different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discrete locations are accumulated and transformed into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quantity. Finally, the quantitative information is generalized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and transformed into an abstract number-selective code.</a:t>
            </a:r>
            <a:endParaRPr lang="cs-CZ" i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dirty="0" err="1" smtClean="0"/>
              <a:t>Number</a:t>
            </a:r>
            <a:r>
              <a:rPr lang="cs-CZ" i="1" baseline="0" dirty="0" smtClean="0"/>
              <a:t> </a:t>
            </a:r>
            <a:r>
              <a:rPr lang="cs-CZ" i="1" baseline="0" dirty="0" err="1" smtClean="0"/>
              <a:t>neurons</a:t>
            </a:r>
            <a:r>
              <a:rPr lang="cs-CZ" i="1" baseline="0" dirty="0" smtClean="0"/>
              <a:t>: funguje to na </a:t>
            </a:r>
            <a:r>
              <a:rPr lang="cs-CZ" i="1" baseline="0" dirty="0" err="1" smtClean="0"/>
              <a:t>dot</a:t>
            </a:r>
            <a:r>
              <a:rPr lang="cs-CZ" i="1" baseline="0" dirty="0" smtClean="0"/>
              <a:t> </a:t>
            </a:r>
            <a:r>
              <a:rPr lang="cs-CZ" i="1" baseline="0" dirty="0" err="1" smtClean="0"/>
              <a:t>displays</a:t>
            </a:r>
            <a:r>
              <a:rPr lang="cs-CZ" i="1" baseline="0" dirty="0" smtClean="0"/>
              <a:t> (</a:t>
            </a:r>
            <a:r>
              <a:rPr lang="cs-CZ" i="1" baseline="0" dirty="0" err="1" smtClean="0"/>
              <a:t>Fig</a:t>
            </a:r>
            <a:r>
              <a:rPr lang="cs-CZ" i="1" baseline="0" dirty="0" smtClean="0"/>
              <a:t>. 4D) (</a:t>
            </a:r>
            <a:r>
              <a:rPr lang="cs-CZ" i="1" baseline="0" dirty="0" err="1" smtClean="0"/>
              <a:t>Nieder</a:t>
            </a:r>
            <a:r>
              <a:rPr lang="cs-CZ" i="1" baseline="0" dirty="0" smtClean="0"/>
              <a:t> et al., 2002;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baseline="0" dirty="0" err="1" smtClean="0"/>
              <a:t>Nieder</a:t>
            </a:r>
            <a:r>
              <a:rPr lang="cs-CZ" i="1" baseline="0" dirty="0" smtClean="0"/>
              <a:t> and Miller, 2003; </a:t>
            </a:r>
            <a:r>
              <a:rPr lang="cs-CZ" i="1" baseline="0" dirty="0" err="1" smtClean="0"/>
              <a:t>Nieder</a:t>
            </a:r>
            <a:r>
              <a:rPr lang="cs-CZ" i="1" baseline="0" dirty="0" smtClean="0"/>
              <a:t>, 2016a; </a:t>
            </a:r>
            <a:r>
              <a:rPr lang="cs-CZ" i="1" baseline="0" dirty="0" err="1" smtClean="0"/>
              <a:t>Okuyama</a:t>
            </a:r>
            <a:r>
              <a:rPr lang="cs-CZ" i="1" baseline="0" dirty="0" smtClean="0"/>
              <a:t> et al., 2015),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baseline="0" dirty="0" smtClean="0"/>
              <a:t>auditory and </a:t>
            </a:r>
            <a:r>
              <a:rPr lang="cs-CZ" i="1" baseline="0" dirty="0" err="1" smtClean="0"/>
              <a:t>visual</a:t>
            </a:r>
            <a:r>
              <a:rPr lang="cs-CZ" i="1" baseline="0" dirty="0" smtClean="0"/>
              <a:t> </a:t>
            </a:r>
            <a:r>
              <a:rPr lang="cs-CZ" i="1" baseline="0" dirty="0" err="1" smtClean="0"/>
              <a:t>sequences</a:t>
            </a:r>
            <a:r>
              <a:rPr lang="cs-CZ" i="1" baseline="0" dirty="0" smtClean="0"/>
              <a:t> (</a:t>
            </a:r>
            <a:r>
              <a:rPr lang="cs-CZ" i="1" baseline="0" dirty="0" err="1" smtClean="0"/>
              <a:t>Nieder</a:t>
            </a:r>
            <a:r>
              <a:rPr lang="cs-CZ" i="1" baseline="0" dirty="0" smtClean="0"/>
              <a:t> et al., 2006; </a:t>
            </a:r>
            <a:r>
              <a:rPr lang="cs-CZ" i="1" baseline="0" dirty="0" err="1" smtClean="0"/>
              <a:t>Nieder</a:t>
            </a:r>
            <a:r>
              <a:rPr lang="cs-CZ" i="1" baseline="0" dirty="0" smtClean="0"/>
              <a:t>, 2012),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baseline="0" dirty="0" smtClean="0"/>
              <a:t>and hand </a:t>
            </a:r>
            <a:r>
              <a:rPr lang="cs-CZ" i="1" baseline="0" dirty="0" err="1" smtClean="0"/>
              <a:t>movements</a:t>
            </a:r>
            <a:r>
              <a:rPr lang="cs-CZ" i="1" baseline="0" dirty="0" smtClean="0"/>
              <a:t> (</a:t>
            </a:r>
            <a:r>
              <a:rPr lang="cs-CZ" i="1" baseline="0" dirty="0" err="1" smtClean="0"/>
              <a:t>Sawamura</a:t>
            </a:r>
            <a:r>
              <a:rPr lang="cs-CZ" i="1" baseline="0" dirty="0" smtClean="0"/>
              <a:t> et al., 2002).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Some neurons in the prefrontal cortex (PFC) even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represent the same number of both visual and auditory events: they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respond to number irrespective of the modality (</a:t>
            </a:r>
            <a:r>
              <a:rPr lang="en-US" i="1" dirty="0" err="1" smtClean="0"/>
              <a:t>Nieder</a:t>
            </a:r>
            <a:r>
              <a:rPr lang="en-US" i="1" dirty="0" smtClean="0"/>
              <a:t>, 2012).</a:t>
            </a:r>
            <a:endParaRPr lang="cs-CZ" i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66393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A Theory of Magnitude (Walsh, 2003, 2013) suggested that the Generalized Magnitude System originate in the necessity to compute magnitudes for action. Therefore, the figure shows action space as a feature shared between different magnitude dimensions such as space, quantity, and time. Please note that the </a:t>
            </a:r>
            <a:r>
              <a:rPr lang="en-US" b="1" dirty="0" err="1" smtClean="0"/>
              <a:t>peripersonal</a:t>
            </a:r>
            <a:r>
              <a:rPr lang="en-US" b="1" dirty="0" smtClean="0"/>
              <a:t> space representation (i.e., space within reaching distance) surrounding one's body is highlighted in light orange. Head-and hand-centered </a:t>
            </a:r>
            <a:r>
              <a:rPr lang="en-US" b="1" dirty="0" err="1" smtClean="0"/>
              <a:t>peripersonal</a:t>
            </a:r>
            <a:r>
              <a:rPr lang="en-US" b="1" dirty="0" smtClean="0"/>
              <a:t> space are stressed due to their accentuated role in body-environment interactions.</a:t>
            </a:r>
            <a:endParaRPr lang="en-US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7296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klesá s rostoucí vzdáleností od preferovaného počtu</a:t>
            </a:r>
            <a:br>
              <a:rPr lang="cs-CZ" dirty="0" smtClean="0"/>
            </a:br>
            <a:r>
              <a:rPr lang="cs-CZ" dirty="0" smtClean="0"/>
              <a:t>→ To odpovídá vlastnostem </a:t>
            </a:r>
            <a:r>
              <a:rPr lang="cs-CZ" b="1" dirty="0" smtClean="0"/>
              <a:t>ANS</a:t>
            </a:r>
            <a:r>
              <a:rPr lang="cs-CZ" dirty="0" smtClean="0"/>
              <a:t> (poměrové rozlišení).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i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7884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-17002125" y="-11796713"/>
            <a:ext cx="22204363" cy="12490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77039" cy="41076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0892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The first stage</a:t>
            </a:r>
            <a:r>
              <a:rPr lang="cs-CZ" i="1" dirty="0" smtClean="0"/>
              <a:t> </a:t>
            </a:r>
            <a:r>
              <a:rPr lang="en-US" i="1" dirty="0" smtClean="0"/>
              <a:t>of the model would involve an item-location map, where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discrete items are encoded with respect to the different spatial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location in which they appear. Secondly, the location information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passes through a summation mechanism, in which the different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discrete locations are accumulated and transformed into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quantity. Finally, the quantitative information is generalized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and transformed into an abstract number-selective code.</a:t>
            </a:r>
            <a:endParaRPr lang="cs-CZ" i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dirty="0" err="1" smtClean="0"/>
              <a:t>Number</a:t>
            </a:r>
            <a:r>
              <a:rPr lang="cs-CZ" i="1" baseline="0" dirty="0" smtClean="0"/>
              <a:t> </a:t>
            </a:r>
            <a:r>
              <a:rPr lang="cs-CZ" i="1" baseline="0" dirty="0" err="1" smtClean="0"/>
              <a:t>neurons</a:t>
            </a:r>
            <a:r>
              <a:rPr lang="cs-CZ" i="1" baseline="0" dirty="0" smtClean="0"/>
              <a:t>: funguje to na </a:t>
            </a:r>
            <a:r>
              <a:rPr lang="cs-CZ" i="1" baseline="0" dirty="0" err="1" smtClean="0"/>
              <a:t>dot</a:t>
            </a:r>
            <a:r>
              <a:rPr lang="cs-CZ" i="1" baseline="0" dirty="0" smtClean="0"/>
              <a:t> </a:t>
            </a:r>
            <a:r>
              <a:rPr lang="cs-CZ" i="1" baseline="0" dirty="0" err="1" smtClean="0"/>
              <a:t>displays</a:t>
            </a:r>
            <a:r>
              <a:rPr lang="cs-CZ" i="1" baseline="0" dirty="0" smtClean="0"/>
              <a:t> (</a:t>
            </a:r>
            <a:r>
              <a:rPr lang="cs-CZ" i="1" baseline="0" dirty="0" err="1" smtClean="0"/>
              <a:t>Fig</a:t>
            </a:r>
            <a:r>
              <a:rPr lang="cs-CZ" i="1" baseline="0" dirty="0" smtClean="0"/>
              <a:t>. 4D) (</a:t>
            </a:r>
            <a:r>
              <a:rPr lang="cs-CZ" i="1" baseline="0" dirty="0" err="1" smtClean="0"/>
              <a:t>Nieder</a:t>
            </a:r>
            <a:r>
              <a:rPr lang="cs-CZ" i="1" baseline="0" dirty="0" smtClean="0"/>
              <a:t> et al., 2002;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baseline="0" dirty="0" err="1" smtClean="0"/>
              <a:t>Nieder</a:t>
            </a:r>
            <a:r>
              <a:rPr lang="cs-CZ" i="1" baseline="0" dirty="0" smtClean="0"/>
              <a:t> and Miller, 2003; </a:t>
            </a:r>
            <a:r>
              <a:rPr lang="cs-CZ" i="1" baseline="0" dirty="0" err="1" smtClean="0"/>
              <a:t>Nieder</a:t>
            </a:r>
            <a:r>
              <a:rPr lang="cs-CZ" i="1" baseline="0" dirty="0" smtClean="0"/>
              <a:t>, 2016a; </a:t>
            </a:r>
            <a:r>
              <a:rPr lang="cs-CZ" i="1" baseline="0" dirty="0" err="1" smtClean="0"/>
              <a:t>Okuyama</a:t>
            </a:r>
            <a:r>
              <a:rPr lang="cs-CZ" i="1" baseline="0" dirty="0" smtClean="0"/>
              <a:t> et al., 2015),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baseline="0" dirty="0" smtClean="0"/>
              <a:t>auditory and </a:t>
            </a:r>
            <a:r>
              <a:rPr lang="cs-CZ" i="1" baseline="0" dirty="0" err="1" smtClean="0"/>
              <a:t>visual</a:t>
            </a:r>
            <a:r>
              <a:rPr lang="cs-CZ" i="1" baseline="0" dirty="0" smtClean="0"/>
              <a:t> </a:t>
            </a:r>
            <a:r>
              <a:rPr lang="cs-CZ" i="1" baseline="0" dirty="0" err="1" smtClean="0"/>
              <a:t>sequences</a:t>
            </a:r>
            <a:r>
              <a:rPr lang="cs-CZ" i="1" baseline="0" dirty="0" smtClean="0"/>
              <a:t> (</a:t>
            </a:r>
            <a:r>
              <a:rPr lang="cs-CZ" i="1" baseline="0" dirty="0" err="1" smtClean="0"/>
              <a:t>Nieder</a:t>
            </a:r>
            <a:r>
              <a:rPr lang="cs-CZ" i="1" baseline="0" dirty="0" smtClean="0"/>
              <a:t> et al., 2006; </a:t>
            </a:r>
            <a:r>
              <a:rPr lang="cs-CZ" i="1" baseline="0" dirty="0" err="1" smtClean="0"/>
              <a:t>Nieder</a:t>
            </a:r>
            <a:r>
              <a:rPr lang="cs-CZ" i="1" baseline="0" dirty="0" smtClean="0"/>
              <a:t>, 2012),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baseline="0" dirty="0" smtClean="0"/>
              <a:t>and hand </a:t>
            </a:r>
            <a:r>
              <a:rPr lang="cs-CZ" i="1" baseline="0" dirty="0" err="1" smtClean="0"/>
              <a:t>movements</a:t>
            </a:r>
            <a:r>
              <a:rPr lang="cs-CZ" i="1" baseline="0" dirty="0" smtClean="0"/>
              <a:t> (</a:t>
            </a:r>
            <a:r>
              <a:rPr lang="cs-CZ" i="1" baseline="0" dirty="0" err="1" smtClean="0"/>
              <a:t>Sawamura</a:t>
            </a:r>
            <a:r>
              <a:rPr lang="cs-CZ" i="1" baseline="0" dirty="0" smtClean="0"/>
              <a:t> et al., 2002).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Some neurons in the prefrontal cortex (PFC) even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represent the same number of both visual and auditory events: they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respond to number irrespective of the modality (</a:t>
            </a:r>
            <a:r>
              <a:rPr lang="en-US" i="1" dirty="0" err="1" smtClean="0"/>
              <a:t>Nieder</a:t>
            </a:r>
            <a:r>
              <a:rPr lang="en-US" i="1" dirty="0" smtClean="0"/>
              <a:t>, 2012).</a:t>
            </a:r>
            <a:endParaRPr lang="cs-CZ" i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5516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103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i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i="1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654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Agrillo</a:t>
            </a:r>
            <a:r>
              <a:rPr lang="en-US" dirty="0" smtClean="0"/>
              <a:t>, C., &amp; </a:t>
            </a:r>
            <a:r>
              <a:rPr lang="en-US" dirty="0" err="1" smtClean="0"/>
              <a:t>Miletto</a:t>
            </a:r>
            <a:r>
              <a:rPr lang="en-US" dirty="0" smtClean="0"/>
              <a:t> </a:t>
            </a:r>
            <a:r>
              <a:rPr lang="en-US" dirty="0" err="1" smtClean="0"/>
              <a:t>Petrazzini</a:t>
            </a:r>
            <a:r>
              <a:rPr lang="en-US" dirty="0" smtClean="0"/>
              <a:t>, M. E. (2013). Glimpse of ATOM in non-human species?. </a:t>
            </a:r>
            <a:r>
              <a:rPr lang="en-US" i="1" dirty="0" smtClean="0"/>
              <a:t>Frontiers in Psychology</a:t>
            </a:r>
            <a:r>
              <a:rPr lang="en-US" dirty="0" smtClean="0"/>
              <a:t>, </a:t>
            </a:r>
            <a:r>
              <a:rPr lang="en-US" i="1" dirty="0" smtClean="0"/>
              <a:t>4</a:t>
            </a:r>
            <a:r>
              <a:rPr lang="en-US" dirty="0" smtClean="0"/>
              <a:t>, 460.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dirty="0" smtClean="0"/>
              <a:t>- Ví se o tom</a:t>
            </a:r>
            <a:r>
              <a:rPr lang="cs-CZ" i="1" baseline="0" dirty="0" smtClean="0"/>
              <a:t> málo, vlastně pokusy, kde se zvířata řídí třeba rozestupy, </a:t>
            </a:r>
            <a:r>
              <a:rPr lang="cs-CZ" i="1" baseline="0" dirty="0" err="1" smtClean="0"/>
              <a:t>zaujmutou</a:t>
            </a:r>
            <a:r>
              <a:rPr lang="cs-CZ" i="1" baseline="0" dirty="0" smtClean="0"/>
              <a:t> plochou, místo (nebo spíš navíc k) početnosti by mohly ukazovat, že obě magnitudy jsou zpracovávány paralelně a podobným systémem. Ale asi ne všechny vlastnosti času a prostoru jsou zpracovávány stejně a zaměnitelně se způsobem zpracování počtů.</a:t>
            </a:r>
            <a:endParaRPr lang="cs-CZ" i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781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dirty="0" smtClean="0"/>
              <a:t>Pravidlo</a:t>
            </a:r>
            <a:r>
              <a:rPr lang="cs-CZ" i="1" baseline="0" dirty="0" smtClean="0"/>
              <a:t> vzdálenosti – lépe se diskriminují počty, které jsou od sebe dál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baseline="0" dirty="0" smtClean="0"/>
              <a:t>Pravidlo velikosti – lépe se diskriminují nižší počty</a:t>
            </a:r>
            <a:endParaRPr lang="cs-CZ" i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dirty="0" smtClean="0"/>
              <a:t>Weber, </a:t>
            </a:r>
            <a:r>
              <a:rPr lang="cs-CZ" i="1" dirty="0" err="1" smtClean="0"/>
              <a:t>Fechner</a:t>
            </a:r>
            <a:endParaRPr lang="cs-CZ" i="1" dirty="0" smtClean="0"/>
          </a:p>
          <a:p>
            <a:r>
              <a:rPr lang="cs-CZ" dirty="0" smtClean="0"/>
              <a:t>1860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i="1" dirty="0" smtClean="0"/>
              <a:t>Elemente der </a:t>
            </a:r>
            <a:r>
              <a:rPr lang="cs-CZ" i="1" dirty="0" err="1" smtClean="0"/>
              <a:t>Psychophysik</a:t>
            </a:r>
            <a:r>
              <a:rPr lang="cs-CZ" dirty="0" smtClean="0"/>
              <a:t> (</a:t>
            </a:r>
            <a:r>
              <a:rPr lang="cs-CZ" i="1" dirty="0" err="1" smtClean="0"/>
              <a:t>Elements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Psychophysics</a:t>
            </a:r>
            <a:r>
              <a:rPr lang="cs-CZ" dirty="0" smtClean="0"/>
              <a:t>)</a:t>
            </a:r>
          </a:p>
          <a:p>
            <a:r>
              <a:rPr lang="en-US" dirty="0" smtClean="0"/>
              <a:t>Weber</a:t>
            </a:r>
            <a:r>
              <a:rPr lang="cs-CZ" dirty="0" err="1" smtClean="0"/>
              <a:t>ovo</a:t>
            </a:r>
            <a:r>
              <a:rPr lang="cs-CZ" dirty="0" smtClean="0"/>
              <a:t> pravidlo: poměr = </a:t>
            </a:r>
            <a:r>
              <a:rPr lang="cs-CZ" dirty="0" smtClean="0"/>
              <a:t>poměr prahového přírůstku k intenzitě pozadí podnětu je konstantní.</a:t>
            </a:r>
          </a:p>
          <a:p>
            <a:r>
              <a:rPr lang="cs-CZ" dirty="0" smtClean="0"/>
              <a:t>Když chceš poznat změnu v podnětu, musí být tato změna v určitém poměru k původní intenzitě. Tento poměr je vždy stejný. Tedy poznáme, když se něco změnilo např. o ¼</a:t>
            </a:r>
            <a:r>
              <a:rPr lang="cs-CZ" baseline="0" dirty="0" smtClean="0"/>
              <a:t> - vždy u každého počtu.</a:t>
            </a:r>
            <a:endParaRPr lang="cs-CZ" dirty="0" smtClean="0"/>
          </a:p>
          <a:p>
            <a:r>
              <a:rPr lang="cs-CZ" dirty="0" smtClean="0"/>
              <a:t>Například </a:t>
            </a:r>
            <a:r>
              <a:rPr lang="cs-CZ" dirty="0" smtClean="0"/>
              <a:t>rozdíl mezi 1 a 2 kameny bude vnímán jako větší než rozdíl mezi 101 a 102 kameny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4874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simultaneous, fast, and unconscious visual perception of</a:t>
            </a:r>
          </a:p>
          <a:p>
            <a:r>
              <a:rPr lang="en-US" dirty="0" smtClean="0"/>
              <a:t>small sets of objects with an upper bound of three to four</a:t>
            </a:r>
          </a:p>
          <a:p>
            <a:r>
              <a:rPr lang="en-US" dirty="0" smtClean="0"/>
              <a:t>items, a process also known as “</a:t>
            </a:r>
            <a:r>
              <a:rPr lang="en-US" dirty="0" err="1" smtClean="0"/>
              <a:t>subitizing</a:t>
            </a:r>
            <a:r>
              <a:rPr lang="en-US" dirty="0" smtClean="0"/>
              <a:t>” (though whether</a:t>
            </a:r>
          </a:p>
          <a:p>
            <a:r>
              <a:rPr lang="en-US" dirty="0" err="1" smtClean="0"/>
              <a:t>subitizing</a:t>
            </a:r>
            <a:r>
              <a:rPr lang="en-US" dirty="0" smtClean="0"/>
              <a:t> and OTS are identical processes is unclear). It is well-</a:t>
            </a:r>
          </a:p>
          <a:p>
            <a:r>
              <a:rPr lang="en-US" dirty="0" smtClean="0"/>
              <a:t>differentiated from ANS in being precise and dependent on the</a:t>
            </a:r>
          </a:p>
          <a:p>
            <a:r>
              <a:rPr lang="en-US" dirty="0" smtClean="0"/>
              <a:t>absolute number of items</a:t>
            </a:r>
            <a:endParaRPr lang="cs-CZ" dirty="0" smtClean="0"/>
          </a:p>
          <a:p>
            <a:r>
              <a:rPr lang="en-US" dirty="0" smtClean="0"/>
              <a:t>The second non-symbolic system available for numbers is the Object Tracking System580</a:t>
            </a:r>
          </a:p>
          <a:p>
            <a:r>
              <a:rPr lang="en-US" dirty="0" smtClean="0"/>
              <a:t>(OTS) (22, 23, 141, 142) (Fig. 2). This system enables the automatic and perceptual581</a:t>
            </a:r>
          </a:p>
          <a:p>
            <a:r>
              <a:rPr lang="en-US" dirty="0" smtClean="0"/>
              <a:t>individuation, tracking, and memory of a limited number of 3 or 4 items at a time. The582</a:t>
            </a:r>
          </a:p>
          <a:p>
            <a:r>
              <a:rPr lang="en-US" dirty="0" smtClean="0"/>
              <a:t>individuation of single objects has been conceptualized to occur through object files, serving583</a:t>
            </a:r>
          </a:p>
          <a:p>
            <a:r>
              <a:rPr lang="en-US" dirty="0" smtClean="0"/>
              <a:t>as a temporary episodic representation (143), or a limited number of object markers called584</a:t>
            </a:r>
          </a:p>
          <a:p>
            <a:r>
              <a:rPr lang="en-US" dirty="0" smtClean="0"/>
              <a:t>FINSTs (</a:t>
            </a:r>
            <a:r>
              <a:rPr lang="en-US" dirty="0" err="1" smtClean="0"/>
              <a:t>FINgers</a:t>
            </a:r>
            <a:r>
              <a:rPr lang="en-US" dirty="0" smtClean="0"/>
              <a:t> of </a:t>
            </a:r>
            <a:r>
              <a:rPr lang="en-US" dirty="0" err="1" smtClean="0"/>
              <a:t>INSTantiation</a:t>
            </a:r>
            <a:r>
              <a:rPr lang="en-US" dirty="0" smtClean="0"/>
              <a:t>) that are automatically attached to targets in the visual585</a:t>
            </a:r>
          </a:p>
          <a:p>
            <a:r>
              <a:rPr lang="en-US" dirty="0" smtClean="0"/>
              <a:t>field for later processing (144, 145). As the OTS focuses on individuating discrete items586</a:t>
            </a:r>
          </a:p>
          <a:p>
            <a:r>
              <a:rPr lang="en-US" dirty="0" smtClean="0"/>
              <a:t>rather than sets, the resulting mental representation is precise but not inherently numerical587</a:t>
            </a:r>
          </a:p>
          <a:p>
            <a:r>
              <a:rPr lang="en-US" dirty="0" smtClean="0"/>
              <a:t>(23, 142).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3538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Agrillo</a:t>
            </a:r>
            <a:r>
              <a:rPr lang="en-US" dirty="0" smtClean="0"/>
              <a:t>, C., &amp; </a:t>
            </a:r>
            <a:r>
              <a:rPr lang="en-US" dirty="0" err="1" smtClean="0"/>
              <a:t>Miletto</a:t>
            </a:r>
            <a:r>
              <a:rPr lang="en-US" dirty="0" smtClean="0"/>
              <a:t> </a:t>
            </a:r>
            <a:r>
              <a:rPr lang="en-US" dirty="0" err="1" smtClean="0"/>
              <a:t>Petrazzini</a:t>
            </a:r>
            <a:r>
              <a:rPr lang="en-US" dirty="0" smtClean="0"/>
              <a:t>, M. E. (2013). Glimpse of ATOM in non-human species?. </a:t>
            </a:r>
            <a:r>
              <a:rPr lang="en-US" i="1" dirty="0" smtClean="0"/>
              <a:t>Frontiers in Psychology</a:t>
            </a:r>
            <a:r>
              <a:rPr lang="en-US" dirty="0" smtClean="0"/>
              <a:t>, </a:t>
            </a:r>
            <a:r>
              <a:rPr lang="en-US" i="1" dirty="0" smtClean="0"/>
              <a:t>4</a:t>
            </a:r>
            <a:r>
              <a:rPr lang="en-US" dirty="0" smtClean="0"/>
              <a:t>, 460.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i="1" dirty="0" smtClean="0"/>
              <a:t>Ví </a:t>
            </a:r>
            <a:r>
              <a:rPr lang="cs-CZ" i="1" dirty="0" smtClean="0"/>
              <a:t>se o tom</a:t>
            </a:r>
            <a:r>
              <a:rPr lang="cs-CZ" i="1" baseline="0" dirty="0" smtClean="0"/>
              <a:t> málo, vlastně pokusy, kde se zvířata řídí třeba rozestupy, </a:t>
            </a:r>
            <a:r>
              <a:rPr lang="cs-CZ" i="1" baseline="0" dirty="0" err="1" smtClean="0"/>
              <a:t>zaujmutou</a:t>
            </a:r>
            <a:r>
              <a:rPr lang="cs-CZ" i="1" baseline="0" dirty="0" smtClean="0"/>
              <a:t> plochou, místo (nebo spíš navíc k) početnosti by mohly ukazovat, že obě magnitudy jsou zpracovávány paralelně a podobným systémem. Ale asi ne všechny vlastnosti času a prostoru jsou zpracovávány stejně a zaměnitelně se způsobem zpracování počtů</a:t>
            </a:r>
            <a:r>
              <a:rPr lang="cs-CZ" i="1" baseline="0" dirty="0" smtClean="0"/>
              <a:t>.</a:t>
            </a:r>
          </a:p>
          <a:p>
            <a:r>
              <a:rPr lang="cs-CZ" dirty="0" smtClean="0"/>
              <a:t>Někteří autoři (např. </a:t>
            </a:r>
            <a:r>
              <a:rPr lang="cs-CZ" dirty="0" err="1" smtClean="0"/>
              <a:t>Leibovich</a:t>
            </a:r>
            <a:r>
              <a:rPr lang="cs-CZ" dirty="0" smtClean="0"/>
              <a:t> a </a:t>
            </a:r>
            <a:r>
              <a:rPr lang="cs-CZ" dirty="0" err="1" smtClean="0"/>
              <a:t>Henik</a:t>
            </a:r>
            <a:r>
              <a:rPr lang="cs-CZ" dirty="0" smtClean="0"/>
              <a:t>) argumentují, že ATOM v jeho původní podobě může být příliš zjednodušený: pravděpodobně máme </a:t>
            </a:r>
            <a:r>
              <a:rPr lang="cs-CZ" i="1" dirty="0" smtClean="0"/>
              <a:t>oddělené, ale interagující systémy</a:t>
            </a:r>
            <a:r>
              <a:rPr lang="cs-CZ" dirty="0" smtClean="0"/>
              <a:t> pro diskrétní a kontinuální magnitudy, nikoliv jeden univerzální systém. </a:t>
            </a:r>
            <a:r>
              <a:rPr lang="cs-CZ" dirty="0" smtClean="0">
                <a:hlinkClick r:id="rId3"/>
              </a:rPr>
              <a:t>Cambridge University </a:t>
            </a:r>
            <a:r>
              <a:rPr lang="cs-CZ" dirty="0" err="1" smtClean="0">
                <a:hlinkClick r:id="rId3"/>
              </a:rPr>
              <a:t>Press</a:t>
            </a:r>
            <a:r>
              <a:rPr lang="cs-CZ" dirty="0" smtClean="0">
                <a:hlinkClick r:id="rId3"/>
              </a:rPr>
              <a:t> &amp; Assessment+1</a:t>
            </a:r>
            <a:endParaRPr lang="cs-CZ" dirty="0" smtClean="0"/>
          </a:p>
          <a:p>
            <a:r>
              <a:rPr lang="cs-CZ" dirty="0" smtClean="0"/>
              <a:t>Také je kladen důraz na to, že kontinuální magnitudy (plocha, hustota, </a:t>
            </a:r>
            <a:r>
              <a:rPr lang="cs-CZ" dirty="0" err="1" smtClean="0"/>
              <a:t>convex</a:t>
            </a:r>
            <a:r>
              <a:rPr lang="cs-CZ" dirty="0" smtClean="0"/>
              <a:t> </a:t>
            </a:r>
            <a:r>
              <a:rPr lang="cs-CZ" dirty="0" err="1" smtClean="0"/>
              <a:t>hull</a:t>
            </a:r>
            <a:r>
              <a:rPr lang="cs-CZ" dirty="0" smtClean="0"/>
              <a:t>) mohou být „základnější“ nebo vývojově primitivnější než samotný </a:t>
            </a:r>
            <a:r>
              <a:rPr lang="cs-CZ" dirty="0" err="1" smtClean="0"/>
              <a:t>numerosity</a:t>
            </a:r>
            <a:r>
              <a:rPr lang="cs-CZ" dirty="0" smtClean="0"/>
              <a:t>, a že numerický systém se možná učí na základě korelací s těmito kontinuálními veličinami.</a:t>
            </a:r>
          </a:p>
          <a:p>
            <a:endParaRPr lang="cs-CZ" sz="1200" b="1" dirty="0" smtClean="0"/>
          </a:p>
          <a:p>
            <a:endParaRPr lang="cs-CZ" dirty="0" smtClean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cs-CZ" i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1753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-17002125" y="-11796713"/>
            <a:ext cx="22204363" cy="12490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77039" cy="41076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en-US" sz="1200" dirty="0" smtClean="0"/>
              <a:t>If they encountered more landmarks </a:t>
            </a:r>
            <a:r>
              <a:rPr lang="en-US" sz="1200" dirty="0" smtClean="0"/>
              <a:t>on</a:t>
            </a:r>
            <a:r>
              <a:rPr lang="cs-CZ" sz="1200" dirty="0" smtClean="0"/>
              <a:t> </a:t>
            </a:r>
            <a:r>
              <a:rPr lang="en-US" sz="1200" dirty="0" err="1" smtClean="0"/>
              <a:t>theirway</a:t>
            </a:r>
            <a:r>
              <a:rPr lang="en-US" sz="1200" dirty="0" smtClean="0"/>
              <a:t> </a:t>
            </a:r>
            <a:r>
              <a:rPr lang="en-US" sz="1200" dirty="0" smtClean="0"/>
              <a:t>from the hive to the feeder than they had during training, significantly more bees landed at </a:t>
            </a:r>
            <a:r>
              <a:rPr lang="en-US" sz="1200" dirty="0" smtClean="0"/>
              <a:t>a</a:t>
            </a:r>
            <a:r>
              <a:rPr lang="cs-CZ" sz="1200" dirty="0" smtClean="0"/>
              <a:t> </a:t>
            </a:r>
            <a:r>
              <a:rPr lang="en-US" sz="1200" dirty="0" err="1" smtClean="0"/>
              <a:t>shorterdistance</a:t>
            </a:r>
            <a:r>
              <a:rPr lang="en-US" sz="1200" dirty="0" smtClean="0"/>
              <a:t> </a:t>
            </a:r>
            <a:r>
              <a:rPr lang="en-US" sz="1200" dirty="0" smtClean="0"/>
              <a:t>than during control tests with the training landmark set-up. If they encountered </a:t>
            </a:r>
            <a:r>
              <a:rPr lang="en-US" sz="1200" dirty="0" smtClean="0"/>
              <a:t>fewer</a:t>
            </a:r>
            <a:r>
              <a:rPr lang="cs-CZ" sz="1200" dirty="0" smtClean="0"/>
              <a:t> </a:t>
            </a:r>
            <a:r>
              <a:rPr lang="en-US" sz="1200" dirty="0" err="1" smtClean="0"/>
              <a:t>landmarks,they</a:t>
            </a:r>
            <a:r>
              <a:rPr lang="en-US" sz="1200" dirty="0" smtClean="0"/>
              <a:t> </a:t>
            </a:r>
            <a:r>
              <a:rPr lang="en-US" sz="1200" dirty="0" smtClean="0"/>
              <a:t>flew significantly further.</a:t>
            </a:r>
            <a:endParaRPr lang="cs-CZ" sz="1200" dirty="0" smtClean="0"/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cs-CZ" sz="1200" dirty="0" smtClean="0"/>
              <a:t>Mravenci – když jim prodloužili</a:t>
            </a:r>
            <a:r>
              <a:rPr lang="cs-CZ" sz="1200" baseline="0" dirty="0" smtClean="0"/>
              <a:t> nebo zkrátili nohy, tak se odhad vzdálenosti zhoršil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3907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rázku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80476" y="0"/>
            <a:ext cx="2211524" cy="6858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1904" y="4650539"/>
            <a:ext cx="3401478" cy="1192038"/>
          </a:xfrm>
          <a:solidFill>
            <a:schemeClr val="tx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2000"/>
            <a:ext cx="450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00" y="1511250"/>
            <a:ext cx="4500000" cy="468000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D4FE60C-ACE5-4516-8CB6-EEDD96DB735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916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72900" y="1511476"/>
            <a:ext cx="2916000" cy="4679249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13800" y="1511475"/>
            <a:ext cx="2916000" cy="4679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loupc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 noProof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noProof="0"/>
              <a:t>Podnadpis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1764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90450" y="1512000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8900" y="1512000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5" name="Zástupný symbol pro text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07350" y="1507535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7" name="Zástupný symbol pro text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65800" y="1507535"/>
            <a:ext cx="1764000" cy="4683715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A8293F-A5B5-4FCC-BF27-A25B1BAFF24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801980-CBAE-4A50-886D-54D7BB2E19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310D190-B83D-438A-91BC-470C41B22A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pPr lvl="0"/>
            <a:fld id="{C1C2AF55-2B6F-4FFA-94B7-3739CB7856AE}" type="slidenum">
              <a:rPr lang="cs-CZ" smtClean="0"/>
              <a:pPr lvl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46505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554ED587-2D2F-4D3F-B55B-C64465AB4EC5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811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rázku 1">
            <a:extLst>
              <a:ext uri="{FF2B5EF4-FFF2-40B4-BE49-F238E27FC236}">
                <a16:creationId xmlns:a16="http://schemas.microsoft.com/office/drawing/2014/main" id="{069FFAE5-B16E-4571-88F7-52FA5354B1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73" y="63691"/>
            <a:ext cx="9911201" cy="6727346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73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1">
            <a:extLst>
              <a:ext uri="{FF2B5EF4-FFF2-40B4-BE49-F238E27FC236}">
                <a16:creationId xmlns:a16="http://schemas.microsoft.com/office/drawing/2014/main" id="{1599E2D7-24B3-4D66-9AFB-83C1AEC4DBB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80476" y="0"/>
            <a:ext cx="2211524" cy="619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5086" y="1302818"/>
            <a:ext cx="5184913" cy="937132"/>
          </a:xfrm>
        </p:spPr>
        <p:txBody>
          <a:bodyPr rtlCol="0"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 dirty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44886" y="2383950"/>
            <a:ext cx="5184913" cy="360000"/>
          </a:xfrm>
        </p:spPr>
        <p:txBody>
          <a:bodyPr rtlCol="0"/>
          <a:lstStyle>
            <a:lvl1pPr marL="0" indent="0" algn="r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445000" y="2908300"/>
            <a:ext cx="5184800" cy="3283700"/>
          </a:xfrm>
          <a:solidFill>
            <a:schemeClr val="bg1"/>
          </a:solidFill>
        </p:spPr>
        <p:txBody>
          <a:bodyPr lIns="180000" tIns="252000" rIns="252000" rtlCol="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23393" y="1343906"/>
            <a:ext cx="3736800" cy="3933645"/>
          </a:xfrm>
          <a:solidFill>
            <a:schemeClr val="bg1"/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9" name="Zástupný symbol obrázku 6">
            <a:extLst>
              <a:ext uri="{FF2B5EF4-FFF2-40B4-BE49-F238E27FC236}">
                <a16:creationId xmlns:a16="http://schemas.microsoft.com/office/drawing/2014/main" id="{492C2A1D-F7BD-46B6-BC01-15D365ACD5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0193" y="1344803"/>
            <a:ext cx="3737526" cy="3933645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7F4F1543-153D-4F77-A4A9-C9BBA1C20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31100" cy="432000"/>
          </a:xfrm>
        </p:spPr>
        <p:txBody>
          <a:bodyPr rtlCol="0"/>
          <a:lstStyle/>
          <a:p>
            <a:pPr rtl="0"/>
            <a:r>
              <a:rPr lang="cs-CZ" dirty="0"/>
              <a:t>Kliknutím můžete upravit styl předlohy nadpisů.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9FAA210E-391A-499A-89D5-F222045FD1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68959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719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Porovnání – zástupný symbol vlevo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432296"/>
            <a:ext cx="4500000" cy="527076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4500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Porovnání – zástupný symbol vlevo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9800" y="1433105"/>
            <a:ext cx="4500000" cy="525283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8" name="Zástupný symbol pro text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00" y="2020359"/>
            <a:ext cx="4500000" cy="4170891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á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99200" y="432000"/>
            <a:ext cx="5472113" cy="575925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75314" y="5096632"/>
            <a:ext cx="2028686" cy="1094618"/>
          </a:xfrm>
        </p:spPr>
        <p:txBody>
          <a:bodyPr rtlCol="0" anchor="b"/>
          <a:lstStyle>
            <a:lvl1pPr marL="0" indent="0" algn="r">
              <a:buNone/>
              <a:defRPr i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Zadejte titulek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nímek s poděkován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74360" y="2112793"/>
            <a:ext cx="6798250" cy="1674470"/>
          </a:xfrm>
        </p:spPr>
        <p:txBody>
          <a:bodyPr rtlCol="0" anchor="ctr"/>
          <a:lstStyle>
            <a:lvl1pPr algn="ctr">
              <a:lnSpc>
                <a:spcPct val="100000"/>
              </a:lnSpc>
              <a:defRPr sz="60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/>
              <a:t>Děkujeme!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0" name="Zástupný symbol pro text 5">
            <a:extLst>
              <a:ext uri="{FF2B5EF4-FFF2-40B4-BE49-F238E27FC236}">
                <a16:creationId xmlns:a16="http://schemas.microsoft.com/office/drawing/2014/main" id="{CA3EFDD3-A9D2-4EB6-BB2A-F6999D9F7E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74361" y="4035727"/>
            <a:ext cx="3329850" cy="382887"/>
          </a:xfrm>
        </p:spPr>
        <p:txBody>
          <a:bodyPr rtlCol="0"/>
          <a:lstStyle>
            <a:lvl1pPr marL="0" indent="0" algn="r">
              <a:buNone/>
              <a:defRPr sz="2400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Jméno a příjmení</a:t>
            </a:r>
            <a:endParaRPr lang="cs-CZ" dirty="0"/>
          </a:p>
        </p:txBody>
      </p:sp>
      <p:sp>
        <p:nvSpPr>
          <p:cNvPr id="12" name="Zástupný symbol pro text 6">
            <a:extLst>
              <a:ext uri="{FF2B5EF4-FFF2-40B4-BE49-F238E27FC236}">
                <a16:creationId xmlns:a16="http://schemas.microsoft.com/office/drawing/2014/main" id="{261ED1F7-B623-43D9-9BDA-8808C5CFA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62268" y="4150118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Telefonní číslo</a:t>
            </a:r>
            <a:endParaRPr lang="cs-CZ" dirty="0"/>
          </a:p>
        </p:txBody>
      </p:sp>
      <p:sp>
        <p:nvSpPr>
          <p:cNvPr id="13" name="Zástupný symbol pro text 7">
            <a:extLst>
              <a:ext uri="{FF2B5EF4-FFF2-40B4-BE49-F238E27FC236}">
                <a16:creationId xmlns:a16="http://schemas.microsoft.com/office/drawing/2014/main" id="{E27366FC-4115-4122-9CE2-5FA9D424AD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62268" y="4540691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E-mail nebo uživatelské jméno ze sociální sítě</a:t>
            </a:r>
            <a:endParaRPr lang="cs-CZ" dirty="0"/>
          </a:p>
        </p:txBody>
      </p:sp>
      <p:sp>
        <p:nvSpPr>
          <p:cNvPr id="14" name="Zástupný symbol pro text 8">
            <a:extLst>
              <a:ext uri="{FF2B5EF4-FFF2-40B4-BE49-F238E27FC236}">
                <a16:creationId xmlns:a16="http://schemas.microsoft.com/office/drawing/2014/main" id="{DEB36829-2F8B-4E22-AB6D-4111D18AF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62268" y="4931263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Web společnosti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901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42953D-28FC-41B5-A1BB-BB3BA7CA40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32C8D0EF-1DB6-4ADC-8F31-5AE53BF5EAF4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2F208ED-79A0-4B2C-A5EE-9D27466BCA3F}"/>
              </a:ext>
            </a:extLst>
          </p:cNvPr>
          <p:cNvSpPr/>
          <p:nvPr userDrawn="1"/>
        </p:nvSpPr>
        <p:spPr>
          <a:xfrm>
            <a:off x="11407775" y="6356350"/>
            <a:ext cx="784225" cy="365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9198116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i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7502" y="6401750"/>
            <a:ext cx="278418" cy="2743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4" name="Textové pole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9630116" y="6346108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cs-CZ" sz="1600" b="1" spc="-10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FIRST UP</a:t>
            </a:r>
            <a:r>
              <a:rPr lang="cs-CZ" sz="1600" b="1" spc="-100" baseline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/>
            </a:r>
            <a:br>
              <a:rPr lang="cs-CZ" sz="1600" b="1" spc="-100" baseline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</a:br>
            <a:r>
              <a:rPr lang="cs-CZ" sz="1600" b="1" spc="-10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r>
              <a:rPr lang="cs-CZ" sz="1600" b="1" spc="-100">
                <a:solidFill>
                  <a:schemeClr val="tx1"/>
                </a:solidFill>
                <a:latin typeface="Corbel" panose="020B0503020204020204" pitchFamily="34" charset="0"/>
              </a:rPr>
              <a:t>CONSULTANTS</a:t>
            </a:r>
            <a:endParaRPr lang="cs-CZ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6B322F68-670D-45A0-A54F-7E70BCEAED3F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69B5F15-353A-4344-8D61-F4E25AA9FB6C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FA0C0AA-FCE8-4A7F-928A-54C96BBA9053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5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  <p:sldLayoutId id="2147483666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spc="-1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jpeg"/><Relationship Id="rId5" Type="http://schemas.openxmlformats.org/officeDocument/2006/relationships/image" Target="../media/image27.jp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7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Numerická kompetence</a:t>
            </a:r>
            <a:endParaRPr lang="cs-CZ" dirty="0"/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mtClean="0"/>
              <a:t>Jitka Lindová</a:t>
            </a:r>
            <a:endParaRPr lang="cs-CZ" dirty="0"/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>
          <a:xfrm>
            <a:off x="396713" y="436545"/>
            <a:ext cx="10091775" cy="443198"/>
          </a:xfrm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 algn="l"/>
            <a:r>
              <a:rPr lang="cs-CZ" dirty="0" smtClean="0"/>
              <a:t>Základní Numerické </a:t>
            </a:r>
            <a:r>
              <a:rPr lang="cs-CZ" dirty="0"/>
              <a:t>schopnosti </a:t>
            </a:r>
            <a:r>
              <a:rPr lang="cs-CZ" dirty="0" smtClean="0"/>
              <a:t>u ryb</a:t>
            </a:r>
            <a:endParaRPr lang="cs-CZ" dirty="0"/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396713" y="1816684"/>
            <a:ext cx="3528392" cy="460638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/>
              <a:t> </a:t>
            </a:r>
            <a:r>
              <a:rPr lang="cs-CZ" sz="1800" i="1" dirty="0" err="1"/>
              <a:t>Agrillo</a:t>
            </a:r>
            <a:r>
              <a:rPr lang="cs-CZ" sz="1800" i="1" dirty="0"/>
              <a:t> </a:t>
            </a:r>
            <a:r>
              <a:rPr lang="cs-CZ" sz="1800" i="1" dirty="0" err="1"/>
              <a:t>et</a:t>
            </a:r>
            <a:r>
              <a:rPr lang="cs-CZ" sz="1800" i="1" dirty="0"/>
              <a:t> </a:t>
            </a:r>
            <a:r>
              <a:rPr lang="cs-CZ" sz="1800" i="1" dirty="0" err="1"/>
              <a:t>al</a:t>
            </a:r>
            <a:r>
              <a:rPr lang="cs-CZ" sz="1800" i="1" dirty="0"/>
              <a:t>. 2008</a:t>
            </a:r>
            <a:endParaRPr lang="cs-CZ" sz="2000" i="1" dirty="0"/>
          </a:p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/>
              <a:t>Živorodky schopny vybrat nejpočetnější hejno</a:t>
            </a:r>
          </a:p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/>
              <a:t> relativně přesné do počtu 4, nad 4 odhad množství</a:t>
            </a:r>
          </a:p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/>
              <a:t> Když jsou k dispozici jiné informace (plocha zabraná hejnem, četnost pohybů), řídí se těmito nenumerickými znaky</a:t>
            </a:r>
          </a:p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/>
              <a:t> Když je rozdíl pouze v počtu, dokážou počítat</a:t>
            </a:r>
          </a:p>
          <a:p>
            <a:pPr marL="0" indent="0">
              <a:buClr>
                <a:srgbClr val="000000"/>
              </a:buClr>
              <a:buSzPct val="45000"/>
            </a:pPr>
            <a:r>
              <a:rPr lang="cs-CZ" sz="2000" b="1" dirty="0">
                <a:sym typeface="Symbol"/>
              </a:rPr>
              <a:t></a:t>
            </a:r>
            <a:r>
              <a:rPr lang="cs-CZ" sz="2000" b="1" dirty="0"/>
              <a:t>hypotéza</a:t>
            </a:r>
            <a:r>
              <a:rPr lang="en-US" sz="2000" b="1" dirty="0"/>
              <a:t> „</a:t>
            </a:r>
            <a:r>
              <a:rPr lang="cs-CZ" sz="2000" b="1" dirty="0"/>
              <a:t>krajního případu</a:t>
            </a:r>
            <a:r>
              <a:rPr lang="en-US" sz="2000" b="1" dirty="0"/>
              <a:t>”</a:t>
            </a:r>
            <a:r>
              <a:rPr lang="cs-CZ" sz="2000" b="1" dirty="0"/>
              <a:t> (last resort)</a:t>
            </a:r>
          </a:p>
        </p:txBody>
      </p:sp>
      <p:pic>
        <p:nvPicPr>
          <p:cNvPr id="80900" name="Picture 4" descr="http://cprg.psy.unipd.it/immagini/2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1784" y="2283416"/>
            <a:ext cx="5238750" cy="3333750"/>
          </a:xfrm>
          <a:prstGeom prst="rect">
            <a:avLst/>
          </a:prstGeom>
          <a:noFill/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1775520" y="1258307"/>
            <a:ext cx="8568952" cy="523220"/>
          </a:xfrm>
          <a:prstGeom prst="rect">
            <a:avLst/>
          </a:prstGeom>
        </p:spPr>
        <p:txBody>
          <a:bodyPr vert="horz" wrap="square" anchor="b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>
              <a:spcBef>
                <a:spcPct val="0"/>
              </a:spcBef>
              <a:defRPr/>
            </a:pPr>
            <a:r>
              <a:rPr lang="cs-CZ" sz="28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A) přirozené objekty</a:t>
            </a:r>
          </a:p>
        </p:txBody>
      </p:sp>
      <p:sp>
        <p:nvSpPr>
          <p:cNvPr id="4" name="Obdélník 3"/>
          <p:cNvSpPr/>
          <p:nvPr/>
        </p:nvSpPr>
        <p:spPr>
          <a:xfrm>
            <a:off x="1587984" y="6053741"/>
            <a:ext cx="2499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Davis </a:t>
            </a:r>
            <a:r>
              <a:rPr lang="cs-CZ" i="1" dirty="0"/>
              <a:t>a </a:t>
            </a:r>
            <a:r>
              <a:rPr lang="en-US" i="1" dirty="0" err="1"/>
              <a:t>Memmott</a:t>
            </a:r>
            <a:r>
              <a:rPr lang="en-US" i="1" dirty="0"/>
              <a:t> (1983)</a:t>
            </a:r>
            <a:endParaRPr lang="cs-CZ" i="1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8649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>
          <a:xfrm>
            <a:off x="521094" y="555472"/>
            <a:ext cx="8927706" cy="443198"/>
          </a:xfrm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 algn="l"/>
            <a:r>
              <a:rPr lang="cs-CZ" dirty="0" smtClean="0"/>
              <a:t>Problém faktorů nenumerické kvantity </a:t>
            </a:r>
            <a:endParaRPr lang="cs-CZ" dirty="0"/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521094" y="2798110"/>
            <a:ext cx="3528392" cy="112851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 smtClean="0"/>
              <a:t> sytost</a:t>
            </a:r>
            <a:endParaRPr lang="cs-CZ" sz="2000" dirty="0"/>
          </a:p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/>
              <a:t> </a:t>
            </a:r>
            <a:r>
              <a:rPr lang="cs-CZ" sz="2000" dirty="0" smtClean="0"/>
              <a:t>plocha</a:t>
            </a:r>
            <a:endParaRPr lang="cs-CZ" sz="2000" dirty="0"/>
          </a:p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/>
              <a:t> </a:t>
            </a:r>
            <a:r>
              <a:rPr lang="cs-CZ" sz="2000" dirty="0" smtClean="0"/>
              <a:t>hustota</a:t>
            </a:r>
            <a:endParaRPr lang="cs-CZ" sz="2000" dirty="0"/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521094" y="1185292"/>
            <a:ext cx="9450220" cy="1384995"/>
          </a:xfrm>
          <a:prstGeom prst="rect">
            <a:avLst/>
          </a:prstGeom>
        </p:spPr>
        <p:txBody>
          <a:bodyPr vert="horz" wrap="square" anchor="b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>
              <a:buClr>
                <a:srgbClr val="000000"/>
              </a:buClr>
              <a:buSzPct val="45000"/>
            </a:pPr>
            <a:r>
              <a:rPr lang="cs-CZ" sz="2800" dirty="0" smtClean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Vliv kontinuálních magnitud</a:t>
            </a:r>
          </a:p>
          <a:p>
            <a:pPr>
              <a:buClr>
                <a:srgbClr val="000000"/>
              </a:buClr>
              <a:buSzPct val="45000"/>
            </a:pPr>
            <a:r>
              <a:rPr lang="cs-CZ" sz="2800" dirty="0" smtClean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= </a:t>
            </a:r>
            <a:r>
              <a:rPr lang="cs-CZ" sz="2800" dirty="0" smtClean="0"/>
              <a:t>Faktory</a:t>
            </a:r>
            <a:r>
              <a:rPr lang="cs-CZ" sz="2800" dirty="0"/>
              <a:t>, které ovlivňují volbu zvířete, ale nesvědčí o numerických schopnostech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63427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21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>
          <a:xfrm>
            <a:off x="476210" y="467243"/>
            <a:ext cx="8712968" cy="443198"/>
          </a:xfrm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 algn="l"/>
            <a:r>
              <a:rPr lang="cs-CZ" dirty="0" smtClean="0"/>
              <a:t>Základní numerické schopnosti u ryb</a:t>
            </a:r>
            <a:endParaRPr lang="cs-CZ" dirty="0"/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653143" y="5217586"/>
            <a:ext cx="9144000" cy="145167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/>
              <a:t> </a:t>
            </a:r>
            <a:r>
              <a:rPr lang="cs-CZ" sz="1800" i="1" dirty="0" err="1"/>
              <a:t>Agrillo</a:t>
            </a:r>
            <a:r>
              <a:rPr lang="cs-CZ" sz="1800" i="1" dirty="0"/>
              <a:t> </a:t>
            </a:r>
            <a:r>
              <a:rPr lang="cs-CZ" sz="1800" i="1" dirty="0" err="1"/>
              <a:t>et</a:t>
            </a:r>
            <a:r>
              <a:rPr lang="cs-CZ" sz="1800" i="1" dirty="0"/>
              <a:t> </a:t>
            </a:r>
            <a:r>
              <a:rPr lang="cs-CZ" sz="1800" i="1" dirty="0" err="1"/>
              <a:t>al</a:t>
            </a:r>
            <a:r>
              <a:rPr lang="cs-CZ" sz="1800" i="1" dirty="0"/>
              <a:t>. 2009</a:t>
            </a:r>
            <a:endParaRPr lang="cs-CZ" sz="2000" i="1" dirty="0"/>
          </a:p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>
                <a:latin typeface="+mn-lt"/>
                <a:cs typeface="Arial" pitchFamily="34" charset="0"/>
              </a:rPr>
              <a:t>Když je rozdíl pouze v počtu, odliší 2 a 3</a:t>
            </a:r>
          </a:p>
          <a:p>
            <a:pPr marL="0" lvl="1" indent="0">
              <a:buSzPct val="45000"/>
              <a:buFont typeface="Symbol" pitchFamily="2"/>
              <a:buChar char=""/>
            </a:pPr>
            <a:r>
              <a:rPr lang="cs-CZ" sz="1800" dirty="0">
                <a:latin typeface="+mn-lt"/>
                <a:cs typeface="Arial" pitchFamily="34" charset="0"/>
              </a:rPr>
              <a:t>Podněty se 2 a 3 prvky měly stejnou kumulativní sytost, plochu povrchu a zabraného místa</a:t>
            </a:r>
          </a:p>
          <a:p>
            <a:pPr marL="0" lvl="1" indent="0">
              <a:buSzPct val="45000"/>
              <a:buFont typeface="Symbol" pitchFamily="2"/>
              <a:buChar char=""/>
            </a:pPr>
            <a:r>
              <a:rPr lang="cs-CZ" sz="1800" dirty="0">
                <a:latin typeface="+mn-lt"/>
                <a:cs typeface="Arial" pitchFamily="34" charset="0"/>
              </a:rPr>
              <a:t>Živorodky stejně úspěšné jako při rozdílnosti těchto znaků</a:t>
            </a:r>
            <a:endParaRPr lang="cs-CZ" sz="2400" dirty="0">
              <a:latin typeface="+mn-lt"/>
              <a:cs typeface="Arial" pitchFamily="34" charset="0"/>
            </a:endParaRPr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774034" y="1292232"/>
            <a:ext cx="8568952" cy="523220"/>
          </a:xfrm>
          <a:prstGeom prst="rect">
            <a:avLst/>
          </a:prstGeom>
        </p:spPr>
        <p:txBody>
          <a:bodyPr vert="horz" wrap="square" anchor="b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>
              <a:spcBef>
                <a:spcPct val="0"/>
              </a:spcBef>
              <a:defRPr/>
            </a:pPr>
            <a:r>
              <a:rPr lang="cs-CZ" sz="28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B) symboly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4832694" y="1228770"/>
            <a:ext cx="4131000" cy="3959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1363204" y="2042229"/>
            <a:ext cx="2880320" cy="2905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168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338203" y="1363596"/>
            <a:ext cx="5842265" cy="3867725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1800" i="1" dirty="0" err="1"/>
              <a:t>Church</a:t>
            </a:r>
            <a:r>
              <a:rPr lang="cs-CZ" sz="1800" i="1" dirty="0"/>
              <a:t> a </a:t>
            </a:r>
            <a:r>
              <a:rPr lang="cs-CZ" sz="1800" i="1" dirty="0" err="1"/>
              <a:t>Meck</a:t>
            </a:r>
            <a:r>
              <a:rPr lang="cs-CZ" sz="1800" i="1" dirty="0"/>
              <a:t> 1984 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Krysy trénovány, aby mačkaly pravou páčku, když slyší 2 tóny nebo vidí 2 záblesky a levou páčku, když slyší 4 tóny nebo vidí 4 </a:t>
            </a:r>
            <a:r>
              <a:rPr lang="cs-CZ" sz="2000" dirty="0" err="1"/>
              <a:t>záblesky</a:t>
            </a:r>
            <a:r>
              <a:rPr lang="cs-CZ" sz="2000" dirty="0">
                <a:sym typeface="Symbol"/>
              </a:rPr>
              <a:t> vznik silné asociace </a:t>
            </a:r>
            <a:endParaRPr lang="cs-CZ" sz="2000" dirty="0"/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  <a:tabLst>
                <a:tab pos="104760" algn="l"/>
                <a:tab pos="553680" algn="l"/>
                <a:tab pos="1002960" algn="l"/>
                <a:tab pos="1452240" algn="l"/>
                <a:tab pos="1901520" algn="l"/>
                <a:tab pos="2350800" algn="l"/>
                <a:tab pos="2800080" algn="l"/>
                <a:tab pos="3249360" algn="l"/>
                <a:tab pos="3698639" algn="l"/>
                <a:tab pos="4147920" algn="l"/>
                <a:tab pos="4597200" algn="l"/>
                <a:tab pos="5046480" algn="l"/>
                <a:tab pos="5495760" algn="l"/>
                <a:tab pos="5945040" algn="l"/>
                <a:tab pos="6394319" algn="l"/>
                <a:tab pos="6843600" algn="l"/>
                <a:tab pos="7292880" algn="l"/>
                <a:tab pos="7742160" algn="l"/>
                <a:tab pos="8191440" algn="l"/>
                <a:tab pos="8640720" algn="l"/>
                <a:tab pos="8653320" algn="l"/>
                <a:tab pos="9102599" algn="l"/>
                <a:tab pos="9551880" algn="l"/>
                <a:tab pos="10001160" algn="l"/>
                <a:tab pos="10450440" algn="l"/>
              </a:tabLst>
            </a:pPr>
            <a:r>
              <a:rPr lang="cs-CZ" sz="2000" dirty="0"/>
              <a:t>Když 2x za sebou pustili současně tón a záblesk, krysy mačkaly levou, tj. sčítaly tóny a záblesky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  <a:tabLst>
                <a:tab pos="104760" algn="l"/>
                <a:tab pos="553680" algn="l"/>
                <a:tab pos="1002960" algn="l"/>
                <a:tab pos="1452240" algn="l"/>
                <a:tab pos="1901520" algn="l"/>
                <a:tab pos="2350800" algn="l"/>
                <a:tab pos="2800080" algn="l"/>
                <a:tab pos="3249360" algn="l"/>
                <a:tab pos="3698639" algn="l"/>
                <a:tab pos="4147920" algn="l"/>
                <a:tab pos="4597200" algn="l"/>
                <a:tab pos="5046480" algn="l"/>
                <a:tab pos="5495760" algn="l"/>
                <a:tab pos="5945040" algn="l"/>
                <a:tab pos="6394319" algn="l"/>
                <a:tab pos="6843600" algn="l"/>
                <a:tab pos="7292880" algn="l"/>
                <a:tab pos="7742160" algn="l"/>
                <a:tab pos="8191440" algn="l"/>
                <a:tab pos="8640720" algn="l"/>
                <a:tab pos="8653320" algn="l"/>
                <a:tab pos="9102599" algn="l"/>
                <a:tab pos="9551880" algn="l"/>
                <a:tab pos="10001160" algn="l"/>
                <a:tab pos="10450440" algn="l"/>
              </a:tabLst>
            </a:pPr>
            <a:r>
              <a:rPr lang="cs-CZ" sz="2000" dirty="0"/>
              <a:t>Tj. nefunguje jako zdvojený podnět asociovaný s pravou páčkou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  <a:tabLst>
                <a:tab pos="104760" algn="l"/>
                <a:tab pos="553680" algn="l"/>
                <a:tab pos="1002960" algn="l"/>
                <a:tab pos="1452240" algn="l"/>
                <a:tab pos="1901520" algn="l"/>
                <a:tab pos="2350800" algn="l"/>
                <a:tab pos="2800080" algn="l"/>
                <a:tab pos="3249360" algn="l"/>
                <a:tab pos="3698639" algn="l"/>
                <a:tab pos="4147920" algn="l"/>
                <a:tab pos="4597200" algn="l"/>
                <a:tab pos="5046480" algn="l"/>
                <a:tab pos="5495760" algn="l"/>
                <a:tab pos="5945040" algn="l"/>
                <a:tab pos="6394319" algn="l"/>
                <a:tab pos="6843600" algn="l"/>
                <a:tab pos="7292880" algn="l"/>
                <a:tab pos="7742160" algn="l"/>
                <a:tab pos="8191440" algn="l"/>
                <a:tab pos="8640720" algn="l"/>
                <a:tab pos="8653320" algn="l"/>
                <a:tab pos="9102599" algn="l"/>
                <a:tab pos="9551880" algn="l"/>
                <a:tab pos="10001160" algn="l"/>
                <a:tab pos="10450440" algn="l"/>
              </a:tabLst>
            </a:pPr>
            <a:r>
              <a:rPr lang="cs-CZ" sz="2000" dirty="0"/>
              <a:t>X tudíž </a:t>
            </a:r>
            <a:r>
              <a:rPr lang="cs-CZ" sz="2000" b="1" dirty="0"/>
              <a:t>počet reprezentován abstraktně </a:t>
            </a:r>
            <a:r>
              <a:rPr lang="cs-CZ" sz="2000" dirty="0"/>
              <a:t>nezávisle na modalitě (</a:t>
            </a:r>
            <a:r>
              <a:rPr lang="cs-CZ" sz="2000" dirty="0" err="1"/>
              <a:t>auditorní</a:t>
            </a:r>
            <a:r>
              <a:rPr lang="cs-CZ" sz="2000" dirty="0"/>
              <a:t> x vizuální)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  <a:tabLst>
                <a:tab pos="104760" algn="l"/>
                <a:tab pos="553680" algn="l"/>
                <a:tab pos="1002960" algn="l"/>
                <a:tab pos="1452240" algn="l"/>
                <a:tab pos="1901520" algn="l"/>
                <a:tab pos="2350800" algn="l"/>
                <a:tab pos="2800080" algn="l"/>
                <a:tab pos="3249360" algn="l"/>
                <a:tab pos="3698639" algn="l"/>
                <a:tab pos="4147920" algn="l"/>
                <a:tab pos="4597200" algn="l"/>
                <a:tab pos="5046480" algn="l"/>
                <a:tab pos="5495760" algn="l"/>
                <a:tab pos="5945040" algn="l"/>
                <a:tab pos="6394319" algn="l"/>
                <a:tab pos="6843600" algn="l"/>
                <a:tab pos="7292880" algn="l"/>
                <a:tab pos="7742160" algn="l"/>
                <a:tab pos="8191440" algn="l"/>
                <a:tab pos="8640720" algn="l"/>
                <a:tab pos="8653320" algn="l"/>
                <a:tab pos="9102599" algn="l"/>
                <a:tab pos="9551880" algn="l"/>
                <a:tab pos="10001160" algn="l"/>
                <a:tab pos="10450440" algn="l"/>
              </a:tabLst>
            </a:pPr>
            <a:r>
              <a:rPr lang="cs-CZ" sz="2000" dirty="0"/>
              <a:t>Schopnost </a:t>
            </a:r>
            <a:r>
              <a:rPr lang="cs-CZ" sz="2000" b="1" dirty="0"/>
              <a:t>operace s počty - sčítání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6302975" y="1378113"/>
            <a:ext cx="3743280" cy="34383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ovéPole 5"/>
          <p:cNvSpPr txBox="1"/>
          <p:nvPr/>
        </p:nvSpPr>
        <p:spPr>
          <a:xfrm>
            <a:off x="6302975" y="4816474"/>
            <a:ext cx="4006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(Ilustrační obrázek – neodpovídá zcela dizajnu)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338203" y="5791070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Podobné výsledky na makacích – Jordan et al. 2008</a:t>
            </a:r>
          </a:p>
        </p:txBody>
      </p:sp>
      <p:sp>
        <p:nvSpPr>
          <p:cNvPr id="7" name="Obdélník 6"/>
          <p:cNvSpPr/>
          <p:nvPr/>
        </p:nvSpPr>
        <p:spPr>
          <a:xfrm>
            <a:off x="10005646" y="6262872"/>
            <a:ext cx="2186354" cy="545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338203" y="489448"/>
            <a:ext cx="10204537" cy="4431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 lvl="0">
              <a:buNone/>
              <a:defRPr/>
            </a:defPPr>
            <a:lvl1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Abstraktní reprezentace počtu u hlodavců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3006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8066" y="752404"/>
            <a:ext cx="5652120" cy="356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ástupný symbol pro text 2"/>
          <p:cNvSpPr txBox="1">
            <a:spLocks/>
          </p:cNvSpPr>
          <p:nvPr/>
        </p:nvSpPr>
        <p:spPr>
          <a:xfrm>
            <a:off x="303773" y="1052091"/>
            <a:ext cx="4712107" cy="19800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  <a:defRPr/>
            </a:pPr>
            <a:r>
              <a:rPr lang="cs-CZ" sz="1600" i="1" dirty="0" err="1"/>
              <a:t>Brannon</a:t>
            </a:r>
            <a:r>
              <a:rPr lang="cs-CZ" sz="1600" i="1" dirty="0"/>
              <a:t> a </a:t>
            </a:r>
            <a:r>
              <a:rPr lang="cs-CZ" sz="1600" i="1" dirty="0" err="1"/>
              <a:t>Terrace</a:t>
            </a:r>
            <a:r>
              <a:rPr lang="cs-CZ" sz="1600" i="1" dirty="0"/>
              <a:t> 1998, 2000, 2002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  <a:defRPr/>
            </a:pPr>
            <a:r>
              <a:rPr lang="cs-CZ" sz="2000" dirty="0"/>
              <a:t>Makak </a:t>
            </a:r>
            <a:r>
              <a:rPr lang="cs-CZ" sz="2000" dirty="0" err="1"/>
              <a:t>rhesus</a:t>
            </a:r>
            <a:endParaRPr lang="cs-CZ" sz="2000" dirty="0"/>
          </a:p>
          <a:p>
            <a:pPr marL="0" indent="0">
              <a:buClr>
                <a:srgbClr val="000000"/>
              </a:buClr>
              <a:buSzPct val="45000"/>
              <a:defRPr/>
            </a:pPr>
            <a:r>
              <a:rPr lang="cs-CZ" sz="2000" dirty="0"/>
              <a:t>Cíle: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  <a:defRPr/>
            </a:pPr>
            <a:r>
              <a:rPr lang="cs-CZ" sz="2000" dirty="0"/>
              <a:t>Eliminace nenumerických vodítek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  <a:defRPr/>
            </a:pPr>
            <a:r>
              <a:rPr lang="cs-CZ" sz="2000" dirty="0"/>
              <a:t>Test nominální i ordinální schopnosti</a:t>
            </a:r>
          </a:p>
        </p:txBody>
      </p:sp>
      <p:sp>
        <p:nvSpPr>
          <p:cNvPr id="7" name="Obdélník 6"/>
          <p:cNvSpPr/>
          <p:nvPr/>
        </p:nvSpPr>
        <p:spPr>
          <a:xfrm>
            <a:off x="10005646" y="6262872"/>
            <a:ext cx="2186354" cy="545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303773" y="3496883"/>
            <a:ext cx="11270276" cy="296491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Trénováni na řazení stimulů podle počtu vzestupně (1-4)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Počty v různých podobách (stejná plocha, povrch, náhodná velikost, různé tvary...)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 smtClean="0"/>
              <a:t>Transferový test: Dokázali </a:t>
            </a:r>
            <a:r>
              <a:rPr lang="cs-CZ" sz="2000" dirty="0"/>
              <a:t>to i s novými podněty (i novými typy podnětů) </a:t>
            </a:r>
            <a:r>
              <a:rPr lang="cs-CZ" sz="2000" dirty="0">
                <a:sym typeface="Symbol"/>
              </a:rPr>
              <a:t> </a:t>
            </a:r>
            <a:r>
              <a:rPr lang="cs-CZ" sz="2000" b="1" dirty="0">
                <a:sym typeface="Symbol"/>
              </a:rPr>
              <a:t>Dokážou odlišit počet a vyvodit pravidlo řazení počtů</a:t>
            </a:r>
            <a:endParaRPr lang="cs-CZ" sz="2000" b="1" dirty="0"/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Dokázali určit větší počet z jakéhokoli páru </a:t>
            </a:r>
            <a:r>
              <a:rPr lang="cs-CZ" sz="2000" dirty="0">
                <a:sym typeface="Symbol"/>
              </a:rPr>
              <a:t> sled počtů pro ně není arbitrární sekvence , ale </a:t>
            </a:r>
            <a:r>
              <a:rPr lang="cs-CZ" sz="2000" b="1" dirty="0">
                <a:sym typeface="Symbol"/>
              </a:rPr>
              <a:t>sekvence s ordinálními vztahy</a:t>
            </a:r>
            <a:endParaRPr lang="cs-CZ" sz="2000" b="1" dirty="0"/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A to nejen v rámci počtu 1-4, ale i nových podnětů 5-9 (8 a 9 s problémy) </a:t>
            </a:r>
            <a:r>
              <a:rPr lang="cs-CZ" sz="2000" dirty="0">
                <a:sym typeface="Symbol"/>
              </a:rPr>
              <a:t> </a:t>
            </a:r>
            <a:r>
              <a:rPr lang="cs-CZ" sz="2000" b="1" dirty="0">
                <a:sym typeface="Symbol"/>
              </a:rPr>
              <a:t>ordinální pravidlo abstraktním konceptem, schopnost operovat s počty do 7</a:t>
            </a:r>
            <a:endParaRPr lang="cs-CZ" sz="2000" b="1" dirty="0"/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303773" y="298424"/>
            <a:ext cx="11752295" cy="4431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 lvl="0">
              <a:buNone/>
              <a:defRPr/>
            </a:defPPr>
            <a:lvl1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Nominální i ordinální reprezentace počtu u primátů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46296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ven pigeons sit atop seven computer screens, each screen displays a set of different shapes in different color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056" y="1294822"/>
            <a:ext cx="4200401" cy="448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735792" y="1294820"/>
            <a:ext cx="4612821" cy="30469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400" i="1" dirty="0" err="1"/>
              <a:t>Scarf</a:t>
            </a:r>
            <a:r>
              <a:rPr lang="cs-CZ" sz="2400" i="1" dirty="0"/>
              <a:t> et al. 2011 </a:t>
            </a:r>
            <a:r>
              <a:rPr lang="cs-CZ" sz="2400" dirty="0"/>
              <a:t>– řazení počtů 1-9 třemi holuby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Odvození </a:t>
            </a:r>
            <a:r>
              <a:rPr lang="cs-CZ" sz="2400" dirty="0"/>
              <a:t>ordinálního pravidla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kontrola </a:t>
            </a:r>
            <a:r>
              <a:rPr lang="cs-CZ" sz="2400" dirty="0"/>
              <a:t>na plochu, sytost </a:t>
            </a:r>
            <a:r>
              <a:rPr lang="cs-CZ" sz="2400" dirty="0" smtClean="0"/>
              <a:t>+ různé </a:t>
            </a:r>
            <a:r>
              <a:rPr lang="cs-CZ" sz="2400" dirty="0"/>
              <a:t>tvary, barvy </a:t>
            </a:r>
            <a:r>
              <a:rPr lang="cs-CZ" sz="2400" dirty="0" smtClean="0"/>
              <a:t>atd. - holub </a:t>
            </a:r>
            <a:r>
              <a:rPr lang="cs-CZ" sz="2400" dirty="0"/>
              <a:t>byl </a:t>
            </a:r>
            <a:r>
              <a:rPr lang="cs-CZ" sz="2400" dirty="0" smtClean="0"/>
              <a:t>nucen hledat </a:t>
            </a:r>
            <a:r>
              <a:rPr lang="cs-CZ" sz="2400" dirty="0"/>
              <a:t>spojitost v </a:t>
            </a:r>
            <a:r>
              <a:rPr lang="cs-CZ" sz="2400" dirty="0" smtClean="0"/>
              <a:t>počtu - </a:t>
            </a:r>
            <a:r>
              <a:rPr lang="cs-CZ" sz="2400" dirty="0"/>
              <a:t>jediné společné charakteristice</a:t>
            </a:r>
          </a:p>
        </p:txBody>
      </p:sp>
      <p:sp>
        <p:nvSpPr>
          <p:cNvPr id="5" name="Obdélník 4"/>
          <p:cNvSpPr/>
          <p:nvPr/>
        </p:nvSpPr>
        <p:spPr>
          <a:xfrm>
            <a:off x="10005646" y="6262872"/>
            <a:ext cx="2186354" cy="545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03773" y="298424"/>
            <a:ext cx="11752295" cy="4431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 lvl="0">
              <a:buNone/>
              <a:defRPr/>
            </a:defPPr>
            <a:lvl1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A ptáků…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946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24" y="902245"/>
            <a:ext cx="7528142" cy="5840956"/>
          </a:xfrm>
          <a:prstGeom prst="rect">
            <a:avLst/>
          </a:prstGeom>
        </p:spPr>
      </p:pic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>
          <a:xfrm>
            <a:off x="338203" y="268771"/>
            <a:ext cx="11807909" cy="886397"/>
          </a:xfrm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/>
            <a:r>
              <a:rPr lang="cs-CZ" dirty="0" smtClean="0"/>
              <a:t>Přirozená reprezentace počtu, bez </a:t>
            </a:r>
            <a:r>
              <a:rPr lang="cs-CZ" dirty="0" smtClean="0"/>
              <a:t>tréninku u primátů</a:t>
            </a:r>
            <a:endParaRPr lang="cs-CZ" dirty="0"/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8761736" y="1132927"/>
            <a:ext cx="3157788" cy="3272691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Makaci ve volné přírodě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Experimentátor dával po jednom jablka do dvou kýblů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Opice volily kýbl s více jablky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Zvládly nejvíc 3 : 4, ale ne 4 : 5, 5:6, dokonce ani 3:8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tj. řídí se reprezentací počtu, ne dobou pokládání potravy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8761736" y="4405618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Hauser, </a:t>
            </a:r>
            <a:r>
              <a:rPr lang="cs-CZ" i="1" dirty="0" err="1"/>
              <a:t>Carey</a:t>
            </a:r>
            <a:r>
              <a:rPr lang="cs-CZ" i="1" dirty="0"/>
              <a:t>, Hauser 2000</a:t>
            </a:r>
          </a:p>
        </p:txBody>
      </p:sp>
      <p:sp>
        <p:nvSpPr>
          <p:cNvPr id="6" name="Obdélník 5"/>
          <p:cNvSpPr/>
          <p:nvPr/>
        </p:nvSpPr>
        <p:spPr>
          <a:xfrm>
            <a:off x="10005646" y="6262872"/>
            <a:ext cx="2186354" cy="545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9464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46522" y="1140186"/>
            <a:ext cx="4997078" cy="53133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cs-CZ" sz="1900" i="1" dirty="0" err="1" smtClean="0"/>
              <a:t>Ujfalussy</a:t>
            </a:r>
            <a:r>
              <a:rPr lang="cs-CZ" sz="1900" i="1" dirty="0" smtClean="0"/>
              <a:t> et al. 2014</a:t>
            </a:r>
          </a:p>
          <a:p>
            <a:r>
              <a:rPr lang="cs-CZ" sz="2200" i="1" dirty="0" smtClean="0"/>
              <a:t>Kavky vybíraly mezi dvěma miskami s různým množstvím kusů potravy</a:t>
            </a:r>
          </a:p>
          <a:p>
            <a:r>
              <a:rPr lang="cs-CZ" sz="2200" i="1" dirty="0" smtClean="0"/>
              <a:t>Misky skryté za zástěnou, experimentátor ukazoval kousky v ruce a postupně vkládal do jedné a pak druhé misky</a:t>
            </a:r>
          </a:p>
          <a:p>
            <a:r>
              <a:rPr lang="cs-CZ" sz="2200" i="1" dirty="0" smtClean="0"/>
              <a:t>Bez tréninku</a:t>
            </a:r>
          </a:p>
          <a:p>
            <a:r>
              <a:rPr lang="cs-CZ" sz="2200" i="1" dirty="0" smtClean="0"/>
              <a:t>Kontrola </a:t>
            </a:r>
          </a:p>
          <a:p>
            <a:pPr lvl="1"/>
            <a:r>
              <a:rPr lang="cs-CZ" sz="1900" i="1" dirty="0" smtClean="0"/>
              <a:t>vizuálních proměnných mimo počtu (vkládání): kavky neviděly obsah misky </a:t>
            </a:r>
          </a:p>
          <a:p>
            <a:pPr lvl="1"/>
            <a:r>
              <a:rPr lang="cs-CZ" sz="1900" i="1" dirty="0" smtClean="0"/>
              <a:t>Času vkládání: do misek s menším počtem přidány kamínky do vyrovnání počtu</a:t>
            </a:r>
          </a:p>
          <a:p>
            <a:r>
              <a:rPr lang="cs-CZ" sz="2200" i="1" dirty="0" smtClean="0"/>
              <a:t>Výsledky</a:t>
            </a:r>
          </a:p>
          <a:p>
            <a:pPr lvl="1"/>
            <a:r>
              <a:rPr lang="cs-CZ" sz="1900" i="1" dirty="0" err="1" smtClean="0"/>
              <a:t>Výbírání</a:t>
            </a:r>
            <a:r>
              <a:rPr lang="cs-CZ" sz="1900" i="1" dirty="0" smtClean="0"/>
              <a:t> většího počtu v kombinacích do 3, problémy s 3-4, 3-5 a 4-5</a:t>
            </a:r>
          </a:p>
          <a:p>
            <a:pPr lvl="2"/>
            <a:r>
              <a:rPr lang="cs-CZ" sz="1700" i="1" dirty="0" smtClean="0"/>
              <a:t>Weberovo pravidlo</a:t>
            </a:r>
          </a:p>
          <a:p>
            <a:pPr lvl="1"/>
            <a:r>
              <a:rPr lang="cs-CZ" sz="1900" i="1" dirty="0" smtClean="0"/>
              <a:t>Ve variantě s odkrytými miskami se řídí plochou potravy (jeden velký kus vybírán stejně často jako 3 malé), ve skryté ale počtem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09" y="3140968"/>
            <a:ext cx="4631463" cy="2303476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0005646" y="6262872"/>
            <a:ext cx="2186354" cy="545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38203" y="490370"/>
            <a:ext cx="11807909" cy="4431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 lvl="0">
              <a:buNone/>
              <a:defRPr/>
            </a:defPPr>
            <a:lvl1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A ptáků…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643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>
          <a:xfrm>
            <a:off x="513569" y="447778"/>
            <a:ext cx="9974919" cy="443198"/>
          </a:xfrm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/>
            <a:r>
              <a:rPr lang="cs-CZ" dirty="0" smtClean="0"/>
              <a:t>symbolické operace s počty u šimpanzů</a:t>
            </a:r>
            <a:endParaRPr lang="cs-CZ" dirty="0"/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513569" y="1584674"/>
            <a:ext cx="4759890" cy="3662541"/>
          </a:xfr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1800" i="1" dirty="0" err="1"/>
              <a:t>Boysen</a:t>
            </a:r>
            <a:r>
              <a:rPr lang="cs-CZ" sz="1800" i="1" dirty="0"/>
              <a:t> a </a:t>
            </a:r>
            <a:r>
              <a:rPr lang="cs-CZ" sz="1800" i="1" dirty="0" err="1"/>
              <a:t>Berntson</a:t>
            </a:r>
            <a:r>
              <a:rPr lang="cs-CZ" sz="1800" i="1" dirty="0"/>
              <a:t> 1989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Šimpanzice </a:t>
            </a:r>
            <a:r>
              <a:rPr lang="cs-CZ" sz="2000" dirty="0" err="1"/>
              <a:t>Sheba</a:t>
            </a:r>
            <a:r>
              <a:rPr lang="cs-CZ" sz="2000" dirty="0"/>
              <a:t> se naučila počítat </a:t>
            </a:r>
            <a:r>
              <a:rPr lang="cs-CZ" sz="2000" dirty="0" smtClean="0"/>
              <a:t>kusy ovoce </a:t>
            </a:r>
            <a:r>
              <a:rPr lang="cs-CZ" sz="2000" dirty="0"/>
              <a:t>do 9 a používat k tomu arabské číslice 0-9 –</a:t>
            </a:r>
            <a:r>
              <a:rPr lang="cs-CZ" sz="2000" b="1" dirty="0"/>
              <a:t>symbolická reprezentace počtu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Ve 3 krabicích různé počty </a:t>
            </a:r>
            <a:r>
              <a:rPr lang="cs-CZ" sz="2000" dirty="0" smtClean="0"/>
              <a:t>ovoce, </a:t>
            </a:r>
            <a:r>
              <a:rPr lang="cs-CZ" sz="2000" dirty="0"/>
              <a:t>uměla je postupně připočíst, tj. sečíst dohromady a vybrat odpovídající číslici (a to bez tréninku) – (přirozená) schopnost </a:t>
            </a:r>
            <a:r>
              <a:rPr lang="cs-CZ" sz="2000" b="1" dirty="0"/>
              <a:t>sčítání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  <a:tabLst>
                <a:tab pos="104760" algn="l"/>
                <a:tab pos="553680" algn="l"/>
                <a:tab pos="1002960" algn="l"/>
                <a:tab pos="1452240" algn="l"/>
                <a:tab pos="1901520" algn="l"/>
                <a:tab pos="2350800" algn="l"/>
                <a:tab pos="2800080" algn="l"/>
                <a:tab pos="3249360" algn="l"/>
                <a:tab pos="3698639" algn="l"/>
                <a:tab pos="4147920" algn="l"/>
                <a:tab pos="4597200" algn="l"/>
                <a:tab pos="5046480" algn="l"/>
                <a:tab pos="5495760" algn="l"/>
                <a:tab pos="5945040" algn="l"/>
                <a:tab pos="6394319" algn="l"/>
                <a:tab pos="6843600" algn="l"/>
                <a:tab pos="7292880" algn="l"/>
                <a:tab pos="7742160" algn="l"/>
                <a:tab pos="8191440" algn="l"/>
                <a:tab pos="8640720" algn="l"/>
                <a:tab pos="8653320" algn="l"/>
                <a:tab pos="9102599" algn="l"/>
                <a:tab pos="9551880" algn="l"/>
                <a:tab pos="10001160" algn="l"/>
                <a:tab pos="10450440" algn="l"/>
              </a:tabLst>
            </a:pPr>
            <a:r>
              <a:rPr lang="cs-CZ" sz="2000" dirty="0"/>
              <a:t>Uměla sčítat nejen reálné předměty, ale také symboly arabských číslic – </a:t>
            </a:r>
            <a:r>
              <a:rPr lang="cs-CZ" sz="2000" b="1" dirty="0"/>
              <a:t>symbolické početní operace</a:t>
            </a:r>
            <a:endParaRPr lang="cs-CZ" sz="2400" b="1" dirty="0"/>
          </a:p>
        </p:txBody>
      </p:sp>
      <p:sp>
        <p:nvSpPr>
          <p:cNvPr id="5" name="Obdélník 4"/>
          <p:cNvSpPr/>
          <p:nvPr/>
        </p:nvSpPr>
        <p:spPr>
          <a:xfrm>
            <a:off x="10005646" y="6262872"/>
            <a:ext cx="2186354" cy="545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972" y="1022244"/>
            <a:ext cx="6209022" cy="467819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1972" y="3139736"/>
            <a:ext cx="6209022" cy="371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18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raphics8.nytimes.com/images/2007/09/11/us/11parrot-6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412776"/>
            <a:ext cx="5715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626301" y="5173249"/>
            <a:ext cx="9646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Slovní pojmenování počtů, číslovky – </a:t>
            </a:r>
            <a:r>
              <a:rPr lang="cs-CZ" b="1" dirty="0"/>
              <a:t>abstraktní reprezentace pojmu</a:t>
            </a:r>
          </a:p>
          <a:p>
            <a:endParaRPr lang="cs-CZ" dirty="0"/>
          </a:p>
          <a:p>
            <a:r>
              <a:rPr lang="cs-CZ" dirty="0"/>
              <a:t>Netriviální vizuální úlohy, netriviální otázky: „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four</a:t>
            </a:r>
            <a:r>
              <a:rPr lang="cs-CZ" dirty="0"/>
              <a:t>?“ „blue </a:t>
            </a:r>
            <a:r>
              <a:rPr lang="cs-CZ" dirty="0" err="1"/>
              <a:t>cork</a:t>
            </a:r>
            <a:r>
              <a:rPr lang="cs-CZ" dirty="0"/>
              <a:t>“ – složité kognitivní operace</a:t>
            </a:r>
          </a:p>
        </p:txBody>
      </p:sp>
      <p:sp>
        <p:nvSpPr>
          <p:cNvPr id="4" name="Obdélník 3"/>
          <p:cNvSpPr/>
          <p:nvPr/>
        </p:nvSpPr>
        <p:spPr>
          <a:xfrm>
            <a:off x="10005646" y="6262872"/>
            <a:ext cx="2186354" cy="545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626301" y="660967"/>
            <a:ext cx="9974919" cy="4431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 lvl="0">
              <a:buNone/>
              <a:defRPr/>
            </a:defPPr>
            <a:lvl1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A papoušků…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742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 dirty="0" smtClean="0"/>
              <a:t>Chytrý hans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5305" y="1096228"/>
            <a:ext cx="6187552" cy="3933645"/>
          </a:xfrm>
        </p:spPr>
        <p:txBody>
          <a:bodyPr rtlCol="0"/>
          <a:lstStyle/>
          <a:p>
            <a:pPr rtl="0"/>
            <a:endParaRPr lang="cs-CZ" sz="1200" i="1" dirty="0" smtClean="0"/>
          </a:p>
          <a:p>
            <a:r>
              <a:rPr lang="cs-CZ" sz="2000" i="1" dirty="0" smtClean="0"/>
              <a:t>Van Osten - majitel</a:t>
            </a:r>
          </a:p>
          <a:p>
            <a:r>
              <a:rPr lang="cs-CZ" sz="2000" i="1" dirty="0" smtClean="0"/>
              <a:t>Oskar </a:t>
            </a:r>
            <a:r>
              <a:rPr lang="cs-CZ" sz="2000" i="1" dirty="0" err="1" smtClean="0"/>
              <a:t>Pfungst</a:t>
            </a:r>
            <a:r>
              <a:rPr lang="cs-CZ" sz="2000" i="1" dirty="0" smtClean="0"/>
              <a:t> – autor kritických publikací</a:t>
            </a:r>
            <a:endParaRPr lang="cs-CZ" sz="2000" i="1" dirty="0"/>
          </a:p>
          <a:p>
            <a:r>
              <a:rPr lang="cs-CZ" sz="2000" i="1" dirty="0" smtClean="0"/>
              <a:t>Neverbální signály před cílovým počtem, napětí v publiku</a:t>
            </a:r>
            <a:endParaRPr lang="cs-CZ" sz="2000" i="1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2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4714148" y="2951874"/>
            <a:ext cx="5057640" cy="3724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5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>
          <a:xfrm>
            <a:off x="731055" y="634909"/>
            <a:ext cx="7772400" cy="443198"/>
          </a:xfrm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/>
            <a:r>
              <a:rPr lang="cs-CZ" dirty="0" smtClean="0"/>
              <a:t>Zvířata x </a:t>
            </a:r>
            <a:r>
              <a:rPr lang="cs-CZ" dirty="0"/>
              <a:t>děti – kdo lépe </a:t>
            </a:r>
            <a:r>
              <a:rPr lang="cs-CZ" dirty="0" smtClean="0"/>
              <a:t>počítá?</a:t>
            </a:r>
            <a:endParaRPr lang="cs-CZ" dirty="0"/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731055" y="1185618"/>
            <a:ext cx="7523945" cy="3229089"/>
          </a:xfrm>
        </p:spPr>
        <p:txBody>
          <a:bodyPr wrap="square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Šimpanzi vyžadují mnohaletý trénink (předchozí pokusy)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Děti se učí počítání a čísla (symboly) rychle a spontánně???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NE! Děti také mnohaletý trénink, složitého souboru dovedností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Řada pokusů potvrzujících přirozenou reprezentaci počtu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 smtClean="0"/>
              <a:t>U </a:t>
            </a:r>
            <a:r>
              <a:rPr lang="cs-CZ" sz="2000" dirty="0"/>
              <a:t>dětí podpořeno znalostí jazyka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"/>
            </a:pPr>
            <a:r>
              <a:rPr lang="cs-CZ" sz="2000" dirty="0"/>
              <a:t>I u zvířat možné podpořit znalostí symbolů </a:t>
            </a:r>
          </a:p>
          <a:p>
            <a:pPr marL="399960" lvl="1" indent="0">
              <a:buSzPct val="45000"/>
              <a:buFont typeface="Wingdings" pitchFamily="2"/>
              <a:buChar char=""/>
            </a:pPr>
            <a:r>
              <a:rPr lang="cs-CZ" sz="1800" dirty="0"/>
              <a:t>Alex, </a:t>
            </a:r>
            <a:r>
              <a:rPr lang="cs-CZ" sz="1800" dirty="0" err="1"/>
              <a:t>Sheba</a:t>
            </a:r>
            <a:r>
              <a:rPr lang="cs-CZ" sz="1800" dirty="0"/>
              <a:t>...</a:t>
            </a:r>
          </a:p>
          <a:p>
            <a:pPr marL="331560" indent="-331560"/>
            <a:endParaRPr lang="cs-CZ" sz="20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314" y="3367314"/>
            <a:ext cx="3490685" cy="349068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0857" y="3957014"/>
            <a:ext cx="4844143" cy="290098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" y="4015429"/>
            <a:ext cx="3403919" cy="277759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314" y="838109"/>
            <a:ext cx="3222171" cy="241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541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2"/>
          <p:cNvSpPr txBox="1">
            <a:spLocks/>
          </p:cNvSpPr>
          <p:nvPr/>
        </p:nvSpPr>
        <p:spPr>
          <a:xfrm>
            <a:off x="406399" y="775106"/>
            <a:ext cx="9986109" cy="582723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342900" lvl="1" indent="-342900">
              <a:defRPr/>
            </a:pPr>
            <a:r>
              <a:rPr lang="cs-CZ" sz="2000" dirty="0" smtClean="0"/>
              <a:t>Odhad </a:t>
            </a:r>
            <a:r>
              <a:rPr lang="cs-CZ" sz="2000" dirty="0"/>
              <a:t>množství potravy a hodnocení kvality potravního naleziště – většinou „go </a:t>
            </a:r>
            <a:r>
              <a:rPr lang="cs-CZ" sz="2000" dirty="0" err="1"/>
              <a:t>for</a:t>
            </a:r>
            <a:r>
              <a:rPr lang="cs-CZ" sz="2000" dirty="0"/>
              <a:t> more“</a:t>
            </a:r>
          </a:p>
          <a:p>
            <a:pPr marL="342900" lvl="1" indent="-342900">
              <a:defRPr/>
            </a:pPr>
            <a:r>
              <a:rPr lang="cs-CZ" sz="2000" dirty="0" smtClean="0"/>
              <a:t>Navigace - řídí </a:t>
            </a:r>
            <a:r>
              <a:rPr lang="cs-CZ" sz="2000" dirty="0"/>
              <a:t>se pořadím objektu (při výběru úkrytu, volbě změny směru, hledání potravy…)</a:t>
            </a:r>
          </a:p>
          <a:p>
            <a:pPr marL="342900" lvl="1" indent="-342900">
              <a:defRPr/>
            </a:pPr>
            <a:r>
              <a:rPr lang="cs-CZ" sz="2000" dirty="0"/>
              <a:t>Rozpoznání parazitických </a:t>
            </a:r>
            <a:r>
              <a:rPr lang="cs-CZ" sz="2000" dirty="0" smtClean="0"/>
              <a:t>vajec </a:t>
            </a:r>
            <a:endParaRPr lang="cs-CZ" sz="2000" dirty="0"/>
          </a:p>
          <a:p>
            <a:pPr marL="342900" lvl="1" indent="-342900">
              <a:defRPr/>
            </a:pPr>
            <a:r>
              <a:rPr lang="cs-CZ" sz="2000" dirty="0" smtClean="0"/>
              <a:t>Kvorum – min. usnášeníschopný počet</a:t>
            </a:r>
          </a:p>
          <a:p>
            <a:pPr marL="743220" lvl="2" indent="-342900">
              <a:defRPr/>
            </a:pPr>
            <a:r>
              <a:rPr lang="cs-CZ" sz="1600" dirty="0" smtClean="0"/>
              <a:t>Časté u hmyzu – mravenci; ryby – rozhodnutí o migraci, přesunu za potravou; paviání – přesun </a:t>
            </a:r>
          </a:p>
          <a:p>
            <a:pPr marL="342900" lvl="1" indent="-342900">
              <a:defRPr/>
            </a:pPr>
            <a:r>
              <a:rPr lang="cs-CZ" sz="2000" dirty="0" smtClean="0"/>
              <a:t>Určení </a:t>
            </a:r>
            <a:r>
              <a:rPr lang="cs-CZ" sz="2000" dirty="0"/>
              <a:t>a porovnání velikosti skupiny vetřelců a vlastní tlupy u lvů (řev</a:t>
            </a:r>
            <a:r>
              <a:rPr lang="cs-CZ" sz="2000" dirty="0" smtClean="0"/>
              <a:t>)</a:t>
            </a:r>
          </a:p>
          <a:p>
            <a:pPr marL="743220" lvl="2" indent="-342900">
              <a:defRPr/>
            </a:pPr>
            <a:r>
              <a:rPr lang="cs-CZ" sz="1600" dirty="0"/>
              <a:t>Kooperativní obrana teritoria (lvi)</a:t>
            </a:r>
          </a:p>
          <a:p>
            <a:pPr marL="342900" lvl="1" indent="-342900">
              <a:defRPr/>
            </a:pPr>
            <a:r>
              <a:rPr lang="cs-CZ" sz="2000" dirty="0" smtClean="0"/>
              <a:t>Obrana </a:t>
            </a:r>
            <a:r>
              <a:rPr lang="cs-CZ" sz="2000" dirty="0" smtClean="0"/>
              <a:t>vůči predátorům</a:t>
            </a:r>
          </a:p>
          <a:p>
            <a:pPr marL="743220" lvl="2" indent="-342900">
              <a:defRPr/>
            </a:pPr>
            <a:r>
              <a:rPr lang="cs-CZ" sz="1600" dirty="0" smtClean="0"/>
              <a:t>Buďto tak malá skupina, že se predátor nezajímá</a:t>
            </a:r>
          </a:p>
          <a:p>
            <a:pPr marL="743220" lvl="2" indent="-342900">
              <a:defRPr/>
            </a:pPr>
            <a:r>
              <a:rPr lang="cs-CZ" sz="1600" dirty="0" smtClean="0"/>
              <a:t>Nebo tak velká skupina, že se snižuje šance, že predátor uloví mě (ryby – </a:t>
            </a:r>
            <a:r>
              <a:rPr lang="cs-CZ" sz="1600" dirty="0" err="1" smtClean="0"/>
              <a:t>dilution</a:t>
            </a:r>
            <a:r>
              <a:rPr lang="cs-CZ" sz="1600" dirty="0" smtClean="0"/>
              <a:t> </a:t>
            </a:r>
            <a:r>
              <a:rPr lang="cs-CZ" sz="1600" dirty="0" err="1" smtClean="0"/>
              <a:t>effect</a:t>
            </a:r>
            <a:r>
              <a:rPr lang="cs-CZ" sz="1600" dirty="0" smtClean="0"/>
              <a:t>)</a:t>
            </a:r>
          </a:p>
          <a:p>
            <a:pPr marL="743220" lvl="2" indent="-342900">
              <a:defRPr/>
            </a:pPr>
            <a:r>
              <a:rPr lang="cs-CZ" sz="1600" dirty="0" smtClean="0"/>
              <a:t>Nebo </a:t>
            </a:r>
            <a:r>
              <a:rPr lang="cs-CZ" sz="1600" dirty="0" err="1" smtClean="0"/>
              <a:t>mobbing</a:t>
            </a:r>
            <a:r>
              <a:rPr lang="cs-CZ" sz="1600" dirty="0" smtClean="0"/>
              <a:t>, aktivní protiútok</a:t>
            </a:r>
          </a:p>
          <a:p>
            <a:pPr marL="342900" lvl="1" indent="-342900">
              <a:defRPr/>
            </a:pPr>
            <a:r>
              <a:rPr lang="cs-CZ" sz="2000" dirty="0" smtClean="0"/>
              <a:t>Kooperativní </a:t>
            </a:r>
            <a:r>
              <a:rPr lang="cs-CZ" sz="2000" dirty="0" smtClean="0"/>
              <a:t>lov</a:t>
            </a:r>
          </a:p>
          <a:p>
            <a:pPr marL="743220" lvl="2" indent="-342900">
              <a:defRPr/>
            </a:pPr>
            <a:r>
              <a:rPr lang="cs-CZ" sz="1600" dirty="0" smtClean="0"/>
              <a:t>Vlci- optimální velikost skupiny podle typu kořisti – srnec 2-6, bizon 9-13</a:t>
            </a:r>
          </a:p>
          <a:p>
            <a:pPr marL="342900" lvl="1" indent="-342900">
              <a:defRPr/>
            </a:pPr>
            <a:r>
              <a:rPr lang="cs-CZ" sz="2000" dirty="0" smtClean="0"/>
              <a:t>Odhad </a:t>
            </a:r>
            <a:r>
              <a:rPr lang="cs-CZ" sz="2000" dirty="0"/>
              <a:t>množství potenciálních </a:t>
            </a:r>
            <a:r>
              <a:rPr lang="cs-CZ" sz="2000" dirty="0" smtClean="0"/>
              <a:t>partnerů, fertilizace vajec</a:t>
            </a:r>
          </a:p>
          <a:p>
            <a:pPr marL="342900" lvl="1" indent="-342900">
              <a:defRPr/>
            </a:pPr>
            <a:r>
              <a:rPr lang="cs-CZ" sz="2000" dirty="0" smtClean="0"/>
              <a:t>Počet dětí</a:t>
            </a:r>
            <a:endParaRPr lang="cs-CZ" sz="2400" dirty="0"/>
          </a:p>
        </p:txBody>
      </p:sp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>
          <a:xfrm>
            <a:off x="290286" y="243023"/>
            <a:ext cx="9689682" cy="443198"/>
          </a:xfrm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/>
            <a:r>
              <a:rPr lang="cs-CZ" dirty="0" smtClean="0"/>
              <a:t>Adaptivní funkce numerických schopností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9312360" y="4908600"/>
            <a:ext cx="2879640" cy="194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9312360" y="2577146"/>
            <a:ext cx="2857320" cy="1905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48380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cs-CZ" smtClean="0"/>
              <a:pPr rtl="0"/>
              <a:t>22</a:t>
            </a:fld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l="21667" t="27949" r="37853" b="16667"/>
          <a:stretch/>
        </p:blipFill>
        <p:spPr>
          <a:xfrm>
            <a:off x="1389185" y="704335"/>
            <a:ext cx="7403123" cy="5697415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10005646" y="6262872"/>
            <a:ext cx="2186354" cy="545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 txBox="1">
            <a:spLocks/>
          </p:cNvSpPr>
          <p:nvPr/>
        </p:nvSpPr>
        <p:spPr>
          <a:xfrm>
            <a:off x="432000" y="388457"/>
            <a:ext cx="9131100" cy="432000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Strom numerických schopností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7593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88457"/>
            <a:ext cx="9131100" cy="432000"/>
          </a:xfrm>
        </p:spPr>
        <p:txBody>
          <a:bodyPr rtlCol="0"/>
          <a:lstStyle/>
          <a:p>
            <a:r>
              <a:rPr lang="cs-CZ" dirty="0" smtClean="0"/>
              <a:t>mechanismus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465544"/>
            <a:ext cx="5217237" cy="4886680"/>
          </a:xfrm>
        </p:spPr>
        <p:txBody>
          <a:bodyPr rtlCol="0"/>
          <a:lstStyle/>
          <a:p>
            <a:pPr marL="342900" indent="-342900">
              <a:buFont typeface="+mj-lt"/>
              <a:buAutoNum type="arabicPeriod"/>
            </a:pPr>
            <a:r>
              <a:rPr lang="cs-CZ" sz="2000" i="1" dirty="0" smtClean="0"/>
              <a:t>Vnitřní </a:t>
            </a:r>
            <a:r>
              <a:rPr lang="cs-CZ" sz="2000" i="1" dirty="0"/>
              <a:t>přibližný numerický </a:t>
            </a:r>
            <a:r>
              <a:rPr lang="cs-CZ" sz="2000" i="1" dirty="0" smtClean="0"/>
              <a:t>systém</a:t>
            </a:r>
          </a:p>
          <a:p>
            <a:pPr lvl="1"/>
            <a:r>
              <a:rPr lang="cs-CZ" sz="1800" i="1" u="sng" dirty="0" smtClean="0"/>
              <a:t>Sčítací mechanismus </a:t>
            </a:r>
            <a:r>
              <a:rPr lang="cs-CZ" sz="1800" i="1" dirty="0" smtClean="0"/>
              <a:t>– neurony reagují proporcionálně na počet (u zvířat prokázány takové neurony korově i podkorově)</a:t>
            </a:r>
          </a:p>
          <a:p>
            <a:pPr lvl="2"/>
            <a:r>
              <a:rPr lang="cs-CZ" i="1" dirty="0"/>
              <a:t>Každý objekt v poli aktivuje část </a:t>
            </a:r>
            <a:r>
              <a:rPr lang="cs-CZ" i="1" dirty="0" err="1"/>
              <a:t>neuronální</a:t>
            </a:r>
            <a:r>
              <a:rPr lang="cs-CZ" i="1" dirty="0"/>
              <a:t> aktivity. </a:t>
            </a:r>
            <a:endParaRPr lang="cs-CZ" i="1" dirty="0" smtClean="0"/>
          </a:p>
          <a:p>
            <a:pPr lvl="2"/>
            <a:r>
              <a:rPr lang="cs-CZ" i="1" dirty="0" smtClean="0"/>
              <a:t>Vzniká </a:t>
            </a:r>
            <a:r>
              <a:rPr lang="cs-CZ" i="1" dirty="0"/>
              <a:t>mapa lokací objektů</a:t>
            </a:r>
          </a:p>
          <a:p>
            <a:pPr lvl="2"/>
            <a:r>
              <a:rPr lang="cs-CZ" i="1" dirty="0" smtClean="0"/>
              <a:t>Tyto </a:t>
            </a:r>
            <a:r>
              <a:rPr lang="cs-CZ" i="1" dirty="0"/>
              <a:t>aktivační signály se „sčítají / </a:t>
            </a:r>
            <a:r>
              <a:rPr lang="cs-CZ" i="1" dirty="0" smtClean="0"/>
              <a:t>akumulují“</a:t>
            </a:r>
          </a:p>
          <a:p>
            <a:pPr lvl="2"/>
            <a:r>
              <a:rPr lang="cs-CZ" i="1" dirty="0" err="1" smtClean="0"/>
              <a:t>Monotonní</a:t>
            </a:r>
            <a:r>
              <a:rPr lang="cs-CZ" i="1" dirty="0" smtClean="0"/>
              <a:t> neurony </a:t>
            </a:r>
            <a:r>
              <a:rPr lang="cs-CZ" i="1" dirty="0" err="1"/>
              <a:t>Roitman</a:t>
            </a:r>
            <a:r>
              <a:rPr lang="cs-CZ" i="1" dirty="0"/>
              <a:t> et al. (2007)</a:t>
            </a:r>
            <a:endParaRPr lang="cs-CZ" i="1" dirty="0" smtClean="0"/>
          </a:p>
          <a:p>
            <a:pPr lvl="2"/>
            <a:r>
              <a:rPr lang="cs-CZ" i="1" dirty="0" err="1" smtClean="0"/>
              <a:t>Dehaene</a:t>
            </a:r>
            <a:r>
              <a:rPr lang="cs-CZ" i="1" dirty="0" smtClean="0"/>
              <a:t> </a:t>
            </a:r>
            <a:r>
              <a:rPr lang="cs-CZ" i="1" dirty="0"/>
              <a:t>&amp; </a:t>
            </a:r>
            <a:r>
              <a:rPr lang="cs-CZ" i="1" dirty="0" err="1"/>
              <a:t>Changeux</a:t>
            </a:r>
            <a:r>
              <a:rPr lang="cs-CZ" i="1" dirty="0"/>
              <a:t> (</a:t>
            </a:r>
            <a:r>
              <a:rPr lang="cs-CZ" i="1" dirty="0" smtClean="0"/>
              <a:t>1993) - </a:t>
            </a:r>
            <a:r>
              <a:rPr lang="cs-CZ" i="1" dirty="0"/>
              <a:t>akumulace aktivity </a:t>
            </a:r>
            <a:r>
              <a:rPr lang="cs-CZ" i="1" dirty="0" smtClean="0"/>
              <a:t>první </a:t>
            </a:r>
            <a:r>
              <a:rPr lang="cs-CZ" i="1" dirty="0"/>
              <a:t>krok pro numerické </a:t>
            </a:r>
            <a:r>
              <a:rPr lang="cs-CZ" i="1" dirty="0" smtClean="0"/>
              <a:t>zpracování</a:t>
            </a:r>
          </a:p>
          <a:p>
            <a:pPr lvl="1"/>
            <a:r>
              <a:rPr lang="cs-CZ" sz="1800" i="1" dirty="0"/>
              <a:t>Trojstupňový výpočetní model </a:t>
            </a:r>
            <a:r>
              <a:rPr lang="en-US" i="1" dirty="0"/>
              <a:t>(</a:t>
            </a:r>
            <a:r>
              <a:rPr lang="en-US" i="1" dirty="0" err="1"/>
              <a:t>Dehaene</a:t>
            </a:r>
            <a:r>
              <a:rPr lang="en-US" i="1" dirty="0"/>
              <a:t> a </a:t>
            </a:r>
            <a:r>
              <a:rPr lang="en-US" i="1" dirty="0" err="1"/>
              <a:t>Changeux</a:t>
            </a:r>
            <a:r>
              <a:rPr lang="en-US" i="1" dirty="0"/>
              <a:t>, 1993; </a:t>
            </a:r>
            <a:r>
              <a:rPr lang="en-US" i="1" dirty="0" err="1"/>
              <a:t>Verguts</a:t>
            </a:r>
            <a:r>
              <a:rPr lang="en-US" i="1" dirty="0"/>
              <a:t> a </a:t>
            </a:r>
            <a:r>
              <a:rPr lang="en-US" i="1" dirty="0" err="1"/>
              <a:t>Fias</a:t>
            </a:r>
            <a:r>
              <a:rPr lang="en-US" i="1" dirty="0"/>
              <a:t>, 2004)</a:t>
            </a:r>
            <a:endParaRPr lang="cs-CZ" sz="1800" i="1" dirty="0"/>
          </a:p>
          <a:p>
            <a:pPr marL="885825" lvl="2" indent="-342900">
              <a:buFont typeface="+mj-lt"/>
              <a:buAutoNum type="arabicPeriod"/>
            </a:pPr>
            <a:r>
              <a:rPr lang="cs-CZ" sz="1600" i="1" dirty="0"/>
              <a:t>lokalizace objektů, tvorba mapy prostorového uspořádání</a:t>
            </a:r>
          </a:p>
          <a:p>
            <a:pPr marL="885825" lvl="2" indent="-342900">
              <a:buFont typeface="+mj-lt"/>
              <a:buAutoNum type="arabicPeriod"/>
            </a:pPr>
            <a:r>
              <a:rPr lang="cs-CZ" sz="1600" i="1" dirty="0"/>
              <a:t>sumační mechanismus – lokace jsou akumulovány do kvantity</a:t>
            </a:r>
          </a:p>
          <a:p>
            <a:pPr marL="885825" lvl="2" indent="-342900">
              <a:buFont typeface="+mj-lt"/>
              <a:buAutoNum type="arabicPeriod"/>
            </a:pPr>
            <a:r>
              <a:rPr lang="cs-CZ" sz="1600" i="1" dirty="0"/>
              <a:t>převod na abstraktní kód</a:t>
            </a:r>
          </a:p>
          <a:p>
            <a:pPr lvl="1"/>
            <a:endParaRPr lang="cs-CZ" i="1" dirty="0" smtClean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23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/>
          <a:srcRect b="10586"/>
          <a:stretch/>
        </p:blipFill>
        <p:spPr>
          <a:xfrm>
            <a:off x="9967855" y="0"/>
            <a:ext cx="2237397" cy="683622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3" t="-635" r="45687" b="635"/>
          <a:stretch/>
        </p:blipFill>
        <p:spPr>
          <a:xfrm>
            <a:off x="9954438" y="0"/>
            <a:ext cx="2264229" cy="685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141" y="1138794"/>
            <a:ext cx="4522744" cy="458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41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88457"/>
            <a:ext cx="9131100" cy="432000"/>
          </a:xfrm>
        </p:spPr>
        <p:txBody>
          <a:bodyPr rtlCol="0"/>
          <a:lstStyle/>
          <a:p>
            <a:r>
              <a:rPr lang="cs-CZ" dirty="0" smtClean="0"/>
              <a:t>mechanismus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33550" y="1803748"/>
            <a:ext cx="6229550" cy="3319397"/>
          </a:xfrm>
        </p:spPr>
        <p:txBody>
          <a:bodyPr rtlCol="0"/>
          <a:lstStyle/>
          <a:p>
            <a:pPr marL="342900" indent="-342900">
              <a:buFont typeface="+mj-lt"/>
              <a:buAutoNum type="arabicPeriod"/>
            </a:pPr>
            <a:r>
              <a:rPr lang="cs-CZ" sz="2000" i="1" dirty="0" smtClean="0"/>
              <a:t>Vnitřní </a:t>
            </a:r>
            <a:r>
              <a:rPr lang="cs-CZ" sz="2000" i="1" dirty="0"/>
              <a:t>přibližný numerický </a:t>
            </a:r>
            <a:r>
              <a:rPr lang="cs-CZ" sz="2000" i="1" dirty="0" smtClean="0"/>
              <a:t>systém</a:t>
            </a:r>
          </a:p>
          <a:p>
            <a:pPr lvl="1"/>
            <a:r>
              <a:rPr lang="cs-CZ" sz="1800" b="1" i="1" u="sng" dirty="0" smtClean="0"/>
              <a:t>Mechanismus </a:t>
            </a:r>
            <a:r>
              <a:rPr lang="cs-CZ" sz="1800" b="1" i="1" u="sng" dirty="0" smtClean="0"/>
              <a:t>citlivý na počet </a:t>
            </a:r>
            <a:r>
              <a:rPr lang="cs-CZ" sz="1800" i="1" dirty="0" smtClean="0"/>
              <a:t>– reagují na konkrétní počet a na ostatní počty proporcionálně ke vzdálenosti od preferovaného počtu</a:t>
            </a:r>
          </a:p>
          <a:p>
            <a:pPr lvl="2"/>
            <a:r>
              <a:rPr lang="cs-CZ" sz="1600" i="1" dirty="0" smtClean="0"/>
              <a:t>Neurony pro počet </a:t>
            </a:r>
            <a:r>
              <a:rPr lang="cs-CZ" sz="1600" i="1" dirty="0"/>
              <a:t>u </a:t>
            </a:r>
            <a:r>
              <a:rPr lang="cs-CZ" sz="1600" i="1" dirty="0" smtClean="0"/>
              <a:t>makaků, vran, lidí  </a:t>
            </a:r>
            <a:r>
              <a:rPr lang="cs-CZ" sz="1600" i="1" dirty="0"/>
              <a:t>(</a:t>
            </a:r>
            <a:r>
              <a:rPr lang="cs-CZ" sz="1600" i="1" dirty="0" err="1"/>
              <a:t>Nieder</a:t>
            </a:r>
            <a:r>
              <a:rPr lang="cs-CZ" sz="1600" i="1" dirty="0"/>
              <a:t> et al</a:t>
            </a:r>
            <a:r>
              <a:rPr lang="cs-CZ" sz="1600" i="1" dirty="0" smtClean="0"/>
              <a:t>., 2002</a:t>
            </a:r>
            <a:r>
              <a:rPr lang="cs-CZ" sz="1600" i="1" dirty="0"/>
              <a:t>; </a:t>
            </a:r>
            <a:r>
              <a:rPr lang="cs-CZ" sz="1600" i="1" dirty="0" err="1"/>
              <a:t>Sawamura</a:t>
            </a:r>
            <a:r>
              <a:rPr lang="cs-CZ" sz="1600" i="1" dirty="0"/>
              <a:t> et al., 2002; </a:t>
            </a:r>
            <a:r>
              <a:rPr lang="cs-CZ" sz="1600" i="1" dirty="0" err="1"/>
              <a:t>Nieder</a:t>
            </a:r>
            <a:r>
              <a:rPr lang="cs-CZ" sz="1600" i="1" dirty="0"/>
              <a:t> </a:t>
            </a:r>
            <a:r>
              <a:rPr lang="cs-CZ" sz="1600" i="1" dirty="0" smtClean="0"/>
              <a:t>a </a:t>
            </a:r>
            <a:r>
              <a:rPr lang="cs-CZ" sz="1600" i="1" dirty="0"/>
              <a:t>Miller, 2004; </a:t>
            </a:r>
            <a:r>
              <a:rPr lang="cs-CZ" sz="1600" i="1" dirty="0" err="1" smtClean="0"/>
              <a:t>Nieder</a:t>
            </a:r>
            <a:r>
              <a:rPr lang="cs-CZ" sz="1600" i="1" dirty="0" smtClean="0"/>
              <a:t> a </a:t>
            </a:r>
            <a:r>
              <a:rPr lang="cs-CZ" sz="1600" i="1" dirty="0" err="1"/>
              <a:t>Merten</a:t>
            </a:r>
            <a:r>
              <a:rPr lang="cs-CZ" sz="1600" i="1" dirty="0"/>
              <a:t>, 2007)</a:t>
            </a:r>
            <a:endParaRPr lang="cs-CZ" sz="1600" i="1" dirty="0" smtClean="0"/>
          </a:p>
          <a:p>
            <a:pPr lvl="2"/>
            <a:r>
              <a:rPr lang="cs-CZ" sz="1600" i="1" dirty="0" smtClean="0"/>
              <a:t>Vzdálenost </a:t>
            </a:r>
            <a:r>
              <a:rPr lang="cs-CZ" sz="1600" i="1" dirty="0"/>
              <a:t>- neuron pro určitý počet aktivování tím méně, čím větší vzdálenost od „jeho“ preferovaného počtu</a:t>
            </a:r>
          </a:p>
          <a:p>
            <a:pPr lvl="2"/>
            <a:r>
              <a:rPr lang="cs-CZ" sz="1600" i="1" dirty="0"/>
              <a:t>Velikost - méně specializovaných neuronů pro vyšší </a:t>
            </a:r>
            <a:r>
              <a:rPr lang="cs-CZ" sz="1600" i="1" dirty="0" smtClean="0"/>
              <a:t>počty</a:t>
            </a:r>
          </a:p>
          <a:p>
            <a:pPr lvl="2"/>
            <a:r>
              <a:rPr lang="cs-CZ" sz="1600" i="1" dirty="0" err="1" smtClean="0"/>
              <a:t>Tuning</a:t>
            </a:r>
            <a:r>
              <a:rPr lang="cs-CZ" sz="1600" i="1" dirty="0" smtClean="0"/>
              <a:t> </a:t>
            </a:r>
            <a:r>
              <a:rPr lang="cs-CZ" sz="1600" i="1" dirty="0" err="1" smtClean="0"/>
              <a:t>curves</a:t>
            </a:r>
            <a:endParaRPr lang="cs-CZ" sz="1600" i="1" dirty="0" smtClean="0"/>
          </a:p>
          <a:p>
            <a:pPr lvl="2"/>
            <a:endParaRPr lang="cs-CZ" i="1" dirty="0" smtClean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24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/>
          <a:srcRect b="10586"/>
          <a:stretch/>
        </p:blipFill>
        <p:spPr>
          <a:xfrm>
            <a:off x="9967855" y="0"/>
            <a:ext cx="2237397" cy="683622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3" t="-635" r="45687" b="635"/>
          <a:stretch/>
        </p:blipFill>
        <p:spPr>
          <a:xfrm>
            <a:off x="9954438" y="0"/>
            <a:ext cx="2264229" cy="685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87" y="2907244"/>
            <a:ext cx="2327624" cy="2327624"/>
          </a:xfrm>
          <a:prstGeom prst="rect">
            <a:avLst/>
          </a:prstGeom>
        </p:spPr>
      </p:pic>
      <p:sp>
        <p:nvSpPr>
          <p:cNvPr id="11" name="Obdélník 10"/>
          <p:cNvSpPr/>
          <p:nvPr/>
        </p:nvSpPr>
        <p:spPr>
          <a:xfrm>
            <a:off x="3333550" y="5838092"/>
            <a:ext cx="64252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Ditz, H. M., &amp; </a:t>
            </a:r>
            <a:r>
              <a:rPr lang="en-US" dirty="0" err="1"/>
              <a:t>Nieder</a:t>
            </a:r>
            <a:r>
              <a:rPr lang="en-US" dirty="0"/>
              <a:t>, A. (2015). Neurons selective to the number of visual items in the corvid songbird endbrain. </a:t>
            </a:r>
            <a:r>
              <a:rPr lang="en-US" i="1" dirty="0"/>
              <a:t>Proceedings of the National Academy of Sciences (PNAS)</a:t>
            </a:r>
            <a:r>
              <a:rPr lang="en-US" dirty="0"/>
              <a:t>, 112(21), 7827–7832.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795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88457"/>
            <a:ext cx="9131100" cy="432000"/>
          </a:xfrm>
        </p:spPr>
        <p:txBody>
          <a:bodyPr rtlCol="0"/>
          <a:lstStyle/>
          <a:p>
            <a:r>
              <a:rPr lang="cs-CZ" dirty="0" smtClean="0"/>
              <a:t>Numerická kompetence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57714" y="863999"/>
            <a:ext cx="5102609" cy="398935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Typy  </a:t>
            </a:r>
            <a:endParaRPr lang="cs-CZ" sz="1200" i="1" dirty="0" smtClean="0"/>
          </a:p>
          <a:p>
            <a:pPr marL="342900" indent="-342900">
              <a:buFont typeface="+mj-lt"/>
              <a:buAutoNum type="arabicPeriod"/>
            </a:pPr>
            <a:r>
              <a:rPr lang="cs-CZ" sz="2000" i="1" dirty="0" smtClean="0"/>
              <a:t>Vnitřní </a:t>
            </a:r>
            <a:r>
              <a:rPr lang="cs-CZ" sz="2000" i="1" dirty="0"/>
              <a:t>přibližný numerický </a:t>
            </a:r>
            <a:r>
              <a:rPr lang="cs-CZ" sz="2000" i="1" dirty="0" smtClean="0"/>
              <a:t>systém</a:t>
            </a:r>
          </a:p>
          <a:p>
            <a:pPr marL="619125" lvl="1" indent="-342900">
              <a:buFont typeface="+mj-lt"/>
              <a:buAutoNum type="arabicPeriod"/>
            </a:pPr>
            <a:r>
              <a:rPr lang="cs-CZ" sz="1800" i="1" dirty="0"/>
              <a:t>Zřejmě podobný mechanismus jako reprezentace času (a prostoru) – kontinuita reprezentována diskrétně (diskrétní počty objektů reprezentovány kontinuálně - ATOM)</a:t>
            </a:r>
          </a:p>
          <a:p>
            <a:pPr marL="342900" indent="-342900">
              <a:buFont typeface="+mj-lt"/>
              <a:buAutoNum type="arabicPeriod"/>
            </a:pPr>
            <a:endParaRPr lang="cs-CZ" sz="2000" i="1" dirty="0" smtClean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25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/>
          <a:srcRect b="10586"/>
          <a:stretch/>
        </p:blipFill>
        <p:spPr>
          <a:xfrm>
            <a:off x="9967855" y="0"/>
            <a:ext cx="2237397" cy="683622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3" t="-635" r="45687" b="635"/>
          <a:stretch/>
        </p:blipFill>
        <p:spPr>
          <a:xfrm>
            <a:off x="9954438" y="0"/>
            <a:ext cx="2264229" cy="685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699" y="4004195"/>
            <a:ext cx="5043623" cy="211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88457"/>
            <a:ext cx="9131100" cy="432000"/>
          </a:xfrm>
        </p:spPr>
        <p:txBody>
          <a:bodyPr rtlCol="0"/>
          <a:lstStyle/>
          <a:p>
            <a:r>
              <a:rPr lang="cs-CZ" dirty="0" smtClean="0"/>
              <a:t>Numerická kompetence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57714" y="863999"/>
            <a:ext cx="4870637" cy="2430346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Typy  </a:t>
            </a:r>
            <a:endParaRPr lang="cs-CZ" sz="1200" i="1" dirty="0" smtClean="0"/>
          </a:p>
          <a:p>
            <a:pPr marL="342900" indent="-342900">
              <a:buFont typeface="+mj-lt"/>
              <a:buAutoNum type="arabicPeriod"/>
            </a:pPr>
            <a:r>
              <a:rPr lang="cs-CZ" sz="2000" i="1" dirty="0" err="1" smtClean="0"/>
              <a:t>Subitizing</a:t>
            </a:r>
            <a:r>
              <a:rPr lang="cs-CZ" sz="2000" i="1" dirty="0" smtClean="0"/>
              <a:t> </a:t>
            </a:r>
          </a:p>
          <a:p>
            <a:pPr marL="619125" lvl="1" indent="-342900">
              <a:buFont typeface="+mj-lt"/>
              <a:buAutoNum type="arabicPeriod"/>
            </a:pPr>
            <a:r>
              <a:rPr lang="cs-CZ" sz="1800" i="1" dirty="0" smtClean="0"/>
              <a:t>Spíše behaviorální projev </a:t>
            </a:r>
            <a:r>
              <a:rPr lang="cs-CZ" sz="1800" i="1" dirty="0" err="1" smtClean="0"/>
              <a:t>tuningu</a:t>
            </a:r>
            <a:r>
              <a:rPr lang="cs-CZ" sz="1800" i="1" dirty="0" smtClean="0"/>
              <a:t> neuronů (případně spojení s akumulátorem)	</a:t>
            </a:r>
          </a:p>
          <a:p>
            <a:pPr marL="619125" lvl="1" indent="-342900">
              <a:buFont typeface="+mj-lt"/>
              <a:buAutoNum type="arabicPeriod"/>
            </a:pPr>
            <a:r>
              <a:rPr lang="cs-CZ" sz="1800" i="1" dirty="0" smtClean="0"/>
              <a:t>Pro nižší počty (cca do 5)</a:t>
            </a:r>
            <a:endParaRPr lang="cs-CZ" sz="1800" i="1" dirty="0"/>
          </a:p>
          <a:p>
            <a:pPr marL="342900" indent="-342900">
              <a:buFont typeface="+mj-lt"/>
              <a:buAutoNum type="arabicPeriod"/>
            </a:pPr>
            <a:endParaRPr lang="cs-CZ" sz="2000" i="1" dirty="0" smtClean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26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/>
          <a:srcRect b="10586"/>
          <a:stretch/>
        </p:blipFill>
        <p:spPr>
          <a:xfrm>
            <a:off x="9967855" y="0"/>
            <a:ext cx="2237397" cy="683622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3" t="-635" r="45687" b="635"/>
          <a:stretch/>
        </p:blipFill>
        <p:spPr>
          <a:xfrm>
            <a:off x="9954438" y="0"/>
            <a:ext cx="2264229" cy="685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157" y="3948895"/>
            <a:ext cx="30003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01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>
          <a:xfrm>
            <a:off x="2898776" y="531056"/>
            <a:ext cx="5501481" cy="443198"/>
          </a:xfrm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/>
            <a:r>
              <a:rPr lang="cs-CZ" dirty="0"/>
              <a:t>Shrnutí počítání</a:t>
            </a:r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810544" y="1917202"/>
            <a:ext cx="4176464" cy="3170099"/>
          </a:xfrm>
        </p:spPr>
        <p:txBody>
          <a:bodyPr wrap="square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"/>
            </a:pPr>
            <a:r>
              <a:rPr lang="cs-CZ" sz="2000" dirty="0"/>
              <a:t>Schopnost porovnání množství potřebná a pravděpodobně přirozeně přítomná u všech obratlovců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"/>
            </a:pPr>
            <a:r>
              <a:rPr lang="cs-CZ" sz="2000" dirty="0"/>
              <a:t>Reprezentace počtu prokázána u mnoha druhů zvířat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"/>
            </a:pPr>
            <a:r>
              <a:rPr lang="cs-CZ" sz="2000" dirty="0"/>
              <a:t>Nejen po tréninku, ale i bez něj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"/>
            </a:pPr>
            <a:r>
              <a:rPr lang="cs-CZ" sz="2000" dirty="0"/>
              <a:t>I když pokud jsou k dispozici jiné informace (plocha, velikost), řídí se často spíše jimi</a:t>
            </a:r>
          </a:p>
        </p:txBody>
      </p:sp>
      <p:sp>
        <p:nvSpPr>
          <p:cNvPr id="4" name="Zástupný symbol pro text 2"/>
          <p:cNvSpPr txBox="1">
            <a:spLocks/>
          </p:cNvSpPr>
          <p:nvPr/>
        </p:nvSpPr>
        <p:spPr>
          <a:xfrm>
            <a:off x="5457173" y="1526974"/>
            <a:ext cx="4320480" cy="3806170"/>
          </a:xfrm>
          <a:prstGeom prst="rect">
            <a:avLst/>
          </a:prstGeom>
        </p:spPr>
        <p:txBody>
          <a:bodyPr vert="horz" wrap="square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"/>
              <a:defRPr/>
            </a:pPr>
            <a:r>
              <a:rPr lang="cs-CZ" sz="2400" dirty="0"/>
              <a:t> </a:t>
            </a:r>
            <a:r>
              <a:rPr lang="cs-CZ" sz="2000" dirty="0"/>
              <a:t>Malé počty (cca 3: ryby – 5: šimpanzi) – zpracovány přesně, vyšší počty odhadovány – čím větší množství, tím větší potřebný rozdíl v počtu pro správné odlišení</a:t>
            </a:r>
            <a:r>
              <a:rPr lang="cs-CZ" sz="2400" dirty="0"/>
              <a:t> </a:t>
            </a:r>
            <a:r>
              <a:rPr lang="cs-CZ" sz="1800" dirty="0"/>
              <a:t>(Weberovo pravidlo)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"/>
            </a:pPr>
            <a:r>
              <a:rPr lang="cs-CZ" sz="2000" dirty="0"/>
              <a:t>U řady druhů prokázána schopnost abstraktní reprezentace počtu, např. umožňující sčítání</a:t>
            </a:r>
          </a:p>
          <a:p>
            <a:pPr marL="0" indent="0">
              <a:buClr>
                <a:srgbClr val="000000"/>
              </a:buClr>
              <a:buSzPct val="45000"/>
              <a:buFont typeface="Wingdings" pitchFamily="2"/>
              <a:buChar char=""/>
              <a:defRPr/>
            </a:pPr>
            <a:r>
              <a:rPr lang="cs-CZ" sz="2000" dirty="0"/>
              <a:t>A to jak stejných objektů v různých místech, různých časech, tak různých typů podnětů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919536" y="5578987"/>
            <a:ext cx="8136904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Lidské matematické schopnosti mají kořeny v bazálním, evolučně starém mozkovém systému pro percepci a manipulaci s přibližnými počty.</a:t>
            </a:r>
          </a:p>
        </p:txBody>
      </p:sp>
      <p:sp>
        <p:nvSpPr>
          <p:cNvPr id="6" name="Obdélník 5"/>
          <p:cNvSpPr/>
          <p:nvPr/>
        </p:nvSpPr>
        <p:spPr>
          <a:xfrm>
            <a:off x="10005646" y="6262872"/>
            <a:ext cx="2186354" cy="545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7222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88457"/>
            <a:ext cx="9131100" cy="432000"/>
          </a:xfrm>
        </p:spPr>
        <p:txBody>
          <a:bodyPr rtlCol="0"/>
          <a:lstStyle/>
          <a:p>
            <a:r>
              <a:rPr lang="cs-CZ" dirty="0" smtClean="0"/>
              <a:t>Reprezentace času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55630" y="863999"/>
            <a:ext cx="6364216" cy="4974093"/>
          </a:xfrm>
        </p:spPr>
        <p:txBody>
          <a:bodyPr rtlCol="0"/>
          <a:lstStyle/>
          <a:p>
            <a:pPr marL="342900" indent="-342900">
              <a:buFont typeface="+mj-lt"/>
              <a:buAutoNum type="arabicPeriod"/>
            </a:pPr>
            <a:r>
              <a:rPr lang="cs-CZ" sz="2000" i="1" dirty="0" smtClean="0"/>
              <a:t>Specializované modely (</a:t>
            </a:r>
            <a:r>
              <a:rPr lang="cs-CZ" sz="1800" i="1" dirty="0" err="1" smtClean="0"/>
              <a:t>Dedicated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models</a:t>
            </a:r>
            <a:r>
              <a:rPr lang="cs-CZ" sz="1800" i="1" dirty="0" smtClean="0"/>
              <a:t>)</a:t>
            </a:r>
          </a:p>
          <a:p>
            <a:pPr marL="619125" lvl="1" indent="-342900">
              <a:buFont typeface="+mj-lt"/>
              <a:buAutoNum type="arabicPeriod"/>
            </a:pPr>
            <a:r>
              <a:rPr lang="cs-CZ" i="1" dirty="0" smtClean="0"/>
              <a:t>Generátor pulzů – akumulátor </a:t>
            </a:r>
          </a:p>
          <a:p>
            <a:pPr marL="619125" lvl="1" indent="-342900">
              <a:buFont typeface="+mj-lt"/>
              <a:buAutoNum type="arabicPeriod"/>
            </a:pPr>
            <a:endParaRPr lang="cs-CZ" i="1" dirty="0" smtClean="0"/>
          </a:p>
          <a:p>
            <a:pPr marL="619125" lvl="1" indent="-342900">
              <a:buFont typeface="+mj-lt"/>
              <a:buAutoNum type="arabicPeriod"/>
            </a:pPr>
            <a:endParaRPr lang="cs-CZ" i="1" dirty="0"/>
          </a:p>
          <a:p>
            <a:pPr marL="619125" lvl="1" indent="-342900">
              <a:buFont typeface="+mj-lt"/>
              <a:buAutoNum type="arabicPeriod"/>
            </a:pPr>
            <a:endParaRPr lang="cs-CZ" i="1" dirty="0" smtClean="0"/>
          </a:p>
          <a:p>
            <a:pPr marL="619125" lvl="1" indent="-342900">
              <a:buFont typeface="+mj-lt"/>
              <a:buAutoNum type="arabicPeriod"/>
            </a:pPr>
            <a:endParaRPr lang="cs-CZ" i="1" dirty="0"/>
          </a:p>
          <a:p>
            <a:pPr marL="619125" lvl="1" indent="-342900">
              <a:buFont typeface="+mj-lt"/>
              <a:buAutoNum type="arabicPeriod"/>
            </a:pPr>
            <a:endParaRPr lang="cs-CZ" i="1" dirty="0" smtClean="0"/>
          </a:p>
          <a:p>
            <a:pPr marL="342900" indent="-342900">
              <a:buFont typeface="+mj-lt"/>
              <a:buAutoNum type="arabicPeriod"/>
            </a:pPr>
            <a:r>
              <a:rPr lang="cs-CZ" sz="2000" i="1" dirty="0" err="1" smtClean="0"/>
              <a:t>Intrinsické</a:t>
            </a:r>
            <a:r>
              <a:rPr lang="cs-CZ" sz="2000" i="1" dirty="0" smtClean="0"/>
              <a:t> modely</a:t>
            </a:r>
          </a:p>
          <a:p>
            <a:pPr marL="619125" lvl="1" indent="-342900">
              <a:buFont typeface="+mj-lt"/>
              <a:buAutoNum type="arabicPeriod"/>
            </a:pPr>
            <a:r>
              <a:rPr lang="cs-CZ" sz="1800" i="1" dirty="0" smtClean="0"/>
              <a:t>Jiné procesy odhadují čas, např. úbytek paměti, emoční změny, synaptická plasticita, vynaložená energie</a:t>
            </a:r>
          </a:p>
          <a:p>
            <a:pPr marL="885825" lvl="2" indent="-342900">
              <a:buFont typeface="+mj-lt"/>
              <a:buAutoNum type="arabicPeriod"/>
            </a:pPr>
            <a:r>
              <a:rPr lang="cs-CZ" sz="1600" i="1" dirty="0" smtClean="0"/>
              <a:t>Model propusti – čím déle přitéká voda, tím více prosakuje propusti, podle intenzity prosakování měřen čas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i="1" dirty="0" smtClean="0"/>
              <a:t>Stoupající neurální aktivace (</a:t>
            </a:r>
            <a:r>
              <a:rPr lang="cs-CZ" sz="2000" i="1" dirty="0" err="1" smtClean="0"/>
              <a:t>climbing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neural</a:t>
            </a:r>
            <a:r>
              <a:rPr lang="cs-CZ" sz="2000" i="1" dirty="0" smtClean="0"/>
              <a:t> aktivity)</a:t>
            </a:r>
          </a:p>
          <a:p>
            <a:pPr lvl="1"/>
            <a:r>
              <a:rPr lang="cs-CZ" sz="1800" i="1" dirty="0" smtClean="0"/>
              <a:t>Mechanismus u makaků</a:t>
            </a:r>
            <a:r>
              <a:rPr lang="cs-CZ" sz="1800" i="1" smtClean="0"/>
              <a:t>, holubů</a:t>
            </a:r>
            <a:endParaRPr lang="cs-CZ" sz="1600" i="1" dirty="0" smtClean="0"/>
          </a:p>
          <a:p>
            <a:pPr lvl="2"/>
            <a:endParaRPr lang="cs-CZ" i="1" dirty="0" smtClean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28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5" r="39919"/>
          <a:stretch/>
        </p:blipFill>
        <p:spPr>
          <a:xfrm>
            <a:off x="9988062" y="-11323"/>
            <a:ext cx="2215661" cy="686932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1379370"/>
            <a:ext cx="232410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80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cs-CZ" smtClean="0"/>
              <a:pPr rtl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4090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>
              <a:lnSpc>
                <a:spcPts val="5300"/>
              </a:lnSpc>
            </a:pPr>
            <a:r>
              <a:rPr lang="cs-CZ" dirty="0" smtClean="0"/>
              <a:t>Numerická kompetence a počítání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3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7329714" y="2554514"/>
            <a:ext cx="2452914" cy="3288064"/>
          </a:xfrm>
        </p:spPr>
        <p:txBody>
          <a:bodyPr/>
          <a:lstStyle/>
          <a:p>
            <a:r>
              <a:rPr lang="cs-CZ" dirty="0" smtClean="0"/>
              <a:t>Numerická kompetence </a:t>
            </a:r>
          </a:p>
          <a:p>
            <a:r>
              <a:rPr lang="cs-CZ" dirty="0" smtClean="0"/>
              <a:t>Počítání</a:t>
            </a:r>
          </a:p>
          <a:p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74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88457"/>
            <a:ext cx="9131100" cy="432000"/>
          </a:xfrm>
        </p:spPr>
        <p:txBody>
          <a:bodyPr rtlCol="0"/>
          <a:lstStyle/>
          <a:p>
            <a:r>
              <a:rPr lang="cs-CZ" dirty="0" smtClean="0"/>
              <a:t>Numerická kompetence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70883" y="974206"/>
            <a:ext cx="6487886" cy="5427543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Definice – numerická kompetence</a:t>
            </a:r>
            <a:endParaRPr lang="cs-CZ" sz="1200" i="1" dirty="0" smtClean="0"/>
          </a:p>
          <a:p>
            <a:r>
              <a:rPr lang="cs-CZ" i="1" dirty="0" smtClean="0"/>
              <a:t>Schopnost reprezentovat</a:t>
            </a:r>
            <a:r>
              <a:rPr lang="en-US" i="1" dirty="0" smtClean="0"/>
              <a:t>, </a:t>
            </a:r>
            <a:r>
              <a:rPr lang="cs-CZ" i="1" dirty="0" smtClean="0"/>
              <a:t>odlišovat a</a:t>
            </a:r>
            <a:r>
              <a:rPr lang="en-US" i="1" dirty="0" smtClean="0"/>
              <a:t> </a:t>
            </a:r>
            <a:r>
              <a:rPr lang="cs-CZ" i="1" dirty="0" smtClean="0"/>
              <a:t>operovat s odlišnými diskrétními kvantitami (=počty)</a:t>
            </a:r>
          </a:p>
          <a:p>
            <a:r>
              <a:rPr lang="cs-CZ" i="1" dirty="0" smtClean="0"/>
              <a:t>Kognitivní schopnost </a:t>
            </a:r>
          </a:p>
          <a:p>
            <a:r>
              <a:rPr lang="cs-CZ" i="1" dirty="0" smtClean="0"/>
              <a:t>Odlišování počtu prvků v sadě – početnosti</a:t>
            </a:r>
          </a:p>
          <a:p>
            <a:pPr marL="0" indent="0">
              <a:buNone/>
            </a:pPr>
            <a:r>
              <a:rPr lang="cs-CZ" sz="3200" dirty="0" smtClean="0"/>
              <a:t>X Počítání</a:t>
            </a:r>
            <a:endParaRPr lang="cs-CZ" sz="1200" i="1" dirty="0" smtClean="0"/>
          </a:p>
          <a:p>
            <a:r>
              <a:rPr lang="cs-CZ" i="1" dirty="0" smtClean="0"/>
              <a:t>Postupné </a:t>
            </a:r>
            <a:r>
              <a:rPr lang="cs-CZ" i="1" dirty="0" smtClean="0"/>
              <a:t>udělování </a:t>
            </a:r>
            <a:r>
              <a:rPr lang="cs-CZ" i="1" dirty="0" smtClean="0"/>
              <a:t>značek </a:t>
            </a:r>
            <a:r>
              <a:rPr lang="cs-CZ" i="1" dirty="0" smtClean="0"/>
              <a:t>prvkům</a:t>
            </a:r>
            <a:endParaRPr lang="cs-CZ" i="1" dirty="0" smtClean="0"/>
          </a:p>
          <a:p>
            <a:pPr marL="399960" lvl="1" indent="0">
              <a:buFont typeface="Times New Roman" pitchFamily="18"/>
              <a:buChar char="•"/>
            </a:pPr>
            <a:r>
              <a:rPr lang="cs-CZ" i="1" dirty="0" smtClean="0"/>
              <a:t>Zahrnuje </a:t>
            </a:r>
          </a:p>
          <a:p>
            <a:pPr marL="399960" lvl="1" indent="0">
              <a:buFont typeface="Times New Roman" pitchFamily="18"/>
              <a:buChar char="•"/>
            </a:pPr>
            <a:r>
              <a:rPr lang="cs-CZ" b="1" dirty="0" smtClean="0"/>
              <a:t>Oddělování</a:t>
            </a:r>
            <a:r>
              <a:rPr lang="cs-CZ" dirty="0" smtClean="0"/>
              <a:t> </a:t>
            </a:r>
            <a:r>
              <a:rPr lang="cs-CZ" dirty="0" smtClean="0"/>
              <a:t>prvků</a:t>
            </a:r>
            <a:endParaRPr lang="cs-CZ" dirty="0"/>
          </a:p>
          <a:p>
            <a:pPr marL="399960" lvl="1" indent="0">
              <a:buFont typeface="Times New Roman" pitchFamily="18"/>
              <a:buChar char="•"/>
            </a:pPr>
            <a:r>
              <a:rPr lang="cs-CZ" b="1" dirty="0"/>
              <a:t>Udělování značek </a:t>
            </a:r>
            <a:endParaRPr lang="cs-CZ" dirty="0"/>
          </a:p>
          <a:p>
            <a:pPr marL="666660" lvl="2" indent="0">
              <a:buFont typeface="Times New Roman" pitchFamily="18"/>
              <a:buChar char="•"/>
            </a:pPr>
            <a:r>
              <a:rPr lang="cs-CZ" dirty="0"/>
              <a:t>jedna značka </a:t>
            </a:r>
            <a:r>
              <a:rPr lang="cs-CZ" dirty="0" smtClean="0"/>
              <a:t>jednomu prvku</a:t>
            </a:r>
            <a:endParaRPr lang="cs-CZ" dirty="0"/>
          </a:p>
          <a:p>
            <a:pPr marL="666660" lvl="2" indent="0">
              <a:buFont typeface="Times New Roman" pitchFamily="18"/>
              <a:buChar char="•"/>
            </a:pPr>
            <a:r>
              <a:rPr lang="cs-CZ" dirty="0"/>
              <a:t>Značky se vždy opakují ty samé</a:t>
            </a:r>
          </a:p>
          <a:p>
            <a:pPr marL="666660" lvl="2" indent="0">
              <a:buFont typeface="Times New Roman" pitchFamily="18"/>
              <a:buChar char="•"/>
            </a:pPr>
            <a:r>
              <a:rPr lang="cs-CZ" dirty="0"/>
              <a:t>Poslední použitá značka udává celkový </a:t>
            </a:r>
            <a:r>
              <a:rPr lang="cs-CZ" dirty="0" smtClean="0"/>
              <a:t>počet prvků</a:t>
            </a:r>
            <a:endParaRPr lang="cs-CZ" dirty="0"/>
          </a:p>
          <a:p>
            <a:pPr marL="399960" lvl="1" indent="0">
              <a:buFont typeface="Times New Roman" pitchFamily="18"/>
              <a:buChar char="•"/>
            </a:pPr>
            <a:r>
              <a:rPr lang="cs-CZ" b="1" dirty="0" smtClean="0"/>
              <a:t>Udržování </a:t>
            </a:r>
            <a:r>
              <a:rPr lang="cs-CZ" b="1" dirty="0"/>
              <a:t>přehledu, </a:t>
            </a:r>
            <a:r>
              <a:rPr lang="cs-CZ" dirty="0" smtClean="0"/>
              <a:t>které prvky už byly započítány, </a:t>
            </a:r>
            <a:endParaRPr lang="cs-CZ" dirty="0"/>
          </a:p>
          <a:p>
            <a:pPr marL="399960" lvl="1" indent="0">
              <a:buFont typeface="Times New Roman" pitchFamily="18"/>
              <a:buChar char="•"/>
            </a:pPr>
            <a:r>
              <a:rPr lang="cs-CZ" dirty="0" smtClean="0"/>
              <a:t>Tento </a:t>
            </a:r>
            <a:r>
              <a:rPr lang="cs-CZ" dirty="0"/>
              <a:t>postup se dá použít na </a:t>
            </a:r>
            <a:r>
              <a:rPr lang="cs-CZ" b="1" dirty="0"/>
              <a:t>jakékoli </a:t>
            </a:r>
            <a:r>
              <a:rPr lang="cs-CZ" b="1" dirty="0" smtClean="0"/>
              <a:t>prvky</a:t>
            </a:r>
            <a:endParaRPr lang="cs-CZ" b="1" dirty="0"/>
          </a:p>
          <a:p>
            <a:pPr marL="399960" lvl="1" indent="0">
              <a:buFont typeface="Times New Roman" pitchFamily="18"/>
              <a:buChar char="•"/>
            </a:pPr>
            <a:r>
              <a:rPr lang="cs-CZ" b="1" dirty="0"/>
              <a:t>Nezáleží na pořadí</a:t>
            </a:r>
            <a:r>
              <a:rPr lang="cs-CZ" dirty="0"/>
              <a:t>, ve kterém se </a:t>
            </a:r>
            <a:r>
              <a:rPr lang="cs-CZ" dirty="0" smtClean="0"/>
              <a:t>prvky</a:t>
            </a:r>
            <a:r>
              <a:rPr lang="cs-CZ" dirty="0" smtClean="0"/>
              <a:t> </a:t>
            </a:r>
            <a:r>
              <a:rPr lang="cs-CZ" dirty="0"/>
              <a:t>počítají</a:t>
            </a:r>
          </a:p>
          <a:p>
            <a:pPr lvl="1"/>
            <a:endParaRPr lang="cs-CZ" i="1" dirty="0" smtClean="0"/>
          </a:p>
          <a:p>
            <a:pPr marL="0" indent="0">
              <a:buNone/>
            </a:pPr>
            <a:endParaRPr lang="cs-CZ" i="1" dirty="0" smtClean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4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/>
          <a:srcRect b="10586"/>
          <a:stretch/>
        </p:blipFill>
        <p:spPr>
          <a:xfrm>
            <a:off x="9967855" y="0"/>
            <a:ext cx="2237397" cy="683622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3" t="-635" r="45687" b="635"/>
          <a:stretch/>
        </p:blipFill>
        <p:spPr>
          <a:xfrm>
            <a:off x="9954438" y="0"/>
            <a:ext cx="2264229" cy="685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 cstate="print">
            <a:alphaModFix/>
            <a:lum/>
          </a:blip>
          <a:srcRect/>
          <a:stretch>
            <a:fillRect/>
          </a:stretch>
        </p:blipFill>
        <p:spPr>
          <a:xfrm>
            <a:off x="231934" y="974207"/>
            <a:ext cx="2843280" cy="50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705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88457"/>
            <a:ext cx="9131100" cy="432000"/>
          </a:xfrm>
        </p:spPr>
        <p:txBody>
          <a:bodyPr rtlCol="0"/>
          <a:lstStyle/>
          <a:p>
            <a:r>
              <a:rPr lang="cs-CZ" dirty="0" smtClean="0"/>
              <a:t>Numerická kompetence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7832" y="864000"/>
            <a:ext cx="7420706" cy="3997249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Typy - nesymbolické  </a:t>
            </a:r>
            <a:endParaRPr lang="cs-CZ" sz="1200" i="1" dirty="0" smtClean="0"/>
          </a:p>
          <a:p>
            <a:pPr marL="342900" indent="-342900">
              <a:buFont typeface="+mj-lt"/>
              <a:buAutoNum type="arabicPeriod"/>
            </a:pPr>
            <a:r>
              <a:rPr lang="cs-CZ" i="1" dirty="0" smtClean="0"/>
              <a:t>Vnitřní </a:t>
            </a:r>
            <a:r>
              <a:rPr lang="cs-CZ" i="1" dirty="0"/>
              <a:t>přibližný numerický </a:t>
            </a:r>
            <a:r>
              <a:rPr lang="cs-CZ" i="1" dirty="0" smtClean="0"/>
              <a:t>systém </a:t>
            </a:r>
            <a:r>
              <a:rPr lang="cs-CZ" i="1" dirty="0"/>
              <a:t>(</a:t>
            </a:r>
            <a:r>
              <a:rPr lang="cs-CZ" i="1" dirty="0" err="1"/>
              <a:t>Approximate</a:t>
            </a:r>
            <a:r>
              <a:rPr lang="cs-CZ" i="1" dirty="0"/>
              <a:t> </a:t>
            </a:r>
            <a:r>
              <a:rPr lang="cs-CZ" i="1" dirty="0" err="1"/>
              <a:t>Number</a:t>
            </a:r>
            <a:r>
              <a:rPr lang="cs-CZ" i="1" dirty="0"/>
              <a:t> </a:t>
            </a:r>
            <a:r>
              <a:rPr lang="cs-CZ" i="1" dirty="0" err="1"/>
              <a:t>System</a:t>
            </a:r>
            <a:r>
              <a:rPr lang="cs-CZ" i="1" dirty="0"/>
              <a:t>, ANS</a:t>
            </a:r>
            <a:r>
              <a:rPr lang="cs-CZ" i="1" dirty="0" smtClean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cs-CZ" i="1" dirty="0" smtClean="0"/>
              <a:t>Systém sledování </a:t>
            </a:r>
            <a:r>
              <a:rPr lang="cs-CZ" i="1" dirty="0"/>
              <a:t>objektů </a:t>
            </a:r>
            <a:r>
              <a:rPr lang="cs-CZ" i="1" dirty="0" smtClean="0"/>
              <a:t>(</a:t>
            </a:r>
            <a:r>
              <a:rPr lang="cs-CZ" i="1" dirty="0" err="1" smtClean="0"/>
              <a:t>Object</a:t>
            </a:r>
            <a:r>
              <a:rPr lang="cs-CZ" i="1" dirty="0" smtClean="0"/>
              <a:t> </a:t>
            </a:r>
            <a:r>
              <a:rPr lang="cs-CZ" i="1" dirty="0" err="1"/>
              <a:t>Tracking</a:t>
            </a:r>
            <a:r>
              <a:rPr lang="cs-CZ" i="1" dirty="0"/>
              <a:t> </a:t>
            </a:r>
            <a:r>
              <a:rPr lang="cs-CZ" i="1" dirty="0" smtClean="0"/>
              <a:t>Systém, OTS)</a:t>
            </a:r>
          </a:p>
          <a:p>
            <a:pPr marL="342900" indent="-342900">
              <a:buFont typeface="+mj-lt"/>
              <a:buAutoNum type="arabicPeriod"/>
            </a:pPr>
            <a:r>
              <a:rPr lang="cs-CZ" i="1" dirty="0" smtClean="0"/>
              <a:t>Obecný systém množství (g</a:t>
            </a:r>
            <a:r>
              <a:rPr lang="en-US" i="1" dirty="0" err="1" smtClean="0"/>
              <a:t>eneral</a:t>
            </a:r>
            <a:r>
              <a:rPr lang="en-US" i="1" dirty="0" smtClean="0"/>
              <a:t> </a:t>
            </a:r>
            <a:r>
              <a:rPr lang="en-US" i="1" dirty="0"/>
              <a:t>magnitude </a:t>
            </a:r>
            <a:r>
              <a:rPr lang="en-US" i="1" dirty="0" err="1" smtClean="0"/>
              <a:t>syst</a:t>
            </a:r>
            <a:r>
              <a:rPr lang="cs-CZ" i="1" dirty="0" smtClean="0"/>
              <a:t>é</a:t>
            </a:r>
            <a:r>
              <a:rPr lang="en-US" i="1" dirty="0" smtClean="0"/>
              <a:t>m</a:t>
            </a:r>
            <a:r>
              <a:rPr lang="cs-CZ" i="1" dirty="0" smtClean="0"/>
              <a:t>, </a:t>
            </a:r>
            <a:r>
              <a:rPr lang="en-US" i="1" dirty="0"/>
              <a:t>A </a:t>
            </a:r>
            <a:r>
              <a:rPr lang="en-US" i="1" dirty="0" smtClean="0"/>
              <a:t>Theory</a:t>
            </a:r>
            <a:r>
              <a:rPr lang="cs-CZ" i="1" dirty="0" smtClean="0"/>
              <a:t> </a:t>
            </a:r>
            <a:r>
              <a:rPr lang="en-US" i="1" dirty="0" smtClean="0"/>
              <a:t>Of </a:t>
            </a:r>
            <a:r>
              <a:rPr lang="en-US" i="1" dirty="0"/>
              <a:t>Magnitude” (ATOM, Walsh, </a:t>
            </a:r>
            <a:r>
              <a:rPr lang="en-US" i="1" dirty="0" smtClean="0"/>
              <a:t>2003</a:t>
            </a:r>
            <a:r>
              <a:rPr lang="cs-CZ" i="1" dirty="0" smtClean="0"/>
              <a:t>) </a:t>
            </a:r>
            <a:r>
              <a:rPr lang="cs-CZ" i="1" dirty="0" smtClean="0"/>
              <a:t> </a:t>
            </a:r>
          </a:p>
          <a:p>
            <a:pPr marL="0" indent="0">
              <a:buNone/>
            </a:pPr>
            <a:r>
              <a:rPr lang="cs-CZ" sz="2400" dirty="0" smtClean="0"/>
              <a:t>Typy </a:t>
            </a:r>
            <a:r>
              <a:rPr lang="cs-CZ" sz="2400" dirty="0"/>
              <a:t>- </a:t>
            </a:r>
            <a:r>
              <a:rPr lang="cs-CZ" sz="2400" dirty="0" smtClean="0"/>
              <a:t>symbolické (typické pro člověka)</a:t>
            </a:r>
            <a:endParaRPr lang="cs-CZ" sz="1050" i="1" dirty="0"/>
          </a:p>
          <a:p>
            <a:r>
              <a:rPr lang="cs-CZ" i="1" dirty="0" smtClean="0"/>
              <a:t>Jazykově </a:t>
            </a:r>
            <a:r>
              <a:rPr lang="cs-CZ" i="1" dirty="0" smtClean="0"/>
              <a:t>závislý </a:t>
            </a:r>
            <a:r>
              <a:rPr lang="cs-CZ" i="1" dirty="0" smtClean="0"/>
              <a:t>systém pro symbolické reprezentace čísel</a:t>
            </a:r>
          </a:p>
          <a:p>
            <a:pPr lvl="1"/>
            <a:r>
              <a:rPr lang="cs-CZ" i="1" dirty="0" smtClean="0"/>
              <a:t>Reprezentace počtů, struktura číselného systému (dekadický…)</a:t>
            </a:r>
            <a:endParaRPr lang="cs-CZ" i="1" dirty="0" smtClean="0"/>
          </a:p>
          <a:p>
            <a:r>
              <a:rPr lang="cs-CZ" i="1" dirty="0" smtClean="0"/>
              <a:t>Aritmetický systém</a:t>
            </a:r>
          </a:p>
          <a:p>
            <a:pPr lvl="1"/>
            <a:r>
              <a:rPr lang="cs-CZ" i="1" dirty="0" smtClean="0"/>
              <a:t>Umožňuje operace s počty, matematické postupy</a:t>
            </a:r>
            <a:endParaRPr lang="cs-CZ" i="1" dirty="0" smtClean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5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/>
          <a:srcRect b="10586"/>
          <a:stretch/>
        </p:blipFill>
        <p:spPr>
          <a:xfrm>
            <a:off x="9967855" y="0"/>
            <a:ext cx="2237397" cy="683622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3" t="-635" r="45687" b="635"/>
          <a:stretch/>
        </p:blipFill>
        <p:spPr>
          <a:xfrm>
            <a:off x="9954438" y="0"/>
            <a:ext cx="2264229" cy="685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107832" y="5218166"/>
            <a:ext cx="729905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Lorenzi</a:t>
            </a:r>
            <a:r>
              <a:rPr lang="en-US" sz="1600" dirty="0"/>
              <a:t>, E., </a:t>
            </a:r>
            <a:r>
              <a:rPr lang="en-US" sz="1600" dirty="0" err="1"/>
              <a:t>Perrino</a:t>
            </a:r>
            <a:r>
              <a:rPr lang="en-US" sz="1600" dirty="0"/>
              <a:t>, M., &amp; </a:t>
            </a:r>
            <a:r>
              <a:rPr lang="en-US" sz="1600" dirty="0" err="1"/>
              <a:t>Vallortigara</a:t>
            </a:r>
            <a:r>
              <a:rPr lang="en-US" sz="1600" dirty="0"/>
              <a:t>, G. (2021). </a:t>
            </a:r>
            <a:r>
              <a:rPr lang="en-US" sz="1600" dirty="0" err="1"/>
              <a:t>Numerosities</a:t>
            </a:r>
            <a:r>
              <a:rPr lang="en-US" sz="1600" dirty="0"/>
              <a:t> and other magnitudes in the brains: a comparative view. </a:t>
            </a:r>
            <a:r>
              <a:rPr lang="en-US" sz="1600" i="1" dirty="0"/>
              <a:t>Frontiers in Psychology</a:t>
            </a:r>
            <a:r>
              <a:rPr lang="en-US" sz="1600" dirty="0"/>
              <a:t>, </a:t>
            </a:r>
            <a:r>
              <a:rPr lang="en-US" sz="1600" i="1" dirty="0"/>
              <a:t>12</a:t>
            </a:r>
            <a:r>
              <a:rPr lang="en-US" sz="1600" dirty="0"/>
              <a:t>, 641994.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821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335" y="4361499"/>
            <a:ext cx="52101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88457"/>
            <a:ext cx="9131100" cy="432000"/>
          </a:xfrm>
        </p:spPr>
        <p:txBody>
          <a:bodyPr rtlCol="0"/>
          <a:lstStyle/>
          <a:p>
            <a:r>
              <a:rPr lang="cs-CZ" dirty="0" smtClean="0"/>
              <a:t>Numerická kompetence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57714" y="864000"/>
            <a:ext cx="6604000" cy="3374171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Typy  </a:t>
            </a:r>
            <a:endParaRPr lang="cs-CZ" sz="1200" i="1" dirty="0" smtClean="0"/>
          </a:p>
          <a:p>
            <a:pPr marL="342900" indent="-342900">
              <a:buFont typeface="+mj-lt"/>
              <a:buAutoNum type="arabicPeriod"/>
            </a:pPr>
            <a:r>
              <a:rPr lang="cs-CZ" i="1" dirty="0" smtClean="0"/>
              <a:t>Vnitřní </a:t>
            </a:r>
            <a:r>
              <a:rPr lang="cs-CZ" i="1" dirty="0"/>
              <a:t>přibližný numerický </a:t>
            </a:r>
            <a:r>
              <a:rPr lang="cs-CZ" i="1" dirty="0" smtClean="0"/>
              <a:t>systém</a:t>
            </a:r>
          </a:p>
          <a:p>
            <a:pPr lvl="1"/>
            <a:r>
              <a:rPr lang="cs-CZ" i="1" dirty="0" smtClean="0"/>
              <a:t>Weberovo</a:t>
            </a:r>
            <a:r>
              <a:rPr lang="cs-CZ" sz="1800" i="1" dirty="0" smtClean="0"/>
              <a:t>(</a:t>
            </a:r>
            <a:r>
              <a:rPr lang="cs-CZ" sz="1800" i="1" dirty="0" err="1" smtClean="0"/>
              <a:t>Fechnerovo</a:t>
            </a:r>
            <a:r>
              <a:rPr lang="cs-CZ" sz="1800" i="1" dirty="0" smtClean="0"/>
              <a:t>)</a:t>
            </a:r>
            <a:r>
              <a:rPr lang="cs-CZ" i="1" dirty="0" smtClean="0"/>
              <a:t> pravidlo = </a:t>
            </a:r>
            <a:r>
              <a:rPr lang="cs-CZ" dirty="0"/>
              <a:t>změna v intenzitě podnětu, kterou člověk vnímá, je úměrná počátečnímu podnětu </a:t>
            </a:r>
            <a:endParaRPr lang="cs-CZ" dirty="0" smtClean="0"/>
          </a:p>
          <a:p>
            <a:pPr lvl="1"/>
            <a:r>
              <a:rPr lang="cs-CZ" i="1" dirty="0" smtClean="0"/>
              <a:t>Můžeme rozdělit na: Pravidlo vzdálenosti a velikosti počtu</a:t>
            </a:r>
          </a:p>
          <a:p>
            <a:pPr lvl="3"/>
            <a:r>
              <a:rPr lang="cs-CZ" i="1" dirty="0" smtClean="0"/>
              <a:t>Vzdálenosti – odhad kolem daného počtu</a:t>
            </a:r>
          </a:p>
          <a:p>
            <a:pPr lvl="3"/>
            <a:r>
              <a:rPr lang="cs-CZ" i="1" dirty="0" smtClean="0"/>
              <a:t>Velikosti – čím vyšší číslo, tím nepřesnější</a:t>
            </a:r>
          </a:p>
          <a:p>
            <a:pPr lvl="2"/>
            <a:r>
              <a:rPr lang="cs-CZ" i="1" dirty="0" err="1" smtClean="0"/>
              <a:t>Fechnerovo</a:t>
            </a:r>
            <a:r>
              <a:rPr lang="cs-CZ" i="1" dirty="0" smtClean="0"/>
              <a:t> pravidlo – pravidlo 2 není lineární, ale logaritmické, u vyšších čísel horší odhad</a:t>
            </a:r>
          </a:p>
          <a:p>
            <a:pPr lvl="2"/>
            <a:r>
              <a:rPr lang="cs-CZ" i="1" dirty="0" smtClean="0"/>
              <a:t>Adaptivní odlišovat počty, mezi kterými je větší poměrný rozdíl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6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/>
          <a:srcRect b="10586"/>
          <a:stretch/>
        </p:blipFill>
        <p:spPr>
          <a:xfrm>
            <a:off x="9967855" y="0"/>
            <a:ext cx="2237397" cy="683622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3" t="-635" r="45687" b="635"/>
          <a:stretch/>
        </p:blipFill>
        <p:spPr>
          <a:xfrm>
            <a:off x="9954438" y="0"/>
            <a:ext cx="2264229" cy="685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80" y="1138420"/>
            <a:ext cx="2381250" cy="34575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5469" y="4201463"/>
            <a:ext cx="3146245" cy="257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3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88457"/>
            <a:ext cx="9131100" cy="432000"/>
          </a:xfrm>
        </p:spPr>
        <p:txBody>
          <a:bodyPr rtlCol="0"/>
          <a:lstStyle/>
          <a:p>
            <a:r>
              <a:rPr lang="cs-CZ" dirty="0" smtClean="0"/>
              <a:t>Numerická kompetence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57714" y="864000"/>
            <a:ext cx="5312229" cy="3374171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Typy  </a:t>
            </a:r>
            <a:endParaRPr lang="cs-CZ" sz="1200" i="1" dirty="0" smtClean="0"/>
          </a:p>
          <a:p>
            <a:pPr marL="0" indent="0">
              <a:buNone/>
            </a:pPr>
            <a:r>
              <a:rPr lang="cs-CZ" i="1" dirty="0" smtClean="0"/>
              <a:t>2. Systém sledování objektů (</a:t>
            </a:r>
            <a:r>
              <a:rPr lang="cs-CZ" i="1" dirty="0" err="1" smtClean="0"/>
              <a:t>object</a:t>
            </a:r>
            <a:r>
              <a:rPr lang="cs-CZ" i="1" dirty="0" smtClean="0"/>
              <a:t> </a:t>
            </a:r>
            <a:r>
              <a:rPr lang="cs-CZ" i="1" dirty="0" err="1" smtClean="0"/>
              <a:t>file</a:t>
            </a:r>
            <a:r>
              <a:rPr lang="cs-CZ" i="1" dirty="0" smtClean="0"/>
              <a:t> </a:t>
            </a:r>
            <a:r>
              <a:rPr lang="cs-CZ" i="1" dirty="0" err="1" smtClean="0"/>
              <a:t>mechanism</a:t>
            </a:r>
            <a:r>
              <a:rPr lang="cs-CZ" i="1" dirty="0" smtClean="0"/>
              <a:t>)</a:t>
            </a:r>
          </a:p>
          <a:p>
            <a:pPr lvl="1"/>
            <a:r>
              <a:rPr lang="cs-CZ" i="1" dirty="0" smtClean="0"/>
              <a:t>zpracovávání exaktní a absolutní informace o cca max. 4 předmětech</a:t>
            </a:r>
          </a:p>
          <a:p>
            <a:pPr lvl="1"/>
            <a:r>
              <a:rPr lang="cs-CZ" i="1" dirty="0" smtClean="0"/>
              <a:t>Simultánní, rychlé, nevědomé vnímání počtu odlišitelných objektů</a:t>
            </a:r>
          </a:p>
          <a:p>
            <a:pPr lvl="1"/>
            <a:r>
              <a:rPr lang="cs-CZ" i="1" dirty="0" smtClean="0"/>
              <a:t>Není jasné, jestli jde o samostatný způsob reprezentace počtu</a:t>
            </a:r>
          </a:p>
          <a:p>
            <a:pPr lvl="1"/>
            <a:r>
              <a:rPr lang="cs-CZ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Možný mechanismem </a:t>
            </a:r>
            <a:r>
              <a:rPr lang="cs-CZ" b="1" dirty="0" err="1" smtClean="0"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subitizing</a:t>
            </a:r>
            <a:r>
              <a:rPr lang="cs-CZ" b="1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(okamžité </a:t>
            </a:r>
            <a:r>
              <a:rPr lang="cs-CZ" dirty="0" err="1" smtClean="0"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odezření</a:t>
            </a:r>
            <a:r>
              <a:rPr lang="cs-CZ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počtu) – vizuálně senzorická schopnost</a:t>
            </a:r>
          </a:p>
          <a:p>
            <a:pPr lvl="1"/>
            <a:endParaRPr lang="cs-CZ" i="1" dirty="0" smtClean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7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/>
          <a:srcRect b="10586"/>
          <a:stretch/>
        </p:blipFill>
        <p:spPr>
          <a:xfrm>
            <a:off x="9967855" y="0"/>
            <a:ext cx="2237397" cy="683622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3" t="-635" r="45687" b="635"/>
          <a:stretch/>
        </p:blipFill>
        <p:spPr>
          <a:xfrm>
            <a:off x="9954438" y="0"/>
            <a:ext cx="2264229" cy="685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  <p:pic>
        <p:nvPicPr>
          <p:cNvPr id="11" name="Picture 2" descr="http://news.bbc.co.uk/nol/shared/spl/hi/sci_nat/07/chimp_dots/img/dots_access_416in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3861048"/>
            <a:ext cx="3962400" cy="25717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718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88457"/>
            <a:ext cx="9131100" cy="432000"/>
          </a:xfrm>
        </p:spPr>
        <p:txBody>
          <a:bodyPr rtlCol="0"/>
          <a:lstStyle/>
          <a:p>
            <a:r>
              <a:rPr lang="cs-CZ" dirty="0" smtClean="0"/>
              <a:t>Numerická kompetence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7832" y="864000"/>
            <a:ext cx="7420706" cy="3997249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Typy</a:t>
            </a:r>
            <a:endParaRPr lang="cs-CZ" sz="1200" i="1" dirty="0" smtClean="0"/>
          </a:p>
          <a:p>
            <a:pPr marL="0" indent="0">
              <a:buNone/>
            </a:pPr>
            <a:r>
              <a:rPr lang="cs-CZ" i="1" dirty="0" smtClean="0"/>
              <a:t>3. Obecný </a:t>
            </a:r>
            <a:r>
              <a:rPr lang="cs-CZ" i="1" dirty="0" smtClean="0"/>
              <a:t>systém množství (g</a:t>
            </a:r>
            <a:r>
              <a:rPr lang="en-US" i="1" dirty="0" err="1" smtClean="0"/>
              <a:t>eneral</a:t>
            </a:r>
            <a:r>
              <a:rPr lang="en-US" i="1" dirty="0" smtClean="0"/>
              <a:t> </a:t>
            </a:r>
            <a:r>
              <a:rPr lang="en-US" i="1" dirty="0"/>
              <a:t>magnitude </a:t>
            </a:r>
            <a:r>
              <a:rPr lang="en-US" i="1" dirty="0" err="1" smtClean="0"/>
              <a:t>syst</a:t>
            </a:r>
            <a:r>
              <a:rPr lang="cs-CZ" i="1" dirty="0" smtClean="0"/>
              <a:t>é</a:t>
            </a:r>
            <a:r>
              <a:rPr lang="en-US" i="1" dirty="0" smtClean="0"/>
              <a:t>m</a:t>
            </a:r>
            <a:r>
              <a:rPr lang="cs-CZ" i="1" dirty="0" smtClean="0"/>
              <a:t>, </a:t>
            </a:r>
            <a:r>
              <a:rPr lang="en-US" i="1" dirty="0"/>
              <a:t>A </a:t>
            </a:r>
            <a:r>
              <a:rPr lang="en-US" i="1" dirty="0" smtClean="0"/>
              <a:t>Theory</a:t>
            </a:r>
            <a:r>
              <a:rPr lang="cs-CZ" i="1" dirty="0" smtClean="0"/>
              <a:t> </a:t>
            </a:r>
            <a:r>
              <a:rPr lang="en-US" i="1" dirty="0" smtClean="0"/>
              <a:t>Of </a:t>
            </a:r>
            <a:r>
              <a:rPr lang="en-US" i="1" dirty="0"/>
              <a:t>Magnitude” (ATOM, Walsh, </a:t>
            </a:r>
            <a:r>
              <a:rPr lang="en-US" i="1" dirty="0" smtClean="0"/>
              <a:t>2003</a:t>
            </a:r>
            <a:r>
              <a:rPr lang="cs-CZ" i="1" dirty="0" smtClean="0"/>
              <a:t>) </a:t>
            </a:r>
            <a:endParaRPr lang="cs-CZ" i="1" dirty="0" smtClean="0"/>
          </a:p>
          <a:p>
            <a:pPr>
              <a:buFontTx/>
              <a:buChar char="-"/>
            </a:pPr>
            <a:r>
              <a:rPr lang="cs-CZ" i="1" dirty="0" smtClean="0"/>
              <a:t>Jednotná reprezentace množství obecně (prostoru, času a množství)</a:t>
            </a:r>
          </a:p>
          <a:p>
            <a:pPr lvl="1">
              <a:buFontTx/>
              <a:buChar char="-"/>
            </a:pPr>
            <a:r>
              <a:rPr lang="cs-CZ" i="1" dirty="0" err="1"/>
              <a:t>kv</a:t>
            </a:r>
            <a:r>
              <a:rPr lang="en-US" i="1" dirty="0" err="1"/>
              <a:t>antit</a:t>
            </a:r>
            <a:r>
              <a:rPr lang="cs-CZ" i="1" dirty="0"/>
              <a:t>a</a:t>
            </a:r>
            <a:r>
              <a:rPr lang="en-US" i="1" dirty="0"/>
              <a:t> </a:t>
            </a:r>
            <a:r>
              <a:rPr lang="en-US" i="1" dirty="0" err="1"/>
              <a:t>informa</a:t>
            </a:r>
            <a:r>
              <a:rPr lang="cs-CZ" i="1" dirty="0" err="1"/>
              <a:t>ce</a:t>
            </a:r>
            <a:r>
              <a:rPr lang="cs-CZ" i="1" dirty="0"/>
              <a:t> jakéhokoli</a:t>
            </a:r>
            <a:r>
              <a:rPr lang="en-US" i="1" dirty="0"/>
              <a:t> form</a:t>
            </a:r>
            <a:r>
              <a:rPr lang="cs-CZ" i="1" dirty="0" err="1"/>
              <a:t>átu</a:t>
            </a:r>
            <a:r>
              <a:rPr lang="en-US" i="1" dirty="0"/>
              <a:t> (</a:t>
            </a:r>
            <a:r>
              <a:rPr lang="cs-CZ" i="1" dirty="0"/>
              <a:t>k</a:t>
            </a:r>
            <a:r>
              <a:rPr lang="en-US" i="1" dirty="0" err="1"/>
              <a:t>ontinu</a:t>
            </a:r>
            <a:r>
              <a:rPr lang="cs-CZ" i="1" dirty="0" err="1"/>
              <a:t>ální</a:t>
            </a:r>
            <a:r>
              <a:rPr lang="cs-CZ" i="1" dirty="0"/>
              <a:t> nebo </a:t>
            </a:r>
            <a:r>
              <a:rPr lang="en-US" i="1" dirty="0"/>
              <a:t>dis</a:t>
            </a:r>
            <a:r>
              <a:rPr lang="cs-CZ" i="1" dirty="0"/>
              <a:t>k</a:t>
            </a:r>
            <a:r>
              <a:rPr lang="en-US" i="1" dirty="0"/>
              <a:t>r</a:t>
            </a:r>
            <a:r>
              <a:rPr lang="cs-CZ" i="1" dirty="0" err="1"/>
              <a:t>étní</a:t>
            </a:r>
            <a:r>
              <a:rPr lang="en-US" i="1" dirty="0"/>
              <a:t>)</a:t>
            </a:r>
            <a:r>
              <a:rPr lang="cs-CZ" i="1" dirty="0"/>
              <a:t> </a:t>
            </a:r>
            <a:r>
              <a:rPr lang="en-US" i="1" dirty="0"/>
              <a:t>a </a:t>
            </a:r>
            <a:r>
              <a:rPr lang="en-US" i="1" dirty="0" err="1"/>
              <a:t>dom</a:t>
            </a:r>
            <a:r>
              <a:rPr lang="cs-CZ" i="1" dirty="0" err="1"/>
              <a:t>ény</a:t>
            </a:r>
            <a:r>
              <a:rPr lang="en-US" i="1" dirty="0"/>
              <a:t> (</a:t>
            </a:r>
            <a:r>
              <a:rPr lang="cs-CZ" i="1" dirty="0"/>
              <a:t>prostor</a:t>
            </a:r>
            <a:r>
              <a:rPr lang="en-US" i="1" dirty="0"/>
              <a:t>, </a:t>
            </a:r>
            <a:r>
              <a:rPr lang="cs-CZ" i="1" dirty="0"/>
              <a:t>čas, počet</a:t>
            </a:r>
            <a:r>
              <a:rPr lang="cs-CZ" i="1" dirty="0" smtClean="0"/>
              <a:t>)</a:t>
            </a:r>
          </a:p>
          <a:p>
            <a:pPr lvl="2">
              <a:buFontTx/>
              <a:buChar char="-"/>
            </a:pPr>
            <a:r>
              <a:rPr lang="cs-CZ" i="1" dirty="0" smtClean="0"/>
              <a:t>ANS </a:t>
            </a:r>
            <a:r>
              <a:rPr lang="cs-CZ" i="1" dirty="0"/>
              <a:t>jedním z projevů ATOM</a:t>
            </a:r>
          </a:p>
          <a:p>
            <a:pPr lvl="1">
              <a:buFontTx/>
              <a:buChar char="-"/>
            </a:pPr>
            <a:r>
              <a:rPr lang="cs-CZ" i="1" dirty="0" smtClean="0"/>
              <a:t>včetně d</a:t>
            </a:r>
            <a:r>
              <a:rPr lang="cs-CZ" i="1" dirty="0" smtClean="0"/>
              <a:t>élky, velikosti, času, rychlosti, počtu, intenzity</a:t>
            </a:r>
          </a:p>
          <a:p>
            <a:pPr lvl="1">
              <a:buFontTx/>
              <a:buChar char="-"/>
            </a:pPr>
            <a:r>
              <a:rPr lang="cs-CZ" i="1" dirty="0" smtClean="0"/>
              <a:t>v podobných parietálních oblastech mozku</a:t>
            </a:r>
            <a:endParaRPr lang="cs-CZ" i="1" dirty="0" smtClean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8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/>
          <a:srcRect b="10586"/>
          <a:stretch/>
        </p:blipFill>
        <p:spPr>
          <a:xfrm>
            <a:off x="9967855" y="0"/>
            <a:ext cx="2237397" cy="683622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3" t="-635" r="45687" b="635"/>
          <a:stretch/>
        </p:blipFill>
        <p:spPr>
          <a:xfrm>
            <a:off x="9954438" y="0"/>
            <a:ext cx="2264229" cy="685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107832" y="5218166"/>
            <a:ext cx="729905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Lorenzi</a:t>
            </a:r>
            <a:r>
              <a:rPr lang="en-US" sz="1600" dirty="0"/>
              <a:t>, E., </a:t>
            </a:r>
            <a:r>
              <a:rPr lang="en-US" sz="1600" dirty="0" err="1"/>
              <a:t>Perrino</a:t>
            </a:r>
            <a:r>
              <a:rPr lang="en-US" sz="1600" dirty="0"/>
              <a:t>, M., &amp; </a:t>
            </a:r>
            <a:r>
              <a:rPr lang="en-US" sz="1600" dirty="0" err="1"/>
              <a:t>Vallortigara</a:t>
            </a:r>
            <a:r>
              <a:rPr lang="en-US" sz="1600" dirty="0"/>
              <a:t>, G. (2021). </a:t>
            </a:r>
            <a:r>
              <a:rPr lang="en-US" sz="1600" dirty="0" err="1"/>
              <a:t>Numerosities</a:t>
            </a:r>
            <a:r>
              <a:rPr lang="en-US" sz="1600" dirty="0"/>
              <a:t> and other magnitudes in the brains: a comparative view. </a:t>
            </a:r>
            <a:r>
              <a:rPr lang="en-US" sz="1600" i="1" dirty="0"/>
              <a:t>Frontiers in Psychology</a:t>
            </a:r>
            <a:r>
              <a:rPr lang="en-US" sz="1600" dirty="0"/>
              <a:t>, </a:t>
            </a:r>
            <a:r>
              <a:rPr lang="en-US" sz="1600" i="1" dirty="0"/>
              <a:t>12</a:t>
            </a:r>
            <a:r>
              <a:rPr lang="en-US" sz="1600" dirty="0"/>
              <a:t>, 641994.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457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>
          <a:xfrm>
            <a:off x="421073" y="490125"/>
            <a:ext cx="8712968" cy="443198"/>
          </a:xfrm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 algn="l"/>
            <a:r>
              <a:rPr lang="cs-CZ" dirty="0"/>
              <a:t>Numerické </a:t>
            </a:r>
            <a:r>
              <a:rPr lang="cs-CZ" dirty="0" smtClean="0"/>
              <a:t>schopnosti bezobratlých</a:t>
            </a:r>
            <a:endParaRPr lang="cs-CZ" dirty="0"/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396713" y="1832757"/>
            <a:ext cx="3972690" cy="276998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/>
              <a:t> </a:t>
            </a:r>
            <a:r>
              <a:rPr lang="cs-CZ" sz="1800" i="1" dirty="0" err="1" smtClean="0"/>
              <a:t>Chittka</a:t>
            </a:r>
            <a:r>
              <a:rPr lang="cs-CZ" sz="1800" i="1" dirty="0" smtClean="0"/>
              <a:t> a Geiger 1995</a:t>
            </a:r>
            <a:endParaRPr lang="cs-CZ" sz="2000" i="1" dirty="0"/>
          </a:p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 smtClean="0"/>
              <a:t>Včely trénované na krmítko mezi 3. a 4. orientačním bodem</a:t>
            </a:r>
          </a:p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 smtClean="0"/>
              <a:t>Po změně orientačních bodů – když přibyly, nedoletěly dost daleko, když ubyly, přeletěly</a:t>
            </a:r>
          </a:p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 smtClean="0"/>
              <a:t>většina včel krmení stejně našla – uletěná vzdálenost, vynaložená energie</a:t>
            </a:r>
            <a:endParaRPr lang="cs-CZ" sz="2000" dirty="0"/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280811" y="1156354"/>
            <a:ext cx="8568952" cy="523220"/>
          </a:xfrm>
          <a:prstGeom prst="rect">
            <a:avLst/>
          </a:prstGeom>
        </p:spPr>
        <p:txBody>
          <a:bodyPr vert="horz" wrap="square" anchor="b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>
              <a:spcBef>
                <a:spcPct val="0"/>
              </a:spcBef>
              <a:defRPr/>
            </a:pPr>
            <a:r>
              <a:rPr lang="cs-CZ" sz="2800" i="1" dirty="0" smtClean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Včela medonosná</a:t>
            </a:r>
            <a:endParaRPr lang="cs-CZ" sz="2800" i="1" dirty="0">
              <a:solidFill>
                <a:schemeClr val="accent3">
                  <a:shade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587984" y="6053741"/>
            <a:ext cx="2499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Davis </a:t>
            </a:r>
            <a:r>
              <a:rPr lang="cs-CZ" i="1" dirty="0"/>
              <a:t>a </a:t>
            </a:r>
            <a:r>
              <a:rPr lang="en-US" i="1" dirty="0" err="1"/>
              <a:t>Memmott</a:t>
            </a:r>
            <a:r>
              <a:rPr lang="en-US" i="1" dirty="0"/>
              <a:t> (1983)</a:t>
            </a:r>
            <a:endParaRPr lang="cs-CZ" i="1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r="56623"/>
          <a:stretch/>
        </p:blipFill>
        <p:spPr>
          <a:xfrm>
            <a:off x="9971314" y="0"/>
            <a:ext cx="2235200" cy="6858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53"/>
          <a:stretch/>
        </p:blipFill>
        <p:spPr>
          <a:xfrm>
            <a:off x="396713" y="4950901"/>
            <a:ext cx="4995496" cy="1683187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684" y="3790266"/>
            <a:ext cx="959270" cy="1007452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591" y="3028830"/>
            <a:ext cx="959270" cy="1007452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498" y="2120850"/>
            <a:ext cx="959270" cy="1007452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763" y="1058429"/>
            <a:ext cx="959270" cy="1007452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3" b="12629"/>
          <a:stretch/>
        </p:blipFill>
        <p:spPr>
          <a:xfrm>
            <a:off x="8402052" y="2149481"/>
            <a:ext cx="895422" cy="589928"/>
          </a:xfrm>
          <a:prstGeom prst="rect">
            <a:avLst/>
          </a:prstGeom>
        </p:spPr>
      </p:pic>
      <p:sp>
        <p:nvSpPr>
          <p:cNvPr id="19" name="Zástupný symbol pro text 2"/>
          <p:cNvSpPr txBox="1">
            <a:spLocks/>
          </p:cNvSpPr>
          <p:nvPr/>
        </p:nvSpPr>
        <p:spPr>
          <a:xfrm>
            <a:off x="5939780" y="5792494"/>
            <a:ext cx="3754706" cy="7181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42720" marR="0" lvl="0" indent="-342720" algn="l" defTabSz="914400" rtl="0" eaLnBrk="1" latinLnBrk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cs-CZ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42680" marR="0" lvl="1" indent="-285480" algn="l" defTabSz="914400" rtl="0" eaLnBrk="1" latinLnBrk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cs-CZ" sz="28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defTabSz="914400" rtl="0" eaLnBrk="1" latinLnBrk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cs-CZ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defTabSz="914400" rtl="0" eaLnBrk="1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cs-CZ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defTabSz="914400" rtl="0" eaLnBrk="1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defTabSz="914400" rtl="0" eaLnBrk="1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defTabSz="914400" rtl="0" eaLnBrk="1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defTabSz="914400" rtl="0" eaLnBrk="1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defTabSz="914400" rtl="0" eaLnBrk="1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cs-CZ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0" indent="0">
              <a:buClr>
                <a:srgbClr val="000000"/>
              </a:buClr>
              <a:buSzPct val="45000"/>
              <a:buFont typeface="Symbol" pitchFamily="2"/>
              <a:buChar char=""/>
            </a:pPr>
            <a:r>
              <a:rPr lang="cs-CZ" sz="2000" dirty="0" smtClean="0"/>
              <a:t> </a:t>
            </a:r>
            <a:r>
              <a:rPr lang="cs-CZ" sz="1800" i="1" dirty="0" err="1" smtClean="0"/>
              <a:t>Wittlinger</a:t>
            </a:r>
            <a:r>
              <a:rPr lang="cs-CZ" sz="1800" i="1" dirty="0" smtClean="0"/>
              <a:t> et al., 2006</a:t>
            </a:r>
          </a:p>
          <a:p>
            <a:pPr marL="0" indent="0">
              <a:buSzPct val="45000"/>
              <a:buFont typeface="Symbol" pitchFamily="2"/>
              <a:buChar char=""/>
            </a:pPr>
            <a:r>
              <a:rPr lang="cs-CZ" sz="2000" dirty="0" smtClean="0"/>
              <a:t>Mravenci a počítání kroků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076627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Custom 13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CB8B3"/>
      </a:accent1>
      <a:accent2>
        <a:srgbClr val="F5D66E"/>
      </a:accent2>
      <a:accent3>
        <a:srgbClr val="D78189"/>
      </a:accent3>
      <a:accent4>
        <a:srgbClr val="7030A0"/>
      </a:accent4>
      <a:accent5>
        <a:srgbClr val="0070C0"/>
      </a:accent5>
      <a:accent6>
        <a:srgbClr val="C4D36D"/>
      </a:accent6>
      <a:hlink>
        <a:srgbClr val="54C3BD"/>
      </a:hlink>
      <a:folHlink>
        <a:srgbClr val="54C3BD"/>
      </a:folHlink>
    </a:clrScheme>
    <a:fontScheme name="Custom 15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601_TF16411245.potx" id="{8F2666A2-E20D-48E6-809D-C74651785132}" vid="{1CC1227C-285E-41A4-B44B-A8271FF54611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8A784AD-7888-482C-A72A-80D3063962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B61CFE-D4DA-4753-A9A5-D482B9609A35}">
  <ds:schemaRefs>
    <ds:schemaRef ds:uri="http://www.w3.org/XML/1998/namespace"/>
    <ds:schemaRef ds:uri="http://schemas.microsoft.com/office/2006/documentManagement/types"/>
    <ds:schemaRef ds:uri="http://schemas.microsoft.com/sharepoint/v3"/>
    <ds:schemaRef ds:uri="http://schemas.microsoft.com/office/infopath/2007/PartnerControls"/>
    <ds:schemaRef ds:uri="http://purl.org/dc/dcmitype/"/>
    <ds:schemaRef ds:uri="fb0879af-3eba-417a-a55a-ffe6dcd6ca77"/>
    <ds:schemaRef ds:uri="http://purl.org/dc/terms/"/>
    <ds:schemaRef ds:uri="http://schemas.openxmlformats.org/package/2006/metadata/core-properties"/>
    <ds:schemaRef ds:uri="6dc4bcd6-49db-4c07-9060-8acfc67cef9f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Minimalistická barevná prezentace</Template>
  <TotalTime>0</TotalTime>
  <Words>3468</Words>
  <Application>Microsoft Office PowerPoint</Application>
  <PresentationFormat>Širokoúhlá obrazovka</PresentationFormat>
  <Paragraphs>340</Paragraphs>
  <Slides>29</Slides>
  <Notes>26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8" baseType="lpstr">
      <vt:lpstr>Microsoft YaHei</vt:lpstr>
      <vt:lpstr>Arial</vt:lpstr>
      <vt:lpstr>Calibri</vt:lpstr>
      <vt:lpstr>Corbel</vt:lpstr>
      <vt:lpstr>Mangal</vt:lpstr>
      <vt:lpstr>Symbol</vt:lpstr>
      <vt:lpstr>Times New Roman</vt:lpstr>
      <vt:lpstr>Wingdings</vt:lpstr>
      <vt:lpstr>Motiv Office</vt:lpstr>
      <vt:lpstr>Numerická kompetence</vt:lpstr>
      <vt:lpstr>Chytrý hans</vt:lpstr>
      <vt:lpstr>Numerická kompetence a počítání</vt:lpstr>
      <vt:lpstr>Numerická kompetence</vt:lpstr>
      <vt:lpstr>Numerická kompetence</vt:lpstr>
      <vt:lpstr>Numerická kompetence</vt:lpstr>
      <vt:lpstr>Numerická kompetence</vt:lpstr>
      <vt:lpstr>Numerická kompetence</vt:lpstr>
      <vt:lpstr>Numerické schopnosti bezobratlých</vt:lpstr>
      <vt:lpstr>Základní Numerické schopnosti u ryb</vt:lpstr>
      <vt:lpstr>Problém faktorů nenumerické kvantity </vt:lpstr>
      <vt:lpstr>Základní numerické schopnosti u ryb</vt:lpstr>
      <vt:lpstr>Prezentace aplikace PowerPoint</vt:lpstr>
      <vt:lpstr>Prezentace aplikace PowerPoint</vt:lpstr>
      <vt:lpstr>Prezentace aplikace PowerPoint</vt:lpstr>
      <vt:lpstr>Přirozená reprezentace počtu, bez tréninku u primátů</vt:lpstr>
      <vt:lpstr>Prezentace aplikace PowerPoint</vt:lpstr>
      <vt:lpstr>symbolické operace s počty u šimpanzů</vt:lpstr>
      <vt:lpstr>Prezentace aplikace PowerPoint</vt:lpstr>
      <vt:lpstr>Zvířata x děti – kdo lépe počítá?</vt:lpstr>
      <vt:lpstr>Adaptivní funkce numerických schopností</vt:lpstr>
      <vt:lpstr>Prezentace aplikace PowerPoint</vt:lpstr>
      <vt:lpstr>mechanismus</vt:lpstr>
      <vt:lpstr>mechanismus</vt:lpstr>
      <vt:lpstr>Numerická kompetence</vt:lpstr>
      <vt:lpstr>Numerická kompetence</vt:lpstr>
      <vt:lpstr>Shrnutí počítání</vt:lpstr>
      <vt:lpstr>Reprezentace času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2020-05-13T15:22:42Z</dcterms:created>
  <dcterms:modified xsi:type="dcterms:W3CDTF">2025-11-19T12:39:09Z</dcterms:modified>
</cp:coreProperties>
</file>