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embeddedFontLst>
    <p:embeddedFont>
      <p:font typeface="Century Gothic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j7YUmxYZA6+6ecjN26JIJT7ZCH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CenturyGothic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CenturyGothic-italic.fntdata"/><Relationship Id="rId6" Type="http://schemas.openxmlformats.org/officeDocument/2006/relationships/slide" Target="slides/slide2.xml"/><Relationship Id="rId18" Type="http://schemas.openxmlformats.org/officeDocument/2006/relationships/font" Target="fonts/CenturyGothic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9b906a3b38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g19b906a3b38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/>
          <p:nvPr/>
        </p:nvSpPr>
        <p:spPr>
          <a:xfrm>
            <a:off x="0" y="-3175"/>
            <a:ext cx="12192000" cy="5203825"/>
          </a:xfrm>
          <a:custGeom>
            <a:rect b="b" l="l" r="r" t="t"/>
            <a:pathLst>
              <a:path extrusionOk="0" h="3278" w="5760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" name="Google Shape;13;p13"/>
          <p:cNvSpPr txBox="1"/>
          <p:nvPr>
            <p:ph type="ctrTitle"/>
          </p:nvPr>
        </p:nvSpPr>
        <p:spPr>
          <a:xfrm>
            <a:off x="810001" y="1449147"/>
            <a:ext cx="10572000" cy="297105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3"/>
          <p:cNvSpPr txBox="1"/>
          <p:nvPr>
            <p:ph idx="1" type="subTitle"/>
          </p:nvPr>
        </p:nvSpPr>
        <p:spPr>
          <a:xfrm>
            <a:off x="810001" y="5280847"/>
            <a:ext cx="10572000" cy="434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13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atický obrázek s popiskem">
  <p:cSld name="Panoramatický obrázek s popiskem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2"/>
          <p:cNvSpPr txBox="1"/>
          <p:nvPr>
            <p:ph type="title"/>
          </p:nvPr>
        </p:nvSpPr>
        <p:spPr>
          <a:xfrm>
            <a:off x="810000" y="4800600"/>
            <a:ext cx="10561418" cy="56673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/>
          <p:nvPr>
            <p:ph idx="2" type="pic"/>
          </p:nvPr>
        </p:nvSpPr>
        <p:spPr>
          <a:xfrm>
            <a:off x="0" y="0"/>
            <a:ext cx="12192000" cy="4800600"/>
          </a:xfrm>
          <a:prstGeom prst="rect">
            <a:avLst/>
          </a:prstGeom>
          <a:noFill/>
          <a:ln cap="rnd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>
              <a:srgbClr val="000000">
                <a:alpha val="40000"/>
              </a:srgbClr>
            </a:outerShdw>
          </a:effectLst>
        </p:spPr>
      </p:sp>
      <p:sp>
        <p:nvSpPr>
          <p:cNvPr id="78" name="Google Shape;78;p22"/>
          <p:cNvSpPr txBox="1"/>
          <p:nvPr>
            <p:ph idx="1" type="body"/>
          </p:nvPr>
        </p:nvSpPr>
        <p:spPr>
          <a:xfrm>
            <a:off x="810000" y="5367338"/>
            <a:ext cx="10561418" cy="4937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9" name="Google Shape;79;p22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ce s popiskem">
  <p:cSld name="Citace s popiskem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/>
          <p:nvPr/>
        </p:nvSpPr>
        <p:spPr>
          <a:xfrm>
            <a:off x="631697" y="1081456"/>
            <a:ext cx="6332416" cy="3239188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23"/>
          <p:cNvSpPr txBox="1"/>
          <p:nvPr>
            <p:ph type="title"/>
          </p:nvPr>
        </p:nvSpPr>
        <p:spPr>
          <a:xfrm>
            <a:off x="850985" y="1238502"/>
            <a:ext cx="5893840" cy="26459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200"/>
              <a:buFont typeface="Century Gothic"/>
              <a:buNone/>
              <a:defRPr b="1" sz="4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3"/>
          <p:cNvSpPr txBox="1"/>
          <p:nvPr>
            <p:ph idx="1" type="body"/>
          </p:nvPr>
        </p:nvSpPr>
        <p:spPr>
          <a:xfrm>
            <a:off x="853190" y="4443680"/>
            <a:ext cx="5891636" cy="71324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23"/>
          <p:cNvSpPr txBox="1"/>
          <p:nvPr>
            <p:ph idx="2" type="body"/>
          </p:nvPr>
        </p:nvSpPr>
        <p:spPr>
          <a:xfrm>
            <a:off x="7574642" y="1081456"/>
            <a:ext cx="3810001" cy="40754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Font typeface="Century Gothic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menovka">
  <p:cSld name="Jmenovka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/>
          <p:nvPr/>
        </p:nvSpPr>
        <p:spPr>
          <a:xfrm>
            <a:off x="1140884" y="2286585"/>
            <a:ext cx="4895115" cy="2503972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4"/>
          <p:cNvSpPr txBox="1"/>
          <p:nvPr>
            <p:ph type="title"/>
          </p:nvPr>
        </p:nvSpPr>
        <p:spPr>
          <a:xfrm>
            <a:off x="1357089" y="2435957"/>
            <a:ext cx="4382521" cy="200778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200"/>
              <a:buFont typeface="Century Gothic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4"/>
          <p:cNvSpPr txBox="1"/>
          <p:nvPr>
            <p:ph idx="1" type="body"/>
          </p:nvPr>
        </p:nvSpPr>
        <p:spPr>
          <a:xfrm>
            <a:off x="6156000" y="2286000"/>
            <a:ext cx="4880300" cy="229552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Font typeface="Century Gothic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94" name="Google Shape;94;p24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4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4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5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25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5"/>
          <p:cNvSpPr txBox="1"/>
          <p:nvPr>
            <p:ph idx="1" type="body"/>
          </p:nvPr>
        </p:nvSpPr>
        <p:spPr>
          <a:xfrm rot="5400000">
            <a:off x="4254444" y="-1260043"/>
            <a:ext cx="3674397" cy="1056328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1" name="Google Shape;101;p25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5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5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/>
          <p:nvPr/>
        </p:nvSpPr>
        <p:spPr>
          <a:xfrm>
            <a:off x="7669651" y="446089"/>
            <a:ext cx="4522349" cy="5414962"/>
          </a:xfrm>
          <a:custGeom>
            <a:rect b="b" l="l" r="r" t="t"/>
            <a:pathLst>
              <a:path extrusionOk="0" h="4320" w="2879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26"/>
          <p:cNvSpPr txBox="1"/>
          <p:nvPr>
            <p:ph type="title"/>
          </p:nvPr>
        </p:nvSpPr>
        <p:spPr>
          <a:xfrm rot="5400000">
            <a:off x="6863536" y="1906175"/>
            <a:ext cx="5134798" cy="249479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6"/>
          <p:cNvSpPr txBox="1"/>
          <p:nvPr>
            <p:ph idx="1" type="body"/>
          </p:nvPr>
        </p:nvSpPr>
        <p:spPr>
          <a:xfrm rot="5400000">
            <a:off x="1408290" y="-152200"/>
            <a:ext cx="5414962" cy="661154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8" name="Google Shape;108;p26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6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6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" name="Google Shape;20;p14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/>
          <p:nvPr/>
        </p:nvSpPr>
        <p:spPr>
          <a:xfrm>
            <a:off x="0" y="1"/>
            <a:ext cx="12192000" cy="5203825"/>
          </a:xfrm>
          <a:custGeom>
            <a:rect b="b" l="l" r="r" t="t"/>
            <a:pathLst>
              <a:path extrusionOk="0" h="3278" w="5760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" name="Google Shape;31;p16"/>
          <p:cNvSpPr txBox="1"/>
          <p:nvPr>
            <p:ph type="title"/>
          </p:nvPr>
        </p:nvSpPr>
        <p:spPr>
          <a:xfrm>
            <a:off x="810000" y="2951396"/>
            <a:ext cx="10561418" cy="14688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800"/>
              <a:buFont typeface="Century Gothic"/>
              <a:buNone/>
              <a:defRPr b="1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" type="body"/>
          </p:nvPr>
        </p:nvSpPr>
        <p:spPr>
          <a:xfrm>
            <a:off x="810000" y="5281201"/>
            <a:ext cx="10561418" cy="43395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17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" type="body"/>
          </p:nvPr>
        </p:nvSpPr>
        <p:spPr>
          <a:xfrm>
            <a:off x="818712" y="2222287"/>
            <a:ext cx="5185873" cy="36387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2" type="body"/>
          </p:nvPr>
        </p:nvSpPr>
        <p:spPr>
          <a:xfrm>
            <a:off x="6187415" y="2222287"/>
            <a:ext cx="5194583" cy="363876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18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" type="body"/>
          </p:nvPr>
        </p:nvSpPr>
        <p:spPr>
          <a:xfrm>
            <a:off x="814728" y="2174875"/>
            <a:ext cx="5189857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0" sz="20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8"/>
          <p:cNvSpPr txBox="1"/>
          <p:nvPr>
            <p:ph idx="2" type="body"/>
          </p:nvPr>
        </p:nvSpPr>
        <p:spPr>
          <a:xfrm>
            <a:off x="814729" y="2751138"/>
            <a:ext cx="5189856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3" type="body"/>
          </p:nvPr>
        </p:nvSpPr>
        <p:spPr>
          <a:xfrm>
            <a:off x="6187415" y="2174875"/>
            <a:ext cx="5194583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0" sz="20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8"/>
          <p:cNvSpPr txBox="1"/>
          <p:nvPr>
            <p:ph idx="4" type="body"/>
          </p:nvPr>
        </p:nvSpPr>
        <p:spPr>
          <a:xfrm>
            <a:off x="6187415" y="2751138"/>
            <a:ext cx="5194583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19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9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/>
          <p:nvPr/>
        </p:nvSpPr>
        <p:spPr>
          <a:xfrm>
            <a:off x="1073151" y="446087"/>
            <a:ext cx="3547533" cy="1814651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20"/>
          <p:cNvSpPr txBox="1"/>
          <p:nvPr>
            <p:ph type="title"/>
          </p:nvPr>
        </p:nvSpPr>
        <p:spPr>
          <a:xfrm>
            <a:off x="1073151" y="446088"/>
            <a:ext cx="3547533" cy="161839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000"/>
              <a:buFont typeface="Century Gothic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" type="body"/>
          </p:nvPr>
        </p:nvSpPr>
        <p:spPr>
          <a:xfrm>
            <a:off x="4855633" y="446088"/>
            <a:ext cx="6252633" cy="54149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2" type="body"/>
          </p:nvPr>
        </p:nvSpPr>
        <p:spPr>
          <a:xfrm>
            <a:off x="1073151" y="2260738"/>
            <a:ext cx="3547533" cy="36003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14728" y="727522"/>
            <a:ext cx="4852988" cy="16171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/>
          <p:nvPr>
            <p:ph idx="2" type="pic"/>
          </p:nvPr>
        </p:nvSpPr>
        <p:spPr>
          <a:xfrm>
            <a:off x="6098117" y="0"/>
            <a:ext cx="6093883" cy="68580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21"/>
          <p:cNvSpPr txBox="1"/>
          <p:nvPr>
            <p:ph idx="1" type="body"/>
          </p:nvPr>
        </p:nvSpPr>
        <p:spPr>
          <a:xfrm>
            <a:off x="814728" y="2344684"/>
            <a:ext cx="4852988" cy="35163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21"/>
          <p:cNvSpPr txBox="1"/>
          <p:nvPr>
            <p:ph idx="10" type="dt"/>
          </p:nvPr>
        </p:nvSpPr>
        <p:spPr>
          <a:xfrm>
            <a:off x="3885810" y="6041362"/>
            <a:ext cx="9768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1" type="ftr"/>
          </p:nvPr>
        </p:nvSpPr>
        <p:spPr>
          <a:xfrm>
            <a:off x="590396" y="6041362"/>
            <a:ext cx="32954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2" type="sldNum"/>
          </p:nvPr>
        </p:nvSpPr>
        <p:spPr>
          <a:xfrm>
            <a:off x="4862689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  <a:defRPr b="1" i="0" sz="40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🞆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🞆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🞆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youtube.com/watch?v=7n2hCebmT4c&amp;t=3s" TargetMode="External"/><Relationship Id="rId4" Type="http://schemas.openxmlformats.org/officeDocument/2006/relationships/hyperlink" Target="https://www.youtube.com/watch?v=4wE3I9jePa0&amp;t=75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"/>
          <p:cNvSpPr txBox="1"/>
          <p:nvPr>
            <p:ph type="ctrTitle"/>
          </p:nvPr>
        </p:nvSpPr>
        <p:spPr>
          <a:xfrm>
            <a:off x="810001" y="1449147"/>
            <a:ext cx="10572000" cy="297105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400"/>
              <a:buFont typeface="Century Gothic"/>
              <a:buNone/>
            </a:pPr>
            <a:r>
              <a:rPr lang="cs-CZ"/>
              <a:t>The Creative Child</a:t>
            </a:r>
            <a:endParaRPr/>
          </a:p>
        </p:txBody>
      </p:sp>
      <p:sp>
        <p:nvSpPr>
          <p:cNvPr id="116" name="Google Shape;116;p1"/>
          <p:cNvSpPr txBox="1"/>
          <p:nvPr>
            <p:ph idx="1" type="subTitle"/>
          </p:nvPr>
        </p:nvSpPr>
        <p:spPr>
          <a:xfrm>
            <a:off x="810001" y="5280847"/>
            <a:ext cx="10572000" cy="434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Petra Vallin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cs-CZ"/>
              <a:t>VIDEO about The Reggio Emilia Approach</a:t>
            </a:r>
            <a:endParaRPr/>
          </a:p>
        </p:txBody>
      </p:sp>
      <p:sp>
        <p:nvSpPr>
          <p:cNvPr id="171" name="Google Shape;171;p8"/>
          <p:cNvSpPr txBox="1"/>
          <p:nvPr>
            <p:ph idx="1" type="body"/>
          </p:nvPr>
        </p:nvSpPr>
        <p:spPr>
          <a:xfrm>
            <a:off x="838200" y="1825625"/>
            <a:ext cx="5052934" cy="435133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cs-CZ" sz="2400">
                <a:solidFill>
                  <a:srgbClr val="FF40FF"/>
                </a:solidFill>
              </a:rPr>
              <a:t>TASK:</a:t>
            </a:r>
            <a:r>
              <a:rPr lang="cs-CZ" sz="2400"/>
              <a:t> Watch 2 videos about The Reggio Emilia Approach. While watching, take notes and then create a mind map that will sum up the most important characteristics of this approach.</a:t>
            </a:r>
            <a:endParaRPr/>
          </a:p>
          <a:p>
            <a:pPr indent="0" lvl="0" marL="0" rtl="0" algn="l">
              <a:spcBef>
                <a:spcPts val="1080"/>
              </a:spcBef>
              <a:spcAft>
                <a:spcPts val="0"/>
              </a:spcAft>
              <a:buSzPts val="2400"/>
              <a:buNone/>
            </a:pPr>
            <a:r>
              <a:rPr lang="cs-CZ" sz="2400"/>
              <a:t>You will have 20 min.</a:t>
            </a:r>
            <a:endParaRPr/>
          </a:p>
        </p:txBody>
      </p:sp>
      <p:pic>
        <p:nvPicPr>
          <p:cNvPr id="172" name="Google Shape;17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30098" y="2417711"/>
            <a:ext cx="5151900" cy="3646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cs-CZ"/>
              <a:t>The importance of play in the early years</a:t>
            </a:r>
            <a:endParaRPr b="0" sz="2400"/>
          </a:p>
        </p:txBody>
      </p:sp>
      <p:sp>
        <p:nvSpPr>
          <p:cNvPr id="178" name="Google Shape;178;p10"/>
          <p:cNvSpPr txBox="1"/>
          <p:nvPr>
            <p:ph idx="1" type="body"/>
          </p:nvPr>
        </p:nvSpPr>
        <p:spPr>
          <a:xfrm>
            <a:off x="818712" y="2222287"/>
            <a:ext cx="10554574" cy="416352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b="1" lang="cs-CZ"/>
              <a:t>Play</a:t>
            </a:r>
            <a:r>
              <a:rPr lang="cs-CZ"/>
              <a:t> has undeniable </a:t>
            </a:r>
            <a:r>
              <a:rPr b="1" lang="cs-CZ"/>
              <a:t>power on ability to think </a:t>
            </a:r>
            <a:r>
              <a:rPr lang="cs-CZ"/>
              <a:t>and work creatively.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Play is a </a:t>
            </a:r>
            <a:r>
              <a:rPr b="1" lang="cs-CZ"/>
              <a:t>means by which children`s development and learning are initiated </a:t>
            </a:r>
            <a:r>
              <a:rPr lang="cs-CZ"/>
              <a:t>and through which development is achieved and learning is mastered (bergen, 1998).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cs-CZ"/>
              <a:t>Play is about joy </a:t>
            </a:r>
            <a:r>
              <a:rPr lang="cs-CZ"/>
              <a:t>and interest for the young child. Joy is associated with increased dopamine levels in the brain, linked to enhanced memory, attention, creativity and motivation (Cook, Goodman, Schulz, 2011).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Children who engage in quality play experiences are more likely to have well-developed memory skills, language skills and self-regulation (so they are more succesful in their future studies).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1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cs-CZ"/>
              <a:t>The creative child at play </a:t>
            </a:r>
            <a:br>
              <a:rPr lang="cs-CZ"/>
            </a:br>
            <a:r>
              <a:rPr b="0" lang="cs-CZ" sz="2400"/>
              <a:t>Ruksana Mohammed, 2018 (Creative Learning in the Early Years)</a:t>
            </a:r>
            <a:endParaRPr b="0" sz="2400"/>
          </a:p>
        </p:txBody>
      </p:sp>
      <p:sp>
        <p:nvSpPr>
          <p:cNvPr id="184" name="Google Shape;184;p11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Play is often viewed as what one does after work: a reward. In most cases, first you work and then you play. Many adults work so that they can afford to play. But investigating, solving problems, searching for possibilities is actually about playing.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Learning based on knowing facts or doing things by what is expected is no preparation for this type of creativity, but play is. 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cs-CZ"/>
              <a:t>Play must not be viewed as a break from learning, but as a pathway toward creative learning.</a:t>
            </a:r>
            <a:endParaRPr b="1"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Games may play a crucial role in education.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cs-CZ"/>
              <a:t>Program</a:t>
            </a:r>
            <a:endParaRPr/>
          </a:p>
        </p:txBody>
      </p:sp>
      <p:sp>
        <p:nvSpPr>
          <p:cNvPr id="122" name="Google Shape;122;p2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Land Art Project – your brief presentations and reflections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Bloom`s Taxonomy Tasks – discussion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The Creative Child - presentation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Videos about the Reggio Emilia Approach – group work (video and a mind map)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The Creative Child at Play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9b906a3b38_1_0"/>
          <p:cNvSpPr txBox="1"/>
          <p:nvPr>
            <p:ph type="title"/>
          </p:nvPr>
        </p:nvSpPr>
        <p:spPr>
          <a:xfrm>
            <a:off x="810000" y="447188"/>
            <a:ext cx="10572000" cy="9705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t/>
            </a:r>
            <a:endParaRPr/>
          </a:p>
        </p:txBody>
      </p:sp>
      <p:pic>
        <p:nvPicPr>
          <p:cNvPr id="128" name="Google Shape;128;g19b906a3b38_1_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cs-CZ"/>
              <a:t>Reflection</a:t>
            </a:r>
            <a:endParaRPr/>
          </a:p>
        </p:txBody>
      </p:sp>
      <p:sp>
        <p:nvSpPr>
          <p:cNvPr id="134" name="Google Shape;134;p3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How did I like to work on such a task? Was it difficult/easy, amusing/annoying? Did it make you feel happy/lost?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How did you get the idea?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How were you satisfied with the result?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cs-CZ"/>
              <a:t>The Creative Learning in the Early Years</a:t>
            </a:r>
            <a:endParaRPr/>
          </a:p>
        </p:txBody>
      </p:sp>
      <p:sp>
        <p:nvSpPr>
          <p:cNvPr id="140" name="Google Shape;140;p4"/>
          <p:cNvSpPr txBox="1"/>
          <p:nvPr>
            <p:ph idx="1" type="body"/>
          </p:nvPr>
        </p:nvSpPr>
        <p:spPr>
          <a:xfrm>
            <a:off x="818712" y="2222287"/>
            <a:ext cx="10738704" cy="420849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The first three years of life children`s brains are more active than those of university students (Yanez, 2013)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Need to start developing creativity early but also to ensure consistent support throughout preschool and primary school education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Necessary to understand that all children are creative, they just need to get the opportunity to express it – it is adult`s role to nurture it further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Children are creative experts – natural, spontaneous, appetite for discovery, creation and connection, strong motivation to learn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Children are delighted with themselves, later the dissatisfaction appear as they progress though education (they are more self-cricitical, become less creative)</a:t>
            </a:r>
            <a:endParaRPr/>
          </a:p>
          <a:p>
            <a:pPr indent="-228600" lvl="0" marL="342900" rtl="0" algn="l">
              <a:spcBef>
                <a:spcPts val="9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cs-CZ"/>
              <a:t>Neuroscience research</a:t>
            </a:r>
            <a:endParaRPr/>
          </a:p>
        </p:txBody>
      </p:sp>
      <p:sp>
        <p:nvSpPr>
          <p:cNvPr id="146" name="Google Shape;146;p5"/>
          <p:cNvSpPr txBox="1"/>
          <p:nvPr>
            <p:ph idx="1" type="body"/>
          </p:nvPr>
        </p:nvSpPr>
        <p:spPr>
          <a:xfrm>
            <a:off x="838200" y="1490774"/>
            <a:ext cx="10515600" cy="435133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shows that at birth, babies brains have around 100 billion neurons but only about a quarter of the connections (synapses) have been made between them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quality experience in the early years is crucial – it means imaginative, creative and cultural opportunities</a:t>
            </a:r>
            <a:endParaRPr/>
          </a:p>
          <a:p>
            <a:pPr indent="-228600" lvl="0" marL="342900" rtl="0" algn="l">
              <a:spcBef>
                <a:spcPts val="9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9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 txBox="1"/>
          <p:nvPr>
            <p:ph idx="4294967295" type="title"/>
          </p:nvPr>
        </p:nvSpPr>
        <p:spPr>
          <a:xfrm>
            <a:off x="524656" y="153298"/>
            <a:ext cx="10572750" cy="9699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cs-CZ"/>
              <a:t>Enriched environment</a:t>
            </a:r>
            <a:endParaRPr/>
          </a:p>
        </p:txBody>
      </p:sp>
      <p:pic>
        <p:nvPicPr>
          <p:cNvPr id="152" name="Google Shape;152;p6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5949" y="1489420"/>
            <a:ext cx="7989888" cy="37719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</p:pic>
      <p:sp>
        <p:nvSpPr>
          <p:cNvPr id="153" name="Google Shape;153;p6"/>
          <p:cNvSpPr txBox="1"/>
          <p:nvPr/>
        </p:nvSpPr>
        <p:spPr>
          <a:xfrm>
            <a:off x="1202428" y="5627480"/>
            <a:ext cx="1017957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Leger M, Paizanis E, Dzahini K, Quiedeville A, Bouet V, Cassel JC, Freret T, Schumann-Bard P, &amp; Boulouard M. (Nov 2015, Epub 5 Jun 2014). </a:t>
            </a:r>
            <a:r>
              <a:rPr b="0" i="0" lang="cs-CZ" sz="1400" u="sng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Environmental Enrichment Duration Differentially Affects Behavior and Neuroplasticity in Adult Mice</a:t>
            </a:r>
            <a:r>
              <a:rPr b="0" i="0" lang="cs-CZ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 </a:t>
            </a:r>
            <a:r>
              <a:rPr b="0" i="1" lang="cs-CZ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Cerebral Cortex</a:t>
            </a:r>
            <a:r>
              <a:rPr b="0" i="0" lang="cs-CZ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25(11):4048-61. doi: 10.1093/cercor/bhu119.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"/>
          <p:cNvSpPr txBox="1"/>
          <p:nvPr>
            <p:ph type="title"/>
          </p:nvPr>
        </p:nvSpPr>
        <p:spPr>
          <a:xfrm>
            <a:off x="810000" y="612080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cs-CZ"/>
              <a:t>The Reggio Emilia Approach: Example of good practice</a:t>
            </a:r>
            <a:endParaRPr/>
          </a:p>
        </p:txBody>
      </p:sp>
      <p:sp>
        <p:nvSpPr>
          <p:cNvPr id="159" name="Google Shape;159;p7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Establishes the image of the child as </a:t>
            </a:r>
            <a:r>
              <a:rPr b="1" lang="cs-CZ"/>
              <a:t>strong, capable, resilient, rich with wonder </a:t>
            </a:r>
            <a:r>
              <a:rPr lang="cs-CZ"/>
              <a:t>and knowledge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Every child brings </a:t>
            </a:r>
            <a:r>
              <a:rPr b="1" lang="cs-CZ"/>
              <a:t>deep curiosity and potential</a:t>
            </a:r>
            <a:endParaRPr b="1"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/>
              <a:t>Children get opportunity to </a:t>
            </a:r>
            <a:r>
              <a:rPr b="1" lang="cs-CZ"/>
              <a:t>question, hypothesise, predict, experiment, reflect </a:t>
            </a:r>
            <a:r>
              <a:rPr lang="cs-CZ"/>
              <a:t>on their discoveries and revisit their projects to refine and clarify their understanding.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cs-CZ"/>
              <a:t>Videos about Reggio Emilia Approach</a:t>
            </a:r>
            <a:endParaRPr/>
          </a:p>
        </p:txBody>
      </p:sp>
      <p:sp>
        <p:nvSpPr>
          <p:cNvPr id="165" name="Google Shape;165;p9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cs-CZ" u="sng">
                <a:solidFill>
                  <a:schemeClr val="hlink"/>
                </a:solidFill>
                <a:hlinkClick r:id="rId3"/>
              </a:rPr>
              <a:t>https://www.youtube.com/watch?v=7n2hCebmT4c&amp;t=3s</a:t>
            </a:r>
            <a:r>
              <a:rPr lang="cs-CZ"/>
              <a:t> - introduction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cs-CZ" u="sng">
                <a:solidFill>
                  <a:schemeClr val="hlink"/>
                </a:solidFill>
                <a:hlinkClick r:id="rId4"/>
              </a:rPr>
              <a:t>https://www.youtube.com/watch?v=4wE3I9jePa0&amp;t=75s</a:t>
            </a:r>
            <a:r>
              <a:rPr lang="cs-CZ"/>
              <a:t> – examples from R.E. Classrooms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itáty">
  <a:themeElements>
    <a:clrScheme name="Citáty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2020-10-31T17:42:46Z</dcterms:created>
  <dc:creator>Petra Koukalová</dc:creator>
</cp:coreProperties>
</file>