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9" r:id="rId7"/>
    <p:sldId id="262" r:id="rId8"/>
    <p:sldId id="266" r:id="rId9"/>
    <p:sldId id="265" r:id="rId10"/>
    <p:sldId id="263" r:id="rId11"/>
    <p:sldId id="267" r:id="rId12"/>
    <p:sldId id="264" r:id="rId13"/>
    <p:sldId id="268" r:id="rId14"/>
    <p:sldId id="25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0BF5F1-923C-DABC-0DB7-9EB1393ED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BCA0DB-B9B2-A7BC-EF55-86E5FE403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524F9A-DE01-DEA1-6032-5A175C2AD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48517E-D039-3A89-F132-D3213BF9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652606-6145-97AE-0981-A9573A150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38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7A2969-E2DC-93BC-131F-EBF3B8788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08B4AF2-23C0-DF43-BAEF-738A372F4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53D113-BB70-F0F1-C4C9-B55233EB9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F2D394-75CE-32DF-BDA3-0751E0A33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B30344-BA02-C006-6DB0-72105EA5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305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7240504-4F07-193E-D3E4-3D83F7858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D5A67F2-26F5-4EA9-D09F-E092F8565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DB8F29-A595-9493-1873-D58E0CD7C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DCE6C7-1F53-6529-E6AF-1B025BA4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D171D9-29B3-6493-4EFC-AE97DB13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74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D8EDF1-B901-9CBD-6473-A61BE9BE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55FE9A-19BE-042A-7048-32D32464F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3E81E1-51BD-D6D7-3C43-7C5AE5B2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1D830E-3D4D-1685-4C17-F247460A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EFDC50-2115-FA02-671A-43FFE84E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76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88E33-D5A0-F26F-A253-71911AB5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0B27C5-EF2B-98AE-2E11-0ADE14B2F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9B81FD-81BD-0BAF-375A-AA3575AEF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6A1282-E167-3C16-9D1E-7F764A38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FCD727-63EA-F208-250A-6281F1FA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03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594B8F-1787-7148-92B2-152FC786B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3A872D-8B5A-8CDA-9E40-20776238B5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0F4879D-FFE2-5945-A213-6E452F2D0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ABFE6D-92D7-00D1-C019-6E6F0F266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B04CAB-6464-58F6-F49D-CECB841A4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018BED-0B10-052F-C64C-A1D20EA50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45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C98BE-3A2B-FFC6-0BDE-CA8A500E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4FC659-7E0A-2429-D7DA-C72A49A3E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FD0508-8746-D248-8CD9-AEB7709C0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C80661-7DEA-C53A-5004-B3745AFBD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D175C8D-5E98-04AD-D894-B1A8B3EF1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247BF49-7726-012E-D7CB-898A2971F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0BAD1BC-02A4-7FFC-7FBC-B126CD636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1A754F1-E621-E770-19D9-8C2FC6294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13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96BB3B-56FC-58A2-88E5-11C789226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B4CB55-AF51-7BCB-018F-3833207D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FC2B550-1CD1-5184-F0DE-E9211E37A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E8BBDE-1BC4-A763-3322-136FAA7EE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45E1C9A-90E1-3C46-0BD7-76CD96872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06631ED-6705-4022-4086-C79EDBE6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094D37-C7B0-43BE-57F4-C841CD41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40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1CDF9A-3126-19AB-CD47-B5A0C67EF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DCF705-DC44-9C8C-0D00-7FD554794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362066E-1059-7DAB-C5D0-F35E30088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C2AFF9E-A5DD-BBCE-C10C-38D72AFDC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C8E89F1-84F3-6D4D-9527-91C145425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766B25-1B77-79D3-B3DA-BA3893B0F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20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6F8E4-B6F8-D21A-8CD8-CB1F6326A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26925E7-2D82-869C-B54A-BCC1E0898B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8BB5A3-A059-7EC1-0B34-C78BCE901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361408-5752-9776-9991-D4AFEF6BB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696CAF-8ABA-5AC7-BDAF-213B563D2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08E4E8-FE64-6062-68E5-CE48F61E8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78CCF36-20AB-346A-2287-E8F618E1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C3D7B7-0A08-74B2-EC6D-A527678AE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A9F6DE-2006-BFCA-A233-3B39FFA3CB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F62F-6FC0-461E-8105-50E1CBC1FE19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5DA903-4F40-DB43-EBCB-7E3C3EDCB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6961A4-3FEA-3609-B319-152D57335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91718-E119-4B17-9A3C-1D60F340F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101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0D600F-2126-5D87-CBCD-6A196C5F6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133599"/>
          </a:xfrm>
        </p:spPr>
        <p:txBody>
          <a:bodyPr anchor="ctr"/>
          <a:lstStyle/>
          <a:p>
            <a:r>
              <a:rPr lang="cs-CZ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NOVÁ RADA</a:t>
            </a:r>
            <a:br>
              <a:rPr lang="cs-CZ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SMIL FLAŠKA Z PARDUBIC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2E3F4D-EFAE-6C23-9637-635D928F1E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 anchor="ctr">
            <a:normAutofit/>
          </a:bodyPr>
          <a:lstStyle/>
          <a:p>
            <a:r>
              <a:rPr lang="cs-CZ" sz="28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Jan Birgus</a:t>
            </a:r>
            <a:endParaRPr lang="en-GB" sz="28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640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4740D-FEBC-61C2-242A-5FEDF372B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365125"/>
            <a:ext cx="4770058" cy="2103725"/>
          </a:xfrm>
        </p:spPr>
        <p:txBody>
          <a:bodyPr/>
          <a:lstStyle/>
          <a:p>
            <a:r>
              <a:rPr lang="cs-CZ" dirty="0"/>
              <a:t>Vrána – Jíra z Roztok</a:t>
            </a:r>
            <a:endParaRPr lang="en-GB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109A28BE-5406-FEFF-5E7C-9B4C08510B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143" y="365125"/>
            <a:ext cx="5670857" cy="3572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816A30E-DDC8-A02F-CD5C-1F2E0125AD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2000" y="2468850"/>
            <a:ext cx="4770058" cy="3572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7ED106C-13A0-7160-923F-C11DDCF6B42F}"/>
              </a:ext>
            </a:extLst>
          </p:cNvPr>
          <p:cNvSpPr txBox="1"/>
          <p:nvPr/>
        </p:nvSpPr>
        <p:spPr>
          <a:xfrm>
            <a:off x="5759143" y="4102498"/>
            <a:ext cx="56708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/>
              <a:t>Hrad Krakovec, který si nechal Jíra z Roztok vystavět, patřil k tomu nejlepšímu, co za vlády Václava IV. vzniklo a řadí se k nejhonosnějším sídlům té doby</a:t>
            </a:r>
          </a:p>
          <a:p>
            <a:pPr algn="just"/>
            <a:endParaRPr lang="cs-CZ" sz="2000" dirty="0"/>
          </a:p>
          <a:p>
            <a:pPr algn="l"/>
            <a:r>
              <a:rPr lang="cs-CZ" sz="2000" b="0" u="none" strike="noStrike" baseline="0" dirty="0"/>
              <a:t>Jedno z nejvýznamnějších hradních </a:t>
            </a:r>
            <a:r>
              <a:rPr lang="cs-CZ" sz="2000" dirty="0"/>
              <a:t>s</a:t>
            </a:r>
            <a:r>
              <a:rPr lang="cs-CZ" sz="2000" b="0" u="none" strike="noStrike" baseline="0" dirty="0"/>
              <a:t>ídel tohoto období stavěla václavská dvorská huť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15685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430292-CC9C-B62A-CCDF-074E1925E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Pes – Jan Čuch ze Zásady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2CD691-4E9F-4A6F-562F-4D807AEB8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257800" cy="4667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již jednoho psa hlas zní,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Jenž mluví za psy ostatní.</a:t>
            </a:r>
          </a:p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"Drž se vždy v svých věrných kruhu,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ti půjde jenom k duhu!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nejvíc při cestování.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Nehýbej se od nich ani.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Vždyť oni tě stále střeží,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na nich tvůj klid záleží,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Zmaří na tebe nástrahy,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Odhalí úkladné vrahy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každou intriku zlou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Bdělostí svou předejdou.</a:t>
            </a:r>
            <a:endParaRPr lang="cs-CZ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79450C9-DA16-5DAB-932B-77A5389F0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2578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Měj vždy stráže před ložnicí,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Když pak odpočíváš spící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svém denním zaměstnání,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 tvůj klidný spánek chrání!</a:t>
            </a:r>
          </a:p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Osvěžení po svém shonu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Najdeš na lovu a v honu.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jsou slova krásně znící!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Jednou lesem při štvanici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Jako vítr vpřed se hnát,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Jindy chytat do tenat!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takové kratochvíle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Nepocítíš dlouhé chvíle."</a:t>
            </a:r>
            <a:endParaRPr lang="cs-CZ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9433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CB07B1-459A-4B1C-438B-174ADE2D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15088" cy="1325563"/>
          </a:xfrm>
        </p:spPr>
        <p:txBody>
          <a:bodyPr/>
          <a:lstStyle/>
          <a:p>
            <a:r>
              <a:rPr lang="cs-CZ" dirty="0"/>
              <a:t>Pes – Jan Čůch ze Zásady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57DF1E-01B9-03E5-DA7C-BD3FA004B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015088" cy="4351338"/>
          </a:xfrm>
        </p:spPr>
        <p:txBody>
          <a:bodyPr>
            <a:normAutofit/>
          </a:bodyPr>
          <a:lstStyle/>
          <a:p>
            <a:r>
              <a:rPr lang="cs-CZ" dirty="0"/>
              <a:t>Žil zhruba v letech 1350 až 1410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 letech 1380 až 1399 zastávající  úřady podmaršálka a později dvorského maršálka</a:t>
            </a:r>
          </a:p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ystupoval jako předseda českých zemských sněmů</a:t>
            </a:r>
          </a:p>
          <a:p>
            <a:pPr algn="l"/>
            <a:r>
              <a:rPr lang="cs-CZ" dirty="0"/>
              <a:t>S</a:t>
            </a:r>
            <a:r>
              <a:rPr lang="cs-CZ" b="0" i="0" u="none" strike="noStrike" baseline="0" dirty="0"/>
              <a:t>ymbolizuje zpupnost panovníkova oblíbence v napjatém vztahu krále a církve, což si vysloužil svými spory s Janem Jenštejnem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846647A-7326-F620-D218-4D56E4C373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3288" y="556391"/>
            <a:ext cx="4500512" cy="5620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9536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2A835-29ED-296F-E7F3-33E6E668E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Svině radí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787153-5296-3E0F-F8A3-47E97DCDD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Hezky mluvil dozajista.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Teď se však vepř k řeči chystá,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Jemuž se též prase říká,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Chrochtá všelijak a kníká:</a:t>
            </a:r>
          </a:p>
          <a:p>
            <a:pPr marL="0" indent="0">
              <a:buNone/>
            </a:pP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"Taková je moje rada: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Přej si, čeho tělo žádá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podporuj všechnu slotu,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Nepravost a nečistotu.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 nemravnosti šeredné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Neztrácej noci, ani dne.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Nebude ti z toho smutno.</a:t>
            </a:r>
            <a:endParaRPr lang="cs-CZ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257301D-1415-202E-603C-8B68CC918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Užít všeho, to je nutno,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 rozplašíš všechnu nudu,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Nedbej hanby ani studu,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je přece tvoje právo,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Nedívej se vlevo, vpravo,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Pouštěj všude svoje vášně –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 se mi to líbí strašně!„</a:t>
            </a:r>
          </a:p>
          <a:p>
            <a:pPr marL="0" indent="0">
              <a:buNone/>
            </a:pP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 mluví svině proklatá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Stále slova nestydatá,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 je až hanba slyšeti,</a:t>
            </a:r>
            <a:b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 chci o ni mlčeti.</a:t>
            </a:r>
            <a:endParaRPr lang="cs-CZ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3295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5087DD4-9F4B-0E96-8756-1D91A10D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68350"/>
            <a:ext cx="10515600" cy="1500187"/>
          </a:xfrm>
        </p:spPr>
        <p:txBody>
          <a:bodyPr>
            <a:normAutofit/>
          </a:bodyPr>
          <a:lstStyle/>
          <a:p>
            <a:r>
              <a:rPr lang="cs-CZ" sz="4000" dirty="0"/>
              <a:t>Zdroje:</a:t>
            </a:r>
            <a:endParaRPr lang="en-GB" sz="40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5CB1D2E-ACAE-7E0D-E2EC-9B29DFF7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68537"/>
            <a:ext cx="10515600" cy="382111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1. FLAŠKA Z PARDUBIC A RYCHMBURKU, Smil a DAŇHELKA, Jiří (</a:t>
            </a:r>
            <a:r>
              <a:rPr lang="cs-CZ" sz="2000" dirty="0" err="1">
                <a:solidFill>
                  <a:schemeClr val="tx1"/>
                </a:solidFill>
              </a:rPr>
              <a:t>ed</a:t>
            </a:r>
            <a:r>
              <a:rPr lang="cs-CZ" sz="2000" dirty="0">
                <a:solidFill>
                  <a:schemeClr val="tx1"/>
                </a:solidFill>
              </a:rPr>
              <a:t>.). </a:t>
            </a:r>
            <a:r>
              <a:rPr lang="cs-CZ" sz="2000" i="1" dirty="0">
                <a:solidFill>
                  <a:schemeClr val="tx1"/>
                </a:solidFill>
              </a:rPr>
              <a:t>Nová rada. </a:t>
            </a:r>
            <a:r>
              <a:rPr lang="cs-CZ" sz="2000" dirty="0">
                <a:solidFill>
                  <a:schemeClr val="tx1"/>
                </a:solidFill>
              </a:rPr>
              <a:t>Praha: Orbis, 1950. 102 s. Památky staré literatury české. Ř. A; Sv. 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2. </a:t>
            </a:r>
            <a:r>
              <a:rPr lang="cs-CZ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FLAŠKA Z PARDUBIC A RYCHMBURKU, Smil; STRNADEL, Antonín a VRBA, František (</a:t>
            </a:r>
            <a:r>
              <a:rPr lang="cs-CZ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.). </a:t>
            </a:r>
            <a:r>
              <a:rPr lang="cs-CZ" sz="2000" i="1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Nová rada</a:t>
            </a:r>
            <a:r>
              <a:rPr lang="cs-CZ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Praha: Družstevní práce, 1940. 104 s.</a:t>
            </a:r>
            <a:endParaRPr lang="cs-CZ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3</a:t>
            </a:r>
            <a:r>
              <a:rPr lang="cs-CZ" sz="2000" b="0" i="0" dirty="0">
                <a:solidFill>
                  <a:schemeClr val="tx1"/>
                </a:solidFill>
                <a:effectLst/>
              </a:rPr>
              <a:t>. ANTONÍN, Robert, ŠMAHEL, František a BOBKOVÁ, Lenka (</a:t>
            </a:r>
            <a:r>
              <a:rPr lang="cs-CZ" sz="2000" b="0" i="0" dirty="0" err="1">
                <a:solidFill>
                  <a:schemeClr val="tx1"/>
                </a:solidFill>
                <a:effectLst/>
              </a:rPr>
              <a:t>ed</a:t>
            </a:r>
            <a:r>
              <a:rPr lang="cs-CZ" sz="2000" b="0" i="0" dirty="0">
                <a:solidFill>
                  <a:schemeClr val="tx1"/>
                </a:solidFill>
                <a:effectLst/>
              </a:rPr>
              <a:t>.). </a:t>
            </a:r>
            <a:r>
              <a:rPr lang="cs-CZ" sz="2000" b="0" i="1" dirty="0">
                <a:solidFill>
                  <a:schemeClr val="tx1"/>
                </a:solidFill>
                <a:effectLst/>
              </a:rPr>
              <a:t>Lucemburkové: česká koruna uprostřed Evropy</a:t>
            </a:r>
            <a:r>
              <a:rPr lang="cs-CZ" sz="2000" b="0" i="0" dirty="0">
                <a:solidFill>
                  <a:schemeClr val="tx1"/>
                </a:solidFill>
                <a:effectLst/>
              </a:rPr>
              <a:t>. Vyd. 1. Praha: Nakladatelství Lidové noviny, 2012. 929 s. ISBN 978-80-7422-093-7.</a:t>
            </a:r>
            <a:endParaRPr lang="cs-CZ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4. 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ŠORM, Martin. Nová rada k starým sporům: báseň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Smila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 Flašky v zajetí historie. </a:t>
            </a:r>
            <a:r>
              <a:rPr lang="cs-CZ" sz="2000" i="1" dirty="0">
                <a:solidFill>
                  <a:schemeClr val="tx1"/>
                </a:solidFill>
                <a:effectLst/>
              </a:rPr>
              <a:t>Česká literatura: časopis pro literární vědu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. Praha: ČSAV, 07.2020, 68(3), 271-301. ISSN 0009-0468.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08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523DD-4BEC-FBCE-531A-46DBE283E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24441" cy="1325563"/>
          </a:xfrm>
        </p:spPr>
        <p:txBody>
          <a:bodyPr/>
          <a:lstStyle/>
          <a:p>
            <a:r>
              <a:rPr lang="cs-CZ" dirty="0"/>
              <a:t>Smil Flaška z Pardubic a Rychmburka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84621-90F8-0A6A-B760-032ED4712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34002" cy="4351338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řed 1350 až 13. srpna 1402/1403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ynovec prvního pražského arcibiskupa Arnošta z Pardubic</a:t>
            </a:r>
          </a:p>
          <a:p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Pánové z Pardubic měli spor s králem Václavem IV., který na Pardubice ohlásil své právo jako na odúmrť = nesouhlas</a:t>
            </a:r>
          </a:p>
          <a:p>
            <a:r>
              <a:rPr lang="cs-CZ" dirty="0"/>
              <a:t>Je známo vícero jeho literárních děl, ale u těch není jisté autorství</a:t>
            </a:r>
            <a:endParaRPr lang="cs-CZ" sz="2000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963C358-A4A9-241F-7E97-07D98D362E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825625"/>
            <a:ext cx="3090439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E95508B-BAB1-565B-0838-8CAA16DA5342}"/>
              </a:ext>
            </a:extLst>
          </p:cNvPr>
          <p:cNvSpPr txBox="1"/>
          <p:nvPr/>
        </p:nvSpPr>
        <p:spPr>
          <a:xfrm>
            <a:off x="9341963" y="458956"/>
            <a:ext cx="201183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„Téhož roku byl pan Smil Flaška z Pardubic a z Rychmburku zabit horníky mezi Kutnou Horou a Čáslaví, protože byl hejtmanem v Čáslavi a byl proti králi Václavovi, zatímco horníci byli při králi. Stalo se to ve žních na sv. Hippolyta (13. srpna).“</a:t>
            </a:r>
          </a:p>
          <a:p>
            <a:pPr algn="ctr"/>
            <a:r>
              <a:rPr lang="cs-CZ" sz="2000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Staré letopisy české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825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2C8C688-8BCC-1E89-F251-6B74702CC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36877" cy="1325563"/>
          </a:xfrm>
        </p:spPr>
        <p:txBody>
          <a:bodyPr/>
          <a:lstStyle/>
          <a:p>
            <a:r>
              <a:rPr lang="cs-CZ" dirty="0"/>
              <a:t>Nová rada</a:t>
            </a:r>
            <a:endParaRPr lang="en-GB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4E2844F-D4D1-798C-1E6A-6BD426B24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136877" cy="4351338"/>
          </a:xfrm>
        </p:spPr>
        <p:txBody>
          <a:bodyPr/>
          <a:lstStyle/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Její vznik se datuje do let 1394 a 1395</a:t>
            </a:r>
          </a:p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legorická skladba o 2116 osmislabičných (výjimečně o sedmislabičných) verších, která se zachovala ve 3 rukopisech</a:t>
            </a:r>
          </a:p>
          <a:p>
            <a:r>
              <a:rPr lang="cs-CZ" dirty="0"/>
              <a:t>Rukopisy A </a:t>
            </a:r>
            <a:r>
              <a:rPr lang="cs-CZ" dirty="0" err="1"/>
              <a:t>a</a:t>
            </a:r>
            <a:r>
              <a:rPr lang="cs-CZ" dirty="0"/>
              <a:t> B se dochovaly úplné a dnes se nacházejí v Národním muzeu v Praze</a:t>
            </a:r>
          </a:p>
          <a:p>
            <a:r>
              <a:rPr lang="cs-CZ" dirty="0"/>
              <a:t>Rukopis C se dochoval pouze jako zlomek obsahující orlovu radu a je uložen ve Schwarzenberském archivu v Třeboni</a:t>
            </a:r>
          </a:p>
          <a:p>
            <a:pPr marL="0" indent="0" algn="r">
              <a:buNone/>
            </a:pPr>
            <a:r>
              <a:rPr lang="cs-CZ" sz="2000" dirty="0"/>
              <a:t>Rukopis Nové rady z 15. století</a:t>
            </a:r>
            <a:endParaRPr lang="en-GB" sz="2000" dirty="0"/>
          </a:p>
        </p:txBody>
      </p:sp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FCD50FA6-D3D0-3340-9A51-2209D61385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077" y="365125"/>
            <a:ext cx="3378724" cy="5810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2182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87F3DE-252D-5308-8A33-A95640B6A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/>
          <a:p>
            <a:r>
              <a:rPr lang="cs-CZ" dirty="0"/>
              <a:t>Obsah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1CB40D-F560-C1DE-7B61-AD48DB1725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 díle mladý lev – král sezve na sněm zvířata v čele s orlem a žádá je, aby mu dávali rady, jak má vládnout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Rady zvířata přednášejí tak, že se střídá pták se čtvernožcem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Některé rady působí vážně, zatímco jiné jsou spíše ironické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Většina rad vychází z křesťanských zásad</a:t>
            </a:r>
            <a:endParaRPr lang="en-GB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5F1FE26-29C3-268B-89C3-B0A12218DE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365125"/>
            <a:ext cx="5181600" cy="4330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7E9DC1D-52D7-AAF1-348E-E33617EFD1CB}"/>
              </a:ext>
            </a:extLst>
          </p:cNvPr>
          <p:cNvSpPr txBox="1"/>
          <p:nvPr/>
        </p:nvSpPr>
        <p:spPr>
          <a:xfrm>
            <a:off x="6172200" y="4853524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b="0" u="none" strike="noStrike" baseline="0" dirty="0"/>
              <a:t>Zápis panské jednoty z 5. května 1394</a:t>
            </a:r>
          </a:p>
          <a:p>
            <a:pPr algn="l"/>
            <a:r>
              <a:rPr lang="cs-CZ" sz="2000" b="0" u="none" strike="noStrike" baseline="0" dirty="0"/>
              <a:t>Vedle markraběte Jošta připojilo k listině své pečeti dalších devět příslušníků vyšší šlechty, některé z nich se ale nedochovaly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7039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8C6AE4-4281-E608-4A34-A4DF7395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53313" cy="1325563"/>
          </a:xfrm>
        </p:spPr>
        <p:txBody>
          <a:bodyPr/>
          <a:lstStyle/>
          <a:p>
            <a:r>
              <a:rPr lang="cs-CZ" dirty="0"/>
              <a:t>Lev – král Václav IV.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0D2AA8-7B19-0CA7-0868-34C6CA043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853312" cy="4351338"/>
          </a:xfrm>
        </p:spPr>
        <p:txBody>
          <a:bodyPr>
            <a:normAutofit/>
          </a:bodyPr>
          <a:lstStyle/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Žil v letech 1361 až 1419</a:t>
            </a:r>
          </a:p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Č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eský král (1378–1419) a římský král (1376–1400)</a:t>
            </a:r>
          </a:p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Roku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1394 se proti němu postavila panská jednota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Užitečné rady jsou prokládány doporučeními špatnými, která evidentně symbolizovala panovníkovy špatné rádce z řad nižší šlechty</a:t>
            </a:r>
            <a:endParaRPr lang="cs-CZ" dirty="0"/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Rady zároveň ale narážejí i na konkrétní Václavovy osobnostní rysy a v neposlední řadě na problémy ve vládní, správní i soudní oblasti</a:t>
            </a:r>
            <a:endParaRPr lang="en-GB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6BD0E34-3834-F233-2CB7-CA8D568A67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3" y="365124"/>
            <a:ext cx="2662287" cy="5814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411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4A680E-EA11-495D-D7D5-490A59522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Orel – Jošt Moravský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98426-A347-D20F-0738-E2934B2FF1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„Už Jsem králi, mluvil dosti,“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Dodal orel se skromností,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 mou mi nezazlívej,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Laskavě se na ni dívej –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ni ti moje hloupá hlava,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ti dáti může, dává.“</a:t>
            </a:r>
          </a:p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Král lev vlídně odpovídá,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tomu milý úsměv přidá:</a:t>
            </a:r>
            <a:endParaRPr lang="cs-CZ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AB6A3BF-6D7B-7141-2585-C49549995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„Co bych vytýkat směl já ti?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Spíš ti musím díky vzdáti!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Zavázán ti budu věčně.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 tvou chci přijmout vděčně.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Sám Bůh kéž mě k tomu sílí,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Abych mířil k tomu cíli,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Abych docenil tvou radu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zařídil svoji vládu,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Slova tvá si pamatuje,“</a:t>
            </a:r>
          </a:p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 král orlovi děkuje.</a:t>
            </a:r>
            <a:endParaRPr lang="cs-CZ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226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B5A83D-A892-2604-3F8B-04EAA224F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05280" cy="1325563"/>
          </a:xfrm>
        </p:spPr>
        <p:txBody>
          <a:bodyPr/>
          <a:lstStyle/>
          <a:p>
            <a:r>
              <a:rPr lang="cs-CZ" dirty="0"/>
              <a:t>Orel – Jošt Moravský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355707-6C91-038C-1073-91DF38F55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505280" cy="4351338"/>
          </a:xfrm>
        </p:spPr>
        <p:txBody>
          <a:bodyPr>
            <a:normAutofit/>
          </a:bodyPr>
          <a:lstStyle/>
          <a:p>
            <a:r>
              <a:rPr lang="cs-CZ" dirty="0"/>
              <a:t>Též Jošt Lucemburský (1354 až 1411)</a:t>
            </a:r>
          </a:p>
          <a:p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oravský markrabě, braniborský kurfiřt a zvolený římský král</a:t>
            </a:r>
          </a:p>
          <a:p>
            <a:r>
              <a:rPr lang="cs-CZ" dirty="0">
                <a:cs typeface="Times New Roman" panose="02020603050405020304" pitchFamily="18" charset="0"/>
              </a:rPr>
              <a:t>Jedná se o bratrance krále Václava IV.</a:t>
            </a:r>
            <a:endParaRPr lang="cs-CZ" dirty="0"/>
          </a:p>
          <a:p>
            <a:r>
              <a:rPr lang="cs-CZ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Již prolog básně ukazuje, kdo podle autora měl skutečnou moc a autoritu v zemi – nebyl to král-lev, ale </a:t>
            </a:r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dlouho mluvící </a:t>
            </a:r>
            <a:r>
              <a:rPr lang="cs-CZ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orel</a:t>
            </a:r>
          </a:p>
          <a:p>
            <a:r>
              <a:rPr lang="cs-CZ" kern="100" dirty="0">
                <a:ea typeface="Calibri" panose="020F0502020204030204" pitchFamily="34" charset="0"/>
                <a:cs typeface="Times New Roman" panose="02020603050405020304" pitchFamily="18" charset="0"/>
              </a:rPr>
              <a:t>Ten b</a:t>
            </a:r>
            <a:r>
              <a:rPr lang="cs-CZ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ezpochyby s odkazem na moravský erb orlice symbolizoval markraběte Jošta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11A53C4-99CE-4636-9640-7DD7725E02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43480" y="365125"/>
            <a:ext cx="4010320" cy="581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148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7566E-E037-815A-E53E-2757177E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/>
          <a:p>
            <a:r>
              <a:rPr lang="cs-CZ" dirty="0"/>
              <a:t>Vrána – Jíra z Roztok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CAED54-FF17-53A3-436F-4961C29F8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"Zabezpeč se v budoucnosti,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Vyhni se škodám i zlosti.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Vždycky je lepší věc jistá,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Než co osud tajně chystá,"</a:t>
            </a:r>
          </a:p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Ujímá se vrána řeči,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"I neštěstí sebevětší,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ta nejkrutější rána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Snese se snáz předvídána.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Vždyť, můj králi, kdo předvídá,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Více získá, nežli vydá,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neštěstí se nenavzdychá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nehoní pozdě bycha.</a:t>
            </a:r>
            <a:endParaRPr lang="cs-CZ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C142CE4-C8D8-E306-3B43-AD54301B8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65125"/>
            <a:ext cx="5181600" cy="6127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Ještě řeknu radu svou ti,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Chceš-li více zbohatnouti,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Králi, dobrý hospodáři,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Dohlížej, jak hospodaří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Tvoji lidé na tvém zboží.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ať ti vždy počet složí.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Toho se drž zaměstnání,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domu neodjížděj ani,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Tím méně pak do ciziny,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Drž se raděj rodné blíny.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Netuž po zámořské slasti –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Všechno najdeš ve své vlasti!„</a:t>
            </a:r>
          </a:p>
          <a:p>
            <a:pPr marL="0" indent="0">
              <a:buNone/>
            </a:pP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 radila králi vrána.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že řeč nebyla planá,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Mnozí jiní dokazují</a:t>
            </a:r>
            <a:br>
              <a:rPr lang="cs-CZ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souhlasně přikyvují.</a:t>
            </a:r>
            <a:endParaRPr lang="cs-CZ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917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3D156-2416-700A-66F7-53F55775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64258" cy="1325563"/>
          </a:xfrm>
        </p:spPr>
        <p:txBody>
          <a:bodyPr/>
          <a:lstStyle/>
          <a:p>
            <a:r>
              <a:rPr lang="cs-CZ" dirty="0"/>
              <a:t>Vrána – Jíra z Roztok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12B1C8-265A-B8A8-9752-AF633C15E3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64258" cy="4351338"/>
          </a:xfrm>
        </p:spPr>
        <p:txBody>
          <a:bodyPr>
            <a:normAutofit/>
          </a:bodyPr>
          <a:lstStyle/>
          <a:p>
            <a:r>
              <a:rPr lang="cs-CZ" dirty="0"/>
              <a:t>Zemřel roku 1413</a:t>
            </a:r>
          </a:p>
          <a:p>
            <a:r>
              <a:rPr lang="cs-CZ" dirty="0"/>
              <a:t>Řadil se k předním panovníkovým dvořanům a Václavem IV. byl povýšen do panského stavu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Zastával úřad křivoklátského purkrabího, královského podkomořího a vedoucího dvorské stavební huti</a:t>
            </a:r>
          </a:p>
          <a:p>
            <a:pPr algn="l"/>
            <a:r>
              <a:rPr lang="cs-CZ" dirty="0"/>
              <a:t>P</a:t>
            </a:r>
            <a:r>
              <a:rPr lang="cs-CZ" b="0" i="0" u="none" strike="noStrike" baseline="0" dirty="0"/>
              <a:t>ovýšenecky demonstroval svůj vzestup stavbou nového hradu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B11C088-61B1-0AEB-3321-C61A0F4E94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02458" y="368022"/>
            <a:ext cx="4651342" cy="5808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661370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3911</TotalTime>
  <Words>1300</Words>
  <Application>Microsoft Office PowerPoint</Application>
  <PresentationFormat>Širokoúhlá obrazovka</PresentationFormat>
  <Paragraphs>73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Motiv Office</vt:lpstr>
      <vt:lpstr>NOVÁ RADA SMIL FLAŠKA Z PARDUBIC</vt:lpstr>
      <vt:lpstr>Smil Flaška z Pardubic a Rychmburka</vt:lpstr>
      <vt:lpstr>Nová rada</vt:lpstr>
      <vt:lpstr>Obsah</vt:lpstr>
      <vt:lpstr>Lev – král Václav IV.</vt:lpstr>
      <vt:lpstr>Orel – Jošt Moravský</vt:lpstr>
      <vt:lpstr>Orel – Jošt Moravský</vt:lpstr>
      <vt:lpstr>Vrána – Jíra z Roztok</vt:lpstr>
      <vt:lpstr>Vrána – Jíra z Roztok</vt:lpstr>
      <vt:lpstr>Vrána – Jíra z Roztok</vt:lpstr>
      <vt:lpstr>Pes – Jan Čuch ze Zásady</vt:lpstr>
      <vt:lpstr>Pes – Jan Čůch ze Zásady</vt:lpstr>
      <vt:lpstr>Svině radí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Birgus</dc:creator>
  <cp:lastModifiedBy>Jan Birgus</cp:lastModifiedBy>
  <cp:revision>59</cp:revision>
  <dcterms:created xsi:type="dcterms:W3CDTF">2026-03-20T12:00:02Z</dcterms:created>
  <dcterms:modified xsi:type="dcterms:W3CDTF">2026-04-21T08:43:59Z</dcterms:modified>
</cp:coreProperties>
</file>