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8" r:id="rId3"/>
    <p:sldId id="259" r:id="rId4"/>
    <p:sldId id="260" r:id="rId5"/>
    <p:sldId id="261" r:id="rId6"/>
    <p:sldId id="272" r:id="rId7"/>
    <p:sldId id="266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EC9B8-A3D3-46D3-8D15-C3F2896DDA95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E2AEBB-BB9F-4167-AFB7-BF744C067E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4629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E2AEBB-BB9F-4167-AFB7-BF744C067E64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88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2598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57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408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70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613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9607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761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480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122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1804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04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91EEA8-4ABD-44D4-ABC5-600D12E8B3F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E9BCB-F075-4E3B-9D2E-65171814877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184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492896"/>
            <a:ext cx="8147248" cy="15841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000" b="1"/>
              <a:t>CHEST INJURY</a:t>
            </a:r>
          </a:p>
        </p:txBody>
      </p:sp>
    </p:spTree>
    <p:extLst>
      <p:ext uri="{BB962C8B-B14F-4D97-AF65-F5344CB8AC3E}">
        <p14:creationId xmlns:p14="http://schemas.microsoft.com/office/powerpoint/2010/main" val="8224977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/>
              <a:t>ACUTE ABDOMEN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condition causing severe abdominal pain and often requiring immediate surgical intervention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Causes: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inflammatory (appendicitis, stomach ulcer)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mechanical (obstructive conditions)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vascular (thrombosis, embolism)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200"/>
              <a:t>traumatic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cs-CZ" sz="2200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SIGNS AND SYMPTOMS:</a:t>
            </a:r>
          </a:p>
          <a:p>
            <a:pPr>
              <a:spcBef>
                <a:spcPts val="0"/>
              </a:spcBef>
            </a:pPr>
            <a:r>
              <a:rPr lang="cs-CZ" sz="2200" b="1"/>
              <a:t>severe pain </a:t>
            </a:r>
            <a:r>
              <a:rPr lang="cs-CZ" sz="2200"/>
              <a:t>(localized or diffused), often shocking</a:t>
            </a:r>
          </a:p>
          <a:p>
            <a:pPr>
              <a:spcBef>
                <a:spcPts val="0"/>
              </a:spcBef>
            </a:pPr>
            <a:r>
              <a:rPr lang="cs-CZ" sz="2200"/>
              <a:t>sometimes higher body temperature</a:t>
            </a:r>
          </a:p>
          <a:p>
            <a:pPr>
              <a:spcBef>
                <a:spcPts val="0"/>
              </a:spcBef>
            </a:pPr>
            <a:r>
              <a:rPr lang="cs-CZ" sz="2200"/>
              <a:t>nausea, vomiting, vomiting blood</a:t>
            </a:r>
          </a:p>
          <a:p>
            <a:pPr>
              <a:spcBef>
                <a:spcPts val="0"/>
              </a:spcBef>
            </a:pPr>
            <a:r>
              <a:rPr lang="cs-CZ" sz="2200"/>
              <a:t>blood in stool </a:t>
            </a:r>
          </a:p>
          <a:p>
            <a:pPr>
              <a:spcBef>
                <a:spcPts val="0"/>
              </a:spcBef>
            </a:pPr>
            <a:r>
              <a:rPr lang="cs-CZ" sz="2200"/>
              <a:t>paralysis of intestine contractions</a:t>
            </a:r>
          </a:p>
          <a:p>
            <a:pPr>
              <a:spcBef>
                <a:spcPts val="0"/>
              </a:spcBef>
            </a:pPr>
            <a:r>
              <a:rPr lang="cs-CZ" sz="2200"/>
              <a:t>spasm of abdominal muscles</a:t>
            </a:r>
          </a:p>
          <a:p>
            <a:pPr>
              <a:spcBef>
                <a:spcPts val="0"/>
              </a:spcBef>
            </a:pPr>
            <a:r>
              <a:rPr lang="cs-CZ" sz="2200" b="1"/>
              <a:t>signs of shock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2723387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favorable position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call EMS or transport to the hospital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give any liquids, food, medicaments!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6622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363272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/>
              <a:t>CHEST INJURY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i="1">
                <a:solidFill>
                  <a:srgbClr val="0070C0"/>
                </a:solidFill>
              </a:rPr>
              <a:t>- caused by blunt force to chest or by object that penetrates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i="1">
                <a:solidFill>
                  <a:srgbClr val="0070C0"/>
                </a:solidFill>
              </a:rPr>
              <a:t>- may be serious, as lungs, heart, large vessels could be injured</a:t>
            </a:r>
          </a:p>
          <a:p>
            <a:pPr marL="0" indent="0">
              <a:buNone/>
            </a:pPr>
            <a:endParaRPr lang="cs-CZ" sz="24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/>
              <a:t>Types of chest injuries:</a:t>
            </a:r>
          </a:p>
          <a:p>
            <a:pPr>
              <a:spcBef>
                <a:spcPts val="0"/>
              </a:spcBef>
            </a:pPr>
            <a:r>
              <a:rPr lang="cs-CZ" sz="2400"/>
              <a:t>Open (penetrating)  </a:t>
            </a:r>
          </a:p>
          <a:p>
            <a:pPr>
              <a:spcBef>
                <a:spcPts val="0"/>
              </a:spcBef>
            </a:pPr>
            <a:r>
              <a:rPr lang="cs-CZ" sz="2400"/>
              <a:t>Closed (not penetrating)  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/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0070C0"/>
                </a:solidFill>
              </a:rPr>
              <a:t>Closed chest injuries: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/>
              <a:t>Chest contusion (bruises)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/>
              <a:t>Fractures of ribs, breastbone, clavicule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/>
              <a:t>Lungs and heart contusion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/>
              <a:t>Hemothorax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/>
              <a:t>Closed pneumothorax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b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0070C0"/>
                </a:solidFill>
              </a:rPr>
              <a:t>Open chest injuries: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/>
              <a:t>Open or tension pneumothorax</a:t>
            </a:r>
          </a:p>
          <a:p>
            <a:pPr>
              <a:spcBef>
                <a:spcPts val="0"/>
              </a:spcBef>
              <a:buFont typeface="Courier New" panose="02070309020205020404" pitchFamily="49" charset="0"/>
              <a:buChar char="o"/>
            </a:pPr>
            <a:r>
              <a:rPr lang="cs-CZ" sz="2400"/>
              <a:t>Embedded object</a:t>
            </a:r>
          </a:p>
          <a:p>
            <a:pPr marL="0" indent="0">
              <a:buNone/>
            </a:pP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2062017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SIGNS AND SYMPTOMS: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>
              <a:spcBef>
                <a:spcPts val="0"/>
              </a:spcBef>
            </a:pPr>
            <a:r>
              <a:rPr lang="cs-CZ" sz="2200"/>
              <a:t>chest pain worsening when moving, coughing</a:t>
            </a:r>
          </a:p>
          <a:p>
            <a:pPr>
              <a:spcBef>
                <a:spcPts val="0"/>
              </a:spcBef>
            </a:pPr>
            <a:r>
              <a:rPr lang="cs-CZ" sz="2200"/>
              <a:t>bruising</a:t>
            </a:r>
          </a:p>
          <a:p>
            <a:pPr>
              <a:spcBef>
                <a:spcPts val="0"/>
              </a:spcBef>
            </a:pPr>
            <a:r>
              <a:rPr lang="cs-CZ" sz="2200" b="1"/>
              <a:t>difficulty breathing</a:t>
            </a:r>
          </a:p>
          <a:p>
            <a:pPr>
              <a:spcBef>
                <a:spcPts val="0"/>
              </a:spcBef>
            </a:pPr>
            <a:r>
              <a:rPr lang="cs-CZ" sz="2200"/>
              <a:t>shallow breathing</a:t>
            </a:r>
          </a:p>
          <a:p>
            <a:pPr>
              <a:spcBef>
                <a:spcPts val="0"/>
              </a:spcBef>
            </a:pPr>
            <a:r>
              <a:rPr lang="cs-CZ" sz="2200"/>
              <a:t>cyanosis</a:t>
            </a:r>
          </a:p>
          <a:p>
            <a:pPr>
              <a:spcBef>
                <a:spcPts val="0"/>
              </a:spcBef>
            </a:pPr>
            <a:r>
              <a:rPr lang="cs-CZ" sz="2200"/>
              <a:t>sucking sound</a:t>
            </a:r>
          </a:p>
          <a:p>
            <a:pPr>
              <a:spcBef>
                <a:spcPts val="0"/>
              </a:spcBef>
            </a:pPr>
            <a:r>
              <a:rPr lang="cs-CZ" sz="2200"/>
              <a:t>blood air bubbles around wound</a:t>
            </a:r>
          </a:p>
          <a:p>
            <a:pPr>
              <a:spcBef>
                <a:spcPts val="0"/>
              </a:spcBef>
            </a:pPr>
            <a:r>
              <a:rPr lang="cs-CZ" sz="2200"/>
              <a:t>coughing up blood</a:t>
            </a:r>
          </a:p>
          <a:p>
            <a:pPr>
              <a:spcBef>
                <a:spcPts val="0"/>
              </a:spcBef>
            </a:pPr>
            <a:r>
              <a:rPr lang="cs-CZ" sz="2200"/>
              <a:t>chest deformity</a:t>
            </a:r>
          </a:p>
          <a:p>
            <a:pPr>
              <a:spcBef>
                <a:spcPts val="0"/>
              </a:spcBef>
            </a:pPr>
            <a:r>
              <a:rPr lang="cs-CZ" sz="2200"/>
              <a:t>embedded object</a:t>
            </a:r>
          </a:p>
          <a:p>
            <a:pPr>
              <a:spcBef>
                <a:spcPts val="0"/>
              </a:spcBef>
            </a:pPr>
            <a:r>
              <a:rPr lang="cs-CZ" sz="2200"/>
              <a:t>signs of shock</a:t>
            </a:r>
          </a:p>
          <a:p>
            <a:pPr>
              <a:spcBef>
                <a:spcPts val="0"/>
              </a:spcBef>
            </a:pPr>
            <a:r>
              <a:rPr lang="cs-CZ" sz="2200"/>
              <a:t>worsening vital functions</a:t>
            </a:r>
          </a:p>
        </p:txBody>
      </p:sp>
    </p:spTree>
    <p:extLst>
      <p:ext uri="{BB962C8B-B14F-4D97-AF65-F5344CB8AC3E}">
        <p14:creationId xmlns:p14="http://schemas.microsoft.com/office/powerpoint/2010/main" val="67485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PNEUMOTHORAX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accumulation of air or gas in pleural cavity which may cause collapse of lung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Tension pneumothorax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life threatening condition caused by one-way valve mechanism that can result in gradual accumulation of air to the degree that it begins to put the pressure on the mediastinum and its organs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32770312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buNone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half sitting position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recovery position on injured side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sterile dressing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cold compess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remove embedded objects!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476672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7022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>
                <a:solidFill>
                  <a:srgbClr val="FF0000"/>
                </a:solidFill>
              </a:rPr>
              <a:t>2015 FIRST AID GUIDELINES</a:t>
            </a:r>
          </a:p>
          <a:p>
            <a:pPr marL="0" indent="0">
              <a:buNone/>
            </a:pPr>
            <a:r>
              <a:rPr lang="cs-CZ" b="1"/>
              <a:t>OPEN CHEST WOUND</a:t>
            </a:r>
          </a:p>
          <a:p>
            <a:pPr marL="0" indent="0">
              <a:buNone/>
            </a:pPr>
            <a:endParaRPr lang="cs-CZ" sz="2200" b="1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Leave an open chest wound exposed to freely communicate with the external environment without applying a dressing.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Or cover the wound with a non-occlusive dressing if necessary.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200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Control localised bleeding with direct pressure.</a:t>
            </a:r>
          </a:p>
        </p:txBody>
      </p:sp>
    </p:spTree>
    <p:extLst>
      <p:ext uri="{BB962C8B-B14F-4D97-AF65-F5344CB8AC3E}">
        <p14:creationId xmlns:p14="http://schemas.microsoft.com/office/powerpoint/2010/main" val="3247780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2"/>
          <p:cNvSpPr txBox="1">
            <a:spLocks/>
          </p:cNvSpPr>
          <p:nvPr/>
        </p:nvSpPr>
        <p:spPr>
          <a:xfrm>
            <a:off x="539552" y="1916832"/>
            <a:ext cx="8147248" cy="280831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cs-CZ" sz="8000" b="1"/>
              <a:t>ABDOMINAL INJURIES</a:t>
            </a:r>
          </a:p>
        </p:txBody>
      </p:sp>
    </p:spTree>
    <p:extLst>
      <p:ext uri="{BB962C8B-B14F-4D97-AF65-F5344CB8AC3E}">
        <p14:creationId xmlns:p14="http://schemas.microsoft.com/office/powerpoint/2010/main" val="581321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ABDOMINAL INJURY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caused by blunt force or by penetrating object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can result in internal bleeding or damage of abdominal organs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Types of abdominal injuries: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/>
              <a:t>closed (not penetrating)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/>
              <a:t>open (penetrating)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SIGNS AND SYMPTOMS:</a:t>
            </a:r>
          </a:p>
          <a:p>
            <a:pPr>
              <a:spcBef>
                <a:spcPts val="0"/>
              </a:spcBef>
            </a:pPr>
            <a:r>
              <a:rPr lang="cs-CZ" sz="2200"/>
              <a:t>pain and tenderness</a:t>
            </a:r>
          </a:p>
          <a:p>
            <a:pPr>
              <a:spcBef>
                <a:spcPts val="0"/>
              </a:spcBef>
            </a:pPr>
            <a:r>
              <a:rPr lang="cs-CZ" sz="2200"/>
              <a:t>bruising</a:t>
            </a:r>
          </a:p>
          <a:p>
            <a:pPr>
              <a:spcBef>
                <a:spcPts val="0"/>
              </a:spcBef>
            </a:pPr>
            <a:r>
              <a:rPr lang="cs-CZ" sz="2200"/>
              <a:t>nausea or vomiting</a:t>
            </a:r>
          </a:p>
          <a:p>
            <a:pPr>
              <a:spcBef>
                <a:spcPts val="0"/>
              </a:spcBef>
            </a:pPr>
            <a:r>
              <a:rPr lang="cs-CZ" sz="2200"/>
              <a:t>protruding abdominal organs</a:t>
            </a:r>
          </a:p>
          <a:p>
            <a:pPr>
              <a:spcBef>
                <a:spcPts val="0"/>
              </a:spcBef>
            </a:pPr>
            <a:r>
              <a:rPr lang="cs-CZ" sz="2200"/>
              <a:t>muscle spasm across abdominal wall</a:t>
            </a:r>
          </a:p>
          <a:p>
            <a:pPr>
              <a:spcBef>
                <a:spcPts val="0"/>
              </a:spcBef>
            </a:pPr>
            <a:r>
              <a:rPr lang="cs-CZ" sz="2200"/>
              <a:t>embedded object</a:t>
            </a:r>
          </a:p>
          <a:p>
            <a:pPr>
              <a:spcBef>
                <a:spcPts val="0"/>
              </a:spcBef>
            </a:pPr>
            <a:r>
              <a:rPr lang="cs-CZ" sz="2200" b="1"/>
              <a:t>signs of shock</a:t>
            </a:r>
          </a:p>
          <a:p>
            <a:pPr marL="0" indent="0">
              <a:buNone/>
            </a:pP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606189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favorable position or position on back (supported head and limbs)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cold compress (closed injury)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sterile dressing soaked (open injury)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sterile dressing soaked in warm water (protruding organs)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10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touch and replace protruding organs!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give any liquids or medicaments!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44624"/>
            <a:ext cx="1142678" cy="1142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45102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444</Words>
  <Application>Microsoft Office PowerPoint</Application>
  <PresentationFormat>Předvádění na obrazovce (4:3)</PresentationFormat>
  <Paragraphs>108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28</cp:revision>
  <dcterms:created xsi:type="dcterms:W3CDTF">2016-01-23T16:19:49Z</dcterms:created>
  <dcterms:modified xsi:type="dcterms:W3CDTF">2021-01-31T10:53:00Z</dcterms:modified>
</cp:coreProperties>
</file>