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61" autoAdjust="0"/>
  </p:normalViewPr>
  <p:slideViewPr>
    <p:cSldViewPr>
      <p:cViewPr varScale="1">
        <p:scale>
          <a:sx n="71" d="100"/>
          <a:sy n="71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EA5FB-FF30-4C3A-A87C-0D6B63FDD085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0DA21-FE23-49DB-87BE-7CDDCF9942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differences (black squares) and 90% confidence intervals (thick horizontal lines) and 95% confidence intervals (thin horizontal lines) with equivalence bounds ΔL = -0.5 and ΔU= 0.5 for equivalent, significant, significant and equivalent, and non-significant and non-equivalent test results.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0DA21-FE23-49DB-87BE-7CDDCF99420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66D0-A0D2-455B-B8CC-EB2F6F8956C6}" type="datetimeFigureOut">
              <a:rPr lang="en-US" smtClean="0"/>
              <a:pPr/>
              <a:t>02-May-18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64CA6-D297-42A3-AF94-0ECBFB8CF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psychologist.com/d3/equivalence/" TargetMode="External"/><Relationship Id="rId2" Type="http://schemas.openxmlformats.org/officeDocument/2006/relationships/hyperlink" Target="https://cran.rstudio.com/web/packages/TOSTER/vignettes/IntroductionToTOSTE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Equivalence</a:t>
            </a:r>
            <a:r>
              <a:rPr lang="cs-CZ" dirty="0"/>
              <a:t> </a:t>
            </a:r>
            <a:r>
              <a:rPr lang="cs-CZ" dirty="0" err="1"/>
              <a:t>testing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Reporting </a:t>
            </a:r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tests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significant</a:t>
            </a:r>
            <a:endParaRPr lang="cs-CZ" dirty="0"/>
          </a:p>
          <a:p>
            <a:r>
              <a:rPr lang="cs-CZ" dirty="0" err="1"/>
              <a:t>however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report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p-</a:t>
            </a:r>
            <a:r>
              <a:rPr lang="cs-CZ" dirty="0" err="1"/>
              <a:t>value</a:t>
            </a:r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67000" cy="4525963"/>
          </a:xfrm>
        </p:spPr>
        <p:txBody>
          <a:bodyPr/>
          <a:lstStyle/>
          <a:p>
            <a:r>
              <a:rPr lang="cs-CZ" dirty="0"/>
              <a:t>sample </a:t>
            </a:r>
            <a:r>
              <a:rPr lang="cs-CZ" dirty="0" err="1"/>
              <a:t>sizes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 err="1"/>
              <a:t>each</a:t>
            </a:r>
            <a:r>
              <a:rPr lang="cs-CZ" dirty="0"/>
              <a:t> </a:t>
            </a:r>
            <a:r>
              <a:rPr lang="cs-CZ" dirty="0" err="1"/>
              <a:t>group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366080"/>
            <a:ext cx="5038725" cy="5129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TOST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shown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-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samples</a:t>
            </a:r>
            <a:r>
              <a:rPr lang="cs-CZ" dirty="0"/>
              <a:t> t-test, </a:t>
            </a:r>
            <a:r>
              <a:rPr lang="cs-CZ" dirty="0" err="1"/>
              <a:t>one</a:t>
            </a:r>
            <a:r>
              <a:rPr lang="cs-CZ" dirty="0"/>
              <a:t>-sample t-test, </a:t>
            </a:r>
            <a:r>
              <a:rPr lang="cs-CZ" dirty="0" err="1"/>
              <a:t>correlations</a:t>
            </a:r>
            <a:r>
              <a:rPr lang="cs-CZ" dirty="0"/>
              <a:t> as </a:t>
            </a:r>
            <a:r>
              <a:rPr lang="cs-CZ" dirty="0" err="1"/>
              <a:t>well</a:t>
            </a:r>
            <a:r>
              <a:rPr lang="cs-CZ" dirty="0"/>
              <a:t> as meta-</a:t>
            </a:r>
            <a:r>
              <a:rPr lang="cs-CZ" dirty="0" err="1"/>
              <a:t>analyses</a:t>
            </a:r>
            <a:endParaRPr lang="cs-CZ" dirty="0"/>
          </a:p>
          <a:p>
            <a:r>
              <a:rPr lang="cs-CZ" dirty="0">
                <a:hlinkClick r:id="rId2"/>
              </a:rPr>
              <a:t>https://cran.rstudio.com/web/packages/TOSTER/vignettes/IntroductionToTOSTER.html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visualisation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http://rpsychologist.com/d3/equivalence/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practice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cs-CZ" sz="3600" dirty="0" err="1"/>
              <a:t>when</a:t>
            </a:r>
            <a:r>
              <a:rPr lang="cs-CZ" sz="3600" dirty="0"/>
              <a:t> </a:t>
            </a:r>
            <a:r>
              <a:rPr lang="en-US" sz="3600" dirty="0"/>
              <a:t>p &gt; α</a:t>
            </a:r>
            <a:r>
              <a:rPr lang="cs-CZ" sz="3600" dirty="0"/>
              <a:t>, </a:t>
            </a:r>
            <a:r>
              <a:rPr lang="cs-CZ" sz="3600" dirty="0" err="1"/>
              <a:t>researchers</a:t>
            </a:r>
            <a:r>
              <a:rPr lang="cs-CZ" sz="3600" dirty="0"/>
              <a:t> </a:t>
            </a:r>
            <a:r>
              <a:rPr lang="cs-CZ" sz="3600" dirty="0" err="1"/>
              <a:t>conclude</a:t>
            </a:r>
            <a:r>
              <a:rPr lang="cs-CZ" sz="3600" dirty="0"/>
              <a:t> </a:t>
            </a:r>
            <a:r>
              <a:rPr lang="cs-CZ" sz="3600" dirty="0" err="1"/>
              <a:t>there</a:t>
            </a:r>
            <a:r>
              <a:rPr lang="cs-CZ" sz="3600" dirty="0"/>
              <a:t> </a:t>
            </a:r>
            <a:r>
              <a:rPr lang="cs-CZ" sz="3600" dirty="0" err="1"/>
              <a:t>is</a:t>
            </a:r>
            <a:r>
              <a:rPr lang="cs-CZ" sz="3600" dirty="0"/>
              <a:t> no </a:t>
            </a:r>
            <a:r>
              <a:rPr lang="cs-CZ" sz="3600" dirty="0" err="1"/>
              <a:t>effect</a:t>
            </a:r>
            <a:endParaRPr lang="cs-CZ" sz="3600" dirty="0"/>
          </a:p>
          <a:p>
            <a:pPr lvl="1"/>
            <a:r>
              <a:rPr lang="cs-CZ" sz="3200" dirty="0" err="1"/>
              <a:t>e.g</a:t>
            </a:r>
            <a:r>
              <a:rPr lang="cs-CZ" sz="3200" dirty="0"/>
              <a:t>.: „</a:t>
            </a:r>
            <a:r>
              <a:rPr lang="en-US" sz="3200" dirty="0"/>
              <a:t>there were no gender effects, </a:t>
            </a:r>
            <a:r>
              <a:rPr lang="en-US" sz="3200" i="1" dirty="0"/>
              <a:t>p</a:t>
            </a:r>
            <a:r>
              <a:rPr lang="en-US" sz="3200" dirty="0"/>
              <a:t> &gt; .10”</a:t>
            </a:r>
            <a:r>
              <a:rPr lang="cs-CZ" sz="3200" dirty="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support </a:t>
            </a:r>
            <a:r>
              <a:rPr lang="cs-CZ" dirty="0" err="1"/>
              <a:t>null</a:t>
            </a:r>
            <a:r>
              <a:rPr lang="cs-CZ" dirty="0"/>
              <a:t> in NHST?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p &gt; α, the result is simply not </a:t>
            </a:r>
            <a:r>
              <a:rPr lang="en-US" dirty="0" err="1"/>
              <a:t>su</a:t>
            </a:r>
            <a:r>
              <a:rPr lang="cs-CZ" dirty="0"/>
              <a:t>r</a:t>
            </a:r>
            <a:r>
              <a:rPr lang="en-US" dirty="0" err="1"/>
              <a:t>prising</a:t>
            </a:r>
            <a:r>
              <a:rPr lang="en-US" dirty="0"/>
              <a:t> (assuming null is true) or in other words, compatible with null</a:t>
            </a:r>
          </a:p>
          <a:p>
            <a:r>
              <a:rPr lang="en-US" dirty="0"/>
              <a:t>but that is no way a support for null:</a:t>
            </a:r>
          </a:p>
          <a:p>
            <a:pPr lvl="1"/>
            <a:r>
              <a:rPr lang="en-US" dirty="0"/>
              <a:t>with low power, we will observe high p-values even if null is false</a:t>
            </a:r>
          </a:p>
          <a:p>
            <a:r>
              <a:rPr lang="en-US" dirty="0"/>
              <a:t>is </a:t>
            </a:r>
            <a:r>
              <a:rPr lang="en-US" dirty="0" err="1"/>
              <a:t>Bayes</a:t>
            </a:r>
            <a:r>
              <a:rPr lang="en-US" dirty="0"/>
              <a:t> our only option?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Equivalence</a:t>
            </a:r>
            <a:r>
              <a:rPr lang="cs-CZ" dirty="0"/>
              <a:t> </a:t>
            </a:r>
            <a:r>
              <a:rPr lang="cs-CZ" dirty="0" err="1"/>
              <a:t>testing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true, we can never support null, but null does not have to be only that effect is exactly 0</a:t>
            </a:r>
          </a:p>
          <a:p>
            <a:r>
              <a:rPr lang="en-US" dirty="0"/>
              <a:t>we can reject null that the effect is larger (or smaller) than some specified value</a:t>
            </a:r>
          </a:p>
          <a:p>
            <a:endParaRPr lang="en-US" dirty="0"/>
          </a:p>
          <a:p>
            <a:r>
              <a:rPr lang="en-US" dirty="0"/>
              <a:t>this approach </a:t>
            </a:r>
            <a:r>
              <a:rPr lang="en-US" dirty="0" err="1"/>
              <a:t>orig</a:t>
            </a:r>
            <a:r>
              <a:rPr lang="cs-CZ" dirty="0"/>
              <a:t>i</a:t>
            </a:r>
            <a:r>
              <a:rPr lang="en-US" dirty="0"/>
              <a:t>nates from pharmaceutical research, when it is often useful to show that a new cheap drug is not worse than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-</a:t>
            </a:r>
            <a:r>
              <a:rPr lang="cs-CZ" dirty="0" err="1"/>
              <a:t>sided</a:t>
            </a:r>
            <a:r>
              <a:rPr lang="cs-CZ" dirty="0"/>
              <a:t> t-</a:t>
            </a:r>
            <a:r>
              <a:rPr lang="cs-CZ" dirty="0" err="1"/>
              <a:t>tests</a:t>
            </a:r>
            <a:endParaRPr lang="cs-CZ" dirty="0"/>
          </a:p>
          <a:p>
            <a:r>
              <a:rPr lang="pt-BR" dirty="0"/>
              <a:t>H0</a:t>
            </a:r>
            <a:r>
              <a:rPr lang="pt-BR" baseline="-25000" dirty="0"/>
              <a:t>1</a:t>
            </a:r>
            <a:r>
              <a:rPr lang="pt-BR" dirty="0"/>
              <a:t>: Δ ≤ –Δ</a:t>
            </a:r>
            <a:r>
              <a:rPr lang="pt-BR" baseline="-25000" dirty="0"/>
              <a:t>L</a:t>
            </a:r>
            <a:r>
              <a:rPr lang="pt-BR" dirty="0"/>
              <a:t> and H0</a:t>
            </a:r>
            <a:r>
              <a:rPr lang="pt-BR" baseline="-25000" dirty="0"/>
              <a:t>2</a:t>
            </a:r>
            <a:r>
              <a:rPr lang="pt-BR" dirty="0"/>
              <a:t>: Δ ≥ Δ</a:t>
            </a:r>
            <a:r>
              <a:rPr lang="pt-BR" baseline="-25000" dirty="0"/>
              <a:t>U</a:t>
            </a:r>
            <a:endParaRPr lang="cs-CZ" baseline="-25000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H0s are </a:t>
            </a:r>
            <a:r>
              <a:rPr lang="cs-CZ" dirty="0" err="1"/>
              <a:t>rejected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conclude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el-GR" dirty="0"/>
              <a:t>–Δ</a:t>
            </a:r>
            <a:r>
              <a:rPr lang="cs-CZ" baseline="-25000" dirty="0"/>
              <a:t>L</a:t>
            </a:r>
            <a:r>
              <a:rPr lang="cs-CZ" dirty="0"/>
              <a:t> &lt; </a:t>
            </a:r>
            <a:r>
              <a:rPr lang="el-GR" dirty="0"/>
              <a:t>Δ &lt; Δ</a:t>
            </a:r>
            <a:r>
              <a:rPr lang="cs-CZ" baseline="-25000" dirty="0"/>
              <a:t>U</a:t>
            </a:r>
          </a:p>
          <a:p>
            <a:pPr>
              <a:buNone/>
            </a:pPr>
            <a:r>
              <a:rPr lang="cs-CZ" baseline="-25000" dirty="0"/>
              <a:t>	</a:t>
            </a:r>
            <a:r>
              <a:rPr lang="cs-CZ" dirty="0"/>
              <a:t>i.</a:t>
            </a:r>
            <a:r>
              <a:rPr lang="cs-CZ" dirty="0" err="1"/>
              <a:t>e</a:t>
            </a:r>
            <a:r>
              <a:rPr lang="cs-CZ" dirty="0"/>
              <a:t>.,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purposes</a:t>
            </a:r>
            <a:r>
              <a:rPr lang="cs-CZ" dirty="0"/>
              <a:t>) </a:t>
            </a:r>
            <a:r>
              <a:rPr lang="cs-CZ" dirty="0" err="1"/>
              <a:t>equivalent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zero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-</a:t>
            </a:r>
            <a:r>
              <a:rPr lang="cs-CZ" dirty="0" err="1"/>
              <a:t>sided</a:t>
            </a:r>
            <a:r>
              <a:rPr lang="cs-CZ" dirty="0"/>
              <a:t> t-</a:t>
            </a:r>
            <a:r>
              <a:rPr lang="cs-CZ" dirty="0" err="1"/>
              <a:t>tests</a:t>
            </a:r>
            <a:endParaRPr lang="cs-CZ" dirty="0"/>
          </a:p>
          <a:p>
            <a:r>
              <a:rPr lang="pt-BR" dirty="0"/>
              <a:t>H0</a:t>
            </a:r>
            <a:r>
              <a:rPr lang="pt-BR" baseline="-25000" dirty="0"/>
              <a:t>1</a:t>
            </a:r>
            <a:r>
              <a:rPr lang="pt-BR" dirty="0"/>
              <a:t>: Δ ≤ –Δ</a:t>
            </a:r>
            <a:r>
              <a:rPr lang="pt-BR" baseline="-25000" dirty="0"/>
              <a:t>L</a:t>
            </a:r>
            <a:r>
              <a:rPr lang="pt-BR" dirty="0"/>
              <a:t> and H0</a:t>
            </a:r>
            <a:r>
              <a:rPr lang="pt-BR" baseline="-25000" dirty="0"/>
              <a:t>2</a:t>
            </a:r>
            <a:r>
              <a:rPr lang="pt-BR" dirty="0"/>
              <a:t>: Δ ≥ Δ</a:t>
            </a:r>
            <a:r>
              <a:rPr lang="pt-BR" baseline="-25000" dirty="0"/>
              <a:t>U</a:t>
            </a:r>
            <a:endParaRPr lang="cs-CZ" baseline="-25000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H0s are </a:t>
            </a:r>
            <a:r>
              <a:rPr lang="cs-CZ" dirty="0" err="1"/>
              <a:t>rejected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conclude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el-GR" dirty="0"/>
              <a:t>–Δ</a:t>
            </a:r>
            <a:r>
              <a:rPr lang="cs-CZ" baseline="-25000" dirty="0"/>
              <a:t>L</a:t>
            </a:r>
            <a:r>
              <a:rPr lang="cs-CZ" dirty="0"/>
              <a:t> &lt; </a:t>
            </a:r>
            <a:r>
              <a:rPr lang="el-GR" dirty="0"/>
              <a:t>Δ &lt; Δ</a:t>
            </a:r>
            <a:r>
              <a:rPr lang="cs-CZ" baseline="-25000" dirty="0"/>
              <a:t>U</a:t>
            </a:r>
          </a:p>
          <a:p>
            <a:pPr>
              <a:buNone/>
            </a:pPr>
            <a:r>
              <a:rPr lang="cs-CZ" baseline="-25000" dirty="0"/>
              <a:t>	</a:t>
            </a:r>
            <a:r>
              <a:rPr lang="cs-CZ" dirty="0"/>
              <a:t>i.</a:t>
            </a:r>
            <a:r>
              <a:rPr lang="cs-CZ" dirty="0" err="1"/>
              <a:t>e</a:t>
            </a:r>
            <a:r>
              <a:rPr lang="cs-CZ" dirty="0"/>
              <a:t>.,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(</a:t>
            </a:r>
            <a:r>
              <a:rPr lang="cs-CZ" b="1" dirty="0"/>
              <a:t>!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our</a:t>
            </a:r>
            <a:r>
              <a:rPr lang="cs-CZ" b="1" dirty="0"/>
              <a:t> </a:t>
            </a:r>
            <a:r>
              <a:rPr lang="cs-CZ" b="1" dirty="0" err="1"/>
              <a:t>purposes</a:t>
            </a:r>
            <a:r>
              <a:rPr lang="cs-CZ" b="1" dirty="0"/>
              <a:t> !</a:t>
            </a:r>
            <a:r>
              <a:rPr lang="cs-CZ" dirty="0"/>
              <a:t>) </a:t>
            </a:r>
            <a:r>
              <a:rPr lang="cs-CZ" dirty="0" err="1"/>
              <a:t>equivalent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zero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baseline="-25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outcomes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938" y="2095500"/>
            <a:ext cx="8620125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cs-CZ" dirty="0"/>
              <a:t>as a </a:t>
            </a:r>
            <a:r>
              <a:rPr lang="cs-CZ" dirty="0" err="1"/>
              <a:t>classic</a:t>
            </a:r>
            <a:r>
              <a:rPr lang="cs-CZ" dirty="0"/>
              <a:t> t-test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universal</a:t>
            </a:r>
            <a:r>
              <a:rPr lang="cs-CZ" dirty="0"/>
              <a:t> </a:t>
            </a:r>
            <a:r>
              <a:rPr lang="cs-CZ" dirty="0" err="1"/>
              <a:t>Welch</a:t>
            </a:r>
            <a:r>
              <a:rPr lang="cs-CZ" dirty="0"/>
              <a:t>‘s </a:t>
            </a:r>
            <a:r>
              <a:rPr lang="cs-CZ" dirty="0" err="1"/>
              <a:t>version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7839287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343400"/>
            <a:ext cx="457319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419600"/>
            <a:ext cx="3276600" cy="149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("TOSTER")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library("TOSTER")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TOSTtwo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(m1=5.25, m2=5.22, sd1=0.95, sd2=0.83, n1=95, n2=89,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low_eqbound_d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=-0.43,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high_eqbound_d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=0.43, alpha = 0.05)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>
                <a:latin typeface="+mj-lt"/>
                <a:cs typeface="Courier New" pitchFamily="49" charset="0"/>
              </a:rPr>
              <a:t>just copy&amp;paste to R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409</Words>
  <Application>Microsoft Office PowerPoint</Application>
  <PresentationFormat>Předvádění na obrazovce (4:3)</PresentationFormat>
  <Paragraphs>50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 Theme</vt:lpstr>
      <vt:lpstr>Equivalence testing</vt:lpstr>
      <vt:lpstr>Common practice</vt:lpstr>
      <vt:lpstr>How to support null in NHST?</vt:lpstr>
      <vt:lpstr>Equivalence testing</vt:lpstr>
      <vt:lpstr>TOST</vt:lpstr>
      <vt:lpstr>TOST</vt:lpstr>
      <vt:lpstr>Possible outcomes</vt:lpstr>
      <vt:lpstr>TOST</vt:lpstr>
      <vt:lpstr>example in R</vt:lpstr>
      <vt:lpstr>Reporting results</vt:lpstr>
      <vt:lpstr>Power analysis</vt:lpstr>
      <vt:lpstr>Other tests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Equivalence testing</dc:title>
  <dc:creator>Marek Vranka</dc:creator>
  <cp:lastModifiedBy>mV</cp:lastModifiedBy>
  <cp:revision>27</cp:revision>
  <dcterms:created xsi:type="dcterms:W3CDTF">2016-12-13T10:14:42Z</dcterms:created>
  <dcterms:modified xsi:type="dcterms:W3CDTF">2018-05-02T14:57:07Z</dcterms:modified>
</cp:coreProperties>
</file>