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1" r:id="rId3"/>
    <p:sldId id="293" r:id="rId4"/>
    <p:sldId id="272" r:id="rId5"/>
    <p:sldId id="273" r:id="rId6"/>
    <p:sldId id="287" r:id="rId7"/>
    <p:sldId id="291" r:id="rId8"/>
    <p:sldId id="292" r:id="rId9"/>
    <p:sldId id="278" r:id="rId10"/>
    <p:sldId id="279" r:id="rId11"/>
    <p:sldId id="284" r:id="rId12"/>
    <p:sldId id="288" r:id="rId13"/>
    <p:sldId id="290" r:id="rId14"/>
    <p:sldId id="283" r:id="rId15"/>
    <p:sldId id="286" r:id="rId16"/>
    <p:sldId id="265" r:id="rId17"/>
    <p:sldId id="268" r:id="rId18"/>
    <p:sldId id="269" r:id="rId19"/>
    <p:sldId id="289" r:id="rId20"/>
    <p:sldId id="267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gdalena Mouralová" initials="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16E4C-EE90-428A-9A34-566A45C1CEA4}" type="datetimeFigureOut">
              <a:rPr lang="cs-CZ" smtClean="0"/>
              <a:t>09.10.2019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09102-5B2C-44F3-B1D8-369C0B63839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C62F64-8DAF-4AE8-8F9D-2D4A7F665B21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2970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6E62F5-EB20-49B1-A3CA-0EF324F297A9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  <p:sp>
        <p:nvSpPr>
          <p:cNvPr id="327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1FE625-47F2-47B7-BEA9-591AF64E558A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57FC1-31DB-46F8-BDAF-751BDE7C05AE}" type="datetimeFigureOut">
              <a:rPr lang="cs-CZ" smtClean="0"/>
              <a:pPr/>
              <a:t>09.10.2019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E1897-EE68-4923-9AA7-BB1CDBC146A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Téma, výzkumný problém, cíle a výzkumné otázky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Magdalena </a:t>
            </a:r>
            <a:r>
              <a:rPr lang="cs-CZ" dirty="0" err="1"/>
              <a:t>Mouralová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Výzkumné otázky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Specifikace toho, jaká bude linka bakalářské práce</a:t>
            </a:r>
          </a:p>
          <a:p>
            <a:pPr lvl="1"/>
            <a:r>
              <a:rPr lang="cs-CZ" dirty="0"/>
              <a:t>Měly by vycházet z cílů</a:t>
            </a:r>
          </a:p>
          <a:p>
            <a:pPr>
              <a:lnSpc>
                <a:spcPct val="95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  <a:defRPr/>
            </a:pPr>
            <a:endParaRPr lang="cs-CZ" dirty="0"/>
          </a:p>
          <a:p>
            <a:pPr>
              <a:lnSpc>
                <a:spcPct val="95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  <a:defRPr/>
            </a:pPr>
            <a:r>
              <a:rPr lang="cs-CZ" dirty="0"/>
              <a:t>Obecné a specifické výzkumné otázky</a:t>
            </a:r>
          </a:p>
          <a:p>
            <a:pPr lvl="1">
              <a:lnSpc>
                <a:spcPct val="95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  <a:defRPr/>
            </a:pPr>
            <a:r>
              <a:rPr lang="cs-CZ" sz="2400" dirty="0"/>
              <a:t>Specifické VO jsou přímočařejší, detailnější, konkrétnější, lze je přímo zodpovědět (ukazují na data, implikují metodu)</a:t>
            </a:r>
          </a:p>
          <a:p>
            <a:pPr lvl="1">
              <a:lnSpc>
                <a:spcPct val="95000"/>
              </a:lnSpc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</a:tabLst>
              <a:defRPr/>
            </a:pPr>
            <a:r>
              <a:rPr lang="en-US" sz="2400" dirty="0" err="1"/>
              <a:t>Nen</a:t>
            </a:r>
            <a:r>
              <a:rPr lang="cs-CZ" sz="2400" dirty="0"/>
              <a:t>í chyba formulovat i obecné výzkumné otázky, ale je chyba neformulovat specifické – hierarchie výzkumných otázek!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Zahrádkáři…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 lvl="1" indent="0">
              <a:buNone/>
            </a:pPr>
            <a:r>
              <a:rPr lang="cs-CZ" dirty="0"/>
              <a:t>Jak se liší zahrádkáři z tradičních kolonií a z komunitních zahrad?</a:t>
            </a:r>
          </a:p>
          <a:p>
            <a:pPr lvl="1"/>
            <a:r>
              <a:rPr lang="cs-CZ" sz="2400" dirty="0"/>
              <a:t>Jaká je věková struktura?</a:t>
            </a:r>
          </a:p>
          <a:p>
            <a:pPr lvl="1"/>
            <a:r>
              <a:rPr lang="cs-CZ" sz="2400" dirty="0"/>
              <a:t>Jaká je genderová struktura?</a:t>
            </a:r>
          </a:p>
          <a:p>
            <a:pPr lvl="1"/>
            <a:r>
              <a:rPr lang="cs-CZ" sz="2400" dirty="0"/>
              <a:t>Jaký je socioekonomický status?</a:t>
            </a:r>
          </a:p>
          <a:p>
            <a:pPr lvl="1"/>
            <a:r>
              <a:rPr lang="cs-CZ" sz="2400" dirty="0"/>
              <a:t>V jakých domácnostech žijí?</a:t>
            </a:r>
          </a:p>
          <a:p>
            <a:pPr lvl="1"/>
            <a:r>
              <a:rPr lang="cs-CZ" sz="2400" dirty="0"/>
              <a:t>Kolik času aktivitě věnují?</a:t>
            </a:r>
          </a:p>
          <a:p>
            <a:pPr lvl="1"/>
            <a:r>
              <a:rPr lang="cs-CZ" sz="2400" dirty="0"/>
              <a:t>Jaké důvody pro aktivitu uvádějí?</a:t>
            </a:r>
          </a:p>
          <a:p>
            <a:pPr lvl="1"/>
            <a:r>
              <a:rPr lang="cs-CZ" sz="2400" dirty="0"/>
              <a:t>Jaké rostliny nejčastěji pěstují?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Vztahy s jinými částmi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 a výzkumné otázky mezi sebou</a:t>
            </a:r>
          </a:p>
          <a:p>
            <a:r>
              <a:rPr lang="cs-CZ" dirty="0"/>
              <a:t>Úvod</a:t>
            </a:r>
          </a:p>
          <a:p>
            <a:r>
              <a:rPr lang="cs-CZ" dirty="0"/>
              <a:t>Teorie</a:t>
            </a:r>
          </a:p>
          <a:p>
            <a:r>
              <a:rPr lang="cs-CZ" dirty="0"/>
              <a:t>Metody</a:t>
            </a:r>
          </a:p>
          <a:p>
            <a:r>
              <a:rPr lang="cs-CZ" dirty="0"/>
              <a:t>Analýza</a:t>
            </a:r>
          </a:p>
          <a:p>
            <a:r>
              <a:rPr lang="cs-CZ" dirty="0"/>
              <a:t>Diskuse a závěr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 k cílům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Konkrétní a splnitelné</a:t>
            </a:r>
          </a:p>
          <a:p>
            <a:r>
              <a:rPr lang="cs-CZ" dirty="0"/>
              <a:t>Jasné, dobře formulované (zásobárna sloves v textu A. Veselého)</a:t>
            </a:r>
          </a:p>
          <a:p>
            <a:r>
              <a:rPr lang="cs-CZ" dirty="0"/>
              <a:t>Neslučovat víc cílů do jednoho</a:t>
            </a:r>
          </a:p>
          <a:p>
            <a:r>
              <a:rPr lang="cs-CZ" dirty="0"/>
              <a:t>Hierarchizovat</a:t>
            </a:r>
          </a:p>
          <a:p>
            <a:pPr>
              <a:buNone/>
            </a:pPr>
            <a:r>
              <a:rPr lang="cs-CZ" dirty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Doporučení k výzkumným otázkám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Termíny užívané ve výzkumných otázkách by měly být jasné, případně je třeba věnovat čas jejich operacionalizaci</a:t>
            </a:r>
          </a:p>
          <a:p>
            <a:r>
              <a:rPr lang="cs-CZ" dirty="0"/>
              <a:t>Na každou výzkumnou otázku je třeba mít v bakalářské práci odpověď!</a:t>
            </a:r>
          </a:p>
          <a:p>
            <a:r>
              <a:rPr lang="cs-CZ" dirty="0"/>
              <a:t>V práci by měly být i výzkumné otázky, které explicitně odkazují na teoretické koncepty.</a:t>
            </a:r>
          </a:p>
          <a:p>
            <a:r>
              <a:rPr lang="cs-CZ" dirty="0"/>
              <a:t>U každé výzkumné otázky byste měli vědět, jak na ni budete odpovídat (na základě jakých dat a analýz).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Práce na doma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Formulujte (nově) téma své BP a obhajte svoji volbu (= část úvodu BP)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Formulujte výzkumný cíl(e) a výzkumné otázky své bakalářské práce.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Možná strukturace vymezení a obhajoby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457200">
              <a:buFont typeface="+mj-lt"/>
              <a:buAutoNum type="arabicPeriod"/>
            </a:pPr>
            <a:r>
              <a:rPr lang="cs-CZ" dirty="0"/>
              <a:t>Jaké je moje téma, čemu se chci věnovat – představení obecného tématu a vlastního výzkumného problému (plánovaný řez v rámci tématu). </a:t>
            </a:r>
          </a:p>
          <a:p>
            <a:pPr marL="400050" lvl="2" indent="457200"/>
            <a:r>
              <a:rPr lang="cs-CZ" dirty="0"/>
              <a:t>na jakou situaci se zaměřím (životní oblast, výskyt jevu);</a:t>
            </a:r>
          </a:p>
          <a:p>
            <a:pPr marL="400050" lvl="2" indent="457200"/>
            <a:r>
              <a:rPr lang="cs-CZ" dirty="0"/>
              <a:t>na jakou část politiky se zaměřím - konkrétní opatření, intervence, nástroj; jak jej vymezuji (typ intervence, období, působnost, odpovědnost za politiku);</a:t>
            </a:r>
          </a:p>
          <a:p>
            <a:pPr marL="400050" lvl="2" indent="457200"/>
            <a:r>
              <a:rPr lang="cs-CZ" dirty="0"/>
              <a:t>na koho se zaměřím - konkrétní cílová skupina, tvůrci politik; koho zahrnuji a koho ne, je skupina nějak omezena (věk, pozice, situace, pohlaví, region);</a:t>
            </a:r>
          </a:p>
          <a:p>
            <a:pPr marL="400050" lvl="2" indent="457200"/>
            <a:r>
              <a:rPr lang="cs-CZ" dirty="0"/>
              <a:t>jaká je časová a regionální platnost (kdy a kde).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Možná strukturace vymezení a obhajoby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/>
              <a:t>2. Proč je takové téma společensky důležité (nemusí se týkat všech prací). Např. proto, že se:</a:t>
            </a:r>
          </a:p>
          <a:p>
            <a:pPr lvl="1"/>
            <a:r>
              <a:rPr lang="cs-CZ" dirty="0"/>
              <a:t>nachází nebo popisuje nějaký společenský problém – pak popište, o jaký problém(y) se jedná, proč je to problém, jaké má negativní efekty, kdo jej označuje za problém;</a:t>
            </a:r>
          </a:p>
          <a:p>
            <a:pPr lvl="1"/>
            <a:r>
              <a:rPr lang="cs-CZ" dirty="0"/>
              <a:t>identifikují nějaké slabiny, nedostatky stávajícího systému – jaké, jak vznikají;</a:t>
            </a:r>
          </a:p>
          <a:p>
            <a:pPr lvl="1"/>
            <a:r>
              <a:rPr lang="cs-CZ" dirty="0"/>
              <a:t>hledají (nacházejí) nové cesty, řešení problematického stavu…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Možná strukturace vymezení a obhajoby tématu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/>
              <a:t>3. Proč je takové téma výzkumně zajímavé, a proč tedy stojí za to práci psát a číst (toto se týká všech prací). Např. proto, že:</a:t>
            </a:r>
          </a:p>
          <a:p>
            <a:pPr lvl="1"/>
            <a:r>
              <a:rPr lang="cs-CZ" dirty="0"/>
              <a:t>je téma nové, málo zpracovávané, opomíjené,</a:t>
            </a:r>
          </a:p>
          <a:p>
            <a:pPr lvl="1"/>
            <a:r>
              <a:rPr lang="cs-CZ" dirty="0"/>
              <a:t>navazuji na nějaké předchozí práce, výzkumy (jaké?) a rozpracovávám téma;</a:t>
            </a:r>
          </a:p>
          <a:p>
            <a:pPr lvl="1"/>
            <a:r>
              <a:rPr lang="cs-CZ" dirty="0"/>
              <a:t>přicházím s novým pohledem (předchozí práce byly takové a já oproti nim chci téma pojmout takto);</a:t>
            </a:r>
          </a:p>
          <a:p>
            <a:pPr lvl="1"/>
            <a:r>
              <a:rPr lang="cs-CZ" dirty="0"/>
              <a:t>rozvíjím nějaký koncept (ověřuji, vyvracím teorii, přispívám k poznání fenoménu z nové stránky).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Možná strukturace vymezení a obhajoby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4. Jaké jsou mé osobní důvody pro volbu tématu (jsou-li)?</a:t>
            </a:r>
          </a:p>
          <a:p>
            <a:pPr>
              <a:buNone/>
            </a:pPr>
            <a:r>
              <a:rPr lang="cs-CZ" dirty="0"/>
              <a:t>5. Co přesně tedy chci zkoumat – cíle práce</a:t>
            </a:r>
          </a:p>
          <a:p>
            <a:pPr>
              <a:buNone/>
            </a:pPr>
            <a:r>
              <a:rPr lang="cs-CZ" dirty="0"/>
              <a:t>6. Co k tomu potřebuji zjistit – výzkumné otázky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Trs pojmů</a:t>
            </a:r>
          </a:p>
        </p:txBody>
      </p:sp>
      <p:sp>
        <p:nvSpPr>
          <p:cNvPr id="7171" name="TextovéPole 3"/>
          <p:cNvSpPr txBox="1">
            <a:spLocks noChangeArrowheads="1"/>
          </p:cNvSpPr>
          <p:nvPr/>
        </p:nvSpPr>
        <p:spPr bwMode="auto">
          <a:xfrm>
            <a:off x="5867400" y="2349500"/>
            <a:ext cx="153987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Hypotézy</a:t>
            </a:r>
          </a:p>
        </p:txBody>
      </p:sp>
      <p:sp>
        <p:nvSpPr>
          <p:cNvPr id="7172" name="TextovéPole 4"/>
          <p:cNvSpPr txBox="1">
            <a:spLocks noChangeArrowheads="1"/>
          </p:cNvSpPr>
          <p:nvPr/>
        </p:nvSpPr>
        <p:spPr bwMode="auto">
          <a:xfrm>
            <a:off x="1042988" y="3500438"/>
            <a:ext cx="2709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Výzkumné otázky</a:t>
            </a:r>
          </a:p>
        </p:txBody>
      </p:sp>
      <p:sp>
        <p:nvSpPr>
          <p:cNvPr id="7173" name="TextovéPole 5"/>
          <p:cNvSpPr txBox="1">
            <a:spLocks noChangeArrowheads="1"/>
          </p:cNvSpPr>
          <p:nvPr/>
        </p:nvSpPr>
        <p:spPr bwMode="auto">
          <a:xfrm>
            <a:off x="1258888" y="1916113"/>
            <a:ext cx="1608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Cíle práce</a:t>
            </a:r>
          </a:p>
        </p:txBody>
      </p:sp>
      <p:sp>
        <p:nvSpPr>
          <p:cNvPr id="7174" name="TextovéPole 6"/>
          <p:cNvSpPr txBox="1">
            <a:spLocks noChangeArrowheads="1"/>
          </p:cNvSpPr>
          <p:nvPr/>
        </p:nvSpPr>
        <p:spPr bwMode="auto">
          <a:xfrm>
            <a:off x="539750" y="2636838"/>
            <a:ext cx="2976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Výzkumný problém</a:t>
            </a:r>
          </a:p>
        </p:txBody>
      </p:sp>
      <p:sp>
        <p:nvSpPr>
          <p:cNvPr id="7175" name="TextovéPole 7"/>
          <p:cNvSpPr txBox="1">
            <a:spLocks noChangeArrowheads="1"/>
          </p:cNvSpPr>
          <p:nvPr/>
        </p:nvSpPr>
        <p:spPr bwMode="auto">
          <a:xfrm>
            <a:off x="4643438" y="3789363"/>
            <a:ext cx="18542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Téma práce</a:t>
            </a:r>
          </a:p>
        </p:txBody>
      </p:sp>
      <p:sp>
        <p:nvSpPr>
          <p:cNvPr id="7176" name="TextovéPole 8"/>
          <p:cNvSpPr txBox="1">
            <a:spLocks noChangeArrowheads="1"/>
          </p:cNvSpPr>
          <p:nvPr/>
        </p:nvSpPr>
        <p:spPr bwMode="auto">
          <a:xfrm>
            <a:off x="4500563" y="1700213"/>
            <a:ext cx="26130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dirty="0"/>
              <a:t>Tematická oblast</a:t>
            </a:r>
          </a:p>
        </p:txBody>
      </p:sp>
      <p:sp>
        <p:nvSpPr>
          <p:cNvPr id="7177" name="TextovéPole 9"/>
          <p:cNvSpPr txBox="1">
            <a:spLocks noChangeArrowheads="1"/>
          </p:cNvSpPr>
          <p:nvPr/>
        </p:nvSpPr>
        <p:spPr bwMode="auto">
          <a:xfrm>
            <a:off x="4643438" y="2997200"/>
            <a:ext cx="32893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 dirty="0"/>
              <a:t>Společenský problém</a:t>
            </a: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908175" y="5805488"/>
            <a:ext cx="7005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>
                <a:solidFill>
                  <a:srgbClr val="FF0000"/>
                </a:solidFill>
              </a:rPr>
              <a:t>Co je nejobecnější? Co je nejkonkrétnější?</a:t>
            </a: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958975" y="4868863"/>
            <a:ext cx="38639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>
                <a:solidFill>
                  <a:srgbClr val="FF0000"/>
                </a:solidFill>
              </a:rPr>
              <a:t>Co tam nepatří a proč?</a:t>
            </a:r>
          </a:p>
        </p:txBody>
      </p:sp>
      <p:sp>
        <p:nvSpPr>
          <p:cNvPr id="14" name="TextovéPole 13"/>
          <p:cNvSpPr txBox="1">
            <a:spLocks noChangeArrowheads="1"/>
          </p:cNvSpPr>
          <p:nvPr/>
        </p:nvSpPr>
        <p:spPr bwMode="auto">
          <a:xfrm>
            <a:off x="827088" y="4221163"/>
            <a:ext cx="77057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70C0"/>
                </a:solidFill>
              </a:rPr>
              <a:t>1. Cíle jsou nejobecnější, výzkumné otázky jsou specifičtější a hypotézy jsou nejkonkrétnější. Ano nebo ne?</a:t>
            </a:r>
            <a:endParaRPr lang="cs-CZ" sz="280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900113" y="5589588"/>
            <a:ext cx="75596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>
                <a:solidFill>
                  <a:srgbClr val="0070C0"/>
                </a:solidFill>
              </a:rPr>
              <a:t>2. V bakalářské práci musí být cíle, výzkumné otázky i hypotézy. Ano nebo ne?</a:t>
            </a:r>
            <a:endParaRPr lang="cs-CZ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4" grpId="0"/>
      <p:bldP spid="1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si odnáším z dnešního semináře?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7BE2EC34-E4EB-444B-8ED0-DBF7B6382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bakalářských prací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75309F4-059A-45FC-A2E8-83873B124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Výzkumný problém vs. společenský problém</a:t>
            </a:r>
          </a:p>
          <a:p>
            <a:pPr lvl="1"/>
            <a:r>
              <a:rPr lang="cs-CZ" altLang="cs-CZ" dirty="0"/>
              <a:t>Ideálním tématem z pohledu VP je určitý výsek sociálního problému nazíraný ze sociologické/politologické/</a:t>
            </a:r>
            <a:r>
              <a:rPr lang="cs-CZ" altLang="cs-CZ" dirty="0" err="1"/>
              <a:t>veřejněpolitické</a:t>
            </a:r>
            <a:r>
              <a:rPr lang="cs-CZ" altLang="cs-CZ" dirty="0"/>
              <a:t> perspektivy</a:t>
            </a:r>
          </a:p>
          <a:p>
            <a:r>
              <a:rPr lang="cs-CZ" altLang="cs-CZ" dirty="0"/>
              <a:t>Témata se mohou lišit</a:t>
            </a:r>
          </a:p>
          <a:p>
            <a:pPr lvl="1"/>
            <a:r>
              <a:rPr lang="cs-CZ" altLang="cs-CZ" dirty="0"/>
              <a:t>disciplinární zakotvení (sociologické, politologické, </a:t>
            </a:r>
            <a:r>
              <a:rPr lang="cs-CZ" altLang="cs-CZ" dirty="0" err="1"/>
              <a:t>veřejněpolitické</a:t>
            </a:r>
            <a:r>
              <a:rPr lang="cs-CZ" altLang="cs-CZ" dirty="0"/>
              <a:t>, ekonomické…)</a:t>
            </a:r>
          </a:p>
          <a:p>
            <a:pPr lvl="1"/>
            <a:r>
              <a:rPr lang="cs-CZ" altLang="cs-CZ" dirty="0"/>
              <a:t>optika (</a:t>
            </a:r>
            <a:r>
              <a:rPr lang="cs-CZ" altLang="cs-CZ" dirty="0" err="1"/>
              <a:t>normativita</a:t>
            </a:r>
            <a:r>
              <a:rPr lang="cs-CZ" altLang="cs-CZ" dirty="0"/>
              <a:t>, pozitivismus, empiricismus)</a:t>
            </a:r>
          </a:p>
          <a:p>
            <a:pPr lvl="1"/>
            <a:r>
              <a:rPr lang="cs-CZ" altLang="cs-CZ" dirty="0"/>
              <a:t>záběr (úzké, široké)</a:t>
            </a:r>
          </a:p>
          <a:p>
            <a:pPr lvl="1"/>
            <a:r>
              <a:rPr lang="cs-CZ" altLang="cs-CZ" dirty="0" err="1"/>
              <a:t>prozkoumanost</a:t>
            </a:r>
            <a:r>
              <a:rPr lang="cs-CZ" altLang="cs-CZ" dirty="0"/>
              <a:t> fenoménu (nový, starý)</a:t>
            </a:r>
          </a:p>
          <a:p>
            <a:pPr lvl="1"/>
            <a:r>
              <a:rPr lang="cs-CZ" altLang="cs-CZ" dirty="0"/>
              <a:t>originalita řezu (konvenční, originální)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564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Cíle a výzkumné otázky</a:t>
            </a:r>
          </a:p>
        </p:txBody>
      </p:sp>
      <p:pic>
        <p:nvPicPr>
          <p:cNvPr id="8195" name="Picture 2" descr="C:\Documents and Settings\Administrator\Plocha\NEV2eeca1_zahra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27088" y="1196975"/>
            <a:ext cx="7561262" cy="4932363"/>
          </a:xfrm>
          <a:noFill/>
        </p:spPr>
      </p:pic>
      <p:sp>
        <p:nvSpPr>
          <p:cNvPr id="7" name="TextovéPole 6"/>
          <p:cNvSpPr txBox="1">
            <a:spLocks noChangeArrowheads="1"/>
          </p:cNvSpPr>
          <p:nvPr/>
        </p:nvSpPr>
        <p:spPr bwMode="auto">
          <a:xfrm>
            <a:off x="755650" y="5516563"/>
            <a:ext cx="7704782" cy="9540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s-CZ" sz="2800" dirty="0"/>
              <a:t>Vymyslete, co vše by se dalo zkoumat na zahrádkářích – různé výzkumné otázky.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Jedna výzkumná otázky: různé cíle, různé metody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VO: Jaká hnojiva, herbicidy a pesticidy se používají v zahrádkářských koloniích?</a:t>
            </a:r>
          </a:p>
          <a:p>
            <a:endParaRPr lang="cs-CZ" sz="2400" dirty="0"/>
          </a:p>
          <a:p>
            <a:r>
              <a:rPr lang="cs-CZ" sz="2400" dirty="0"/>
              <a:t>Cíl práce 1: popsat oblasti sporů mezi majiteli pozemků v zahrádkářských koloniích </a:t>
            </a:r>
            <a:r>
              <a:rPr lang="cs-CZ" sz="2400" dirty="0">
                <a:sym typeface="Wingdings" pitchFamily="2" charset="2"/>
              </a:rPr>
              <a:t> metody: rozhovory, pozorování</a:t>
            </a:r>
            <a:endParaRPr lang="cs-CZ" sz="2400" dirty="0"/>
          </a:p>
          <a:p>
            <a:r>
              <a:rPr lang="cs-CZ" sz="2400" dirty="0"/>
              <a:t>Cíl práce 2: zjistit rozsah půdního znečištění v zahrádkářských koloniích </a:t>
            </a:r>
            <a:r>
              <a:rPr lang="cs-CZ" sz="2400" dirty="0">
                <a:sym typeface="Wingdings" pitchFamily="2" charset="2"/>
              </a:rPr>
              <a:t> metody: exaktní měření, chemický rozbor</a:t>
            </a:r>
          </a:p>
          <a:p>
            <a:r>
              <a:rPr lang="cs-CZ" sz="2400" dirty="0">
                <a:sym typeface="Wingdings" pitchFamily="2" charset="2"/>
              </a:rPr>
              <a:t>Cíl práce 3: navrhnout regulaci/dotační systém pro majitele pozemků  metoda: dotazníkové šetření</a:t>
            </a:r>
          </a:p>
          <a:p>
            <a:endParaRPr lang="cs-CZ" sz="2400" dirty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 a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Kanonický postup: nejprve cíle, ty rozpracovány do výzkumných otázek</a:t>
            </a:r>
          </a:p>
          <a:p>
            <a:r>
              <a:rPr lang="cs-CZ" dirty="0"/>
              <a:t>někdy nejdřív představa, co vás zajímá (= VO)</a:t>
            </a:r>
          </a:p>
          <a:p>
            <a:pPr lvl="1"/>
            <a:r>
              <a:rPr lang="cs-CZ" dirty="0"/>
              <a:t>pak se ptejte „Proč to?“ „K čemu to bude?“ (= cíle)</a:t>
            </a:r>
          </a:p>
          <a:p>
            <a:pPr lvl="1"/>
            <a:endParaRPr lang="cs-CZ" dirty="0"/>
          </a:p>
          <a:p>
            <a:r>
              <a:rPr lang="cs-CZ" dirty="0"/>
              <a:t>Jaké cíle může mít BP? (slovesa)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Výzkumné cíle (zahrádkáři)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5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Explorace</a:t>
            </a:r>
          </a:p>
          <a:p>
            <a:pPr marL="914400" lvl="1" indent="-514350"/>
            <a:r>
              <a:rPr lang="cs-CZ" dirty="0"/>
              <a:t>Identifikovat různé formy drobného pěstitelství rostlin.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Deskripce: </a:t>
            </a:r>
          </a:p>
          <a:p>
            <a:pPr marL="914400" lvl="1" indent="-514350"/>
            <a:r>
              <a:rPr lang="cs-CZ" dirty="0"/>
              <a:t>Porovnat sociální strukturu uživatelů zahrádkářských kolonií a komunitních zahrad. </a:t>
            </a:r>
          </a:p>
          <a:p>
            <a:pPr marL="914400" lvl="1" indent="-514350"/>
            <a:r>
              <a:rPr lang="cs-CZ" dirty="0"/>
              <a:t>Popsat týdenní a roční rytmus zahrádkářských kolonií. </a:t>
            </a:r>
          </a:p>
          <a:p>
            <a:pPr marL="914400" lvl="1" indent="-514350"/>
            <a:r>
              <a:rPr lang="cs-CZ" dirty="0"/>
              <a:t>Vytvořit typologii zahrádkářů dle způsobu využití zahrádek.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Explanace:</a:t>
            </a:r>
          </a:p>
          <a:p>
            <a:pPr marL="914400" lvl="1" indent="-514350"/>
            <a:r>
              <a:rPr lang="cs-CZ" dirty="0"/>
              <a:t>Odhalit faktory, které ovlivňují podobu drobného pěstitelství.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dirty="0"/>
              <a:t>Interpretace</a:t>
            </a:r>
          </a:p>
          <a:p>
            <a:pPr lvl="1"/>
            <a:r>
              <a:rPr lang="cs-CZ" dirty="0"/>
              <a:t>Pochopit, co pro lidi znamená zahrádkaření.</a:t>
            </a:r>
          </a:p>
        </p:txBody>
      </p:sp>
    </p:spTree>
    <p:extLst>
      <p:ext uri="{BB962C8B-B14F-4D97-AF65-F5344CB8AC3E}">
        <p14:creationId xmlns:p14="http://schemas.microsoft.com/office/powerpoint/2010/main" val="542773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Výzkumné cíle II (zahrádkáři)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cs-CZ" dirty="0"/>
              <a:t>Evaluace</a:t>
            </a:r>
          </a:p>
          <a:p>
            <a:pPr marL="914400" lvl="1" indent="-514350"/>
            <a:r>
              <a:rPr lang="cs-CZ" dirty="0"/>
              <a:t>Zhodnotit společenské, ekonomické a zdravotní dopady drobného pěstitelství.</a:t>
            </a:r>
          </a:p>
          <a:p>
            <a:pPr marL="914400" lvl="1" indent="-514350"/>
            <a:r>
              <a:rPr lang="cs-CZ" dirty="0"/>
              <a:t>Vyhodnotit účinnost regulace zahrádkaření v obci X.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dirty="0"/>
              <a:t>Predikce</a:t>
            </a:r>
          </a:p>
          <a:p>
            <a:pPr marL="914400" lvl="1" indent="-514350"/>
            <a:r>
              <a:rPr lang="cs-CZ" dirty="0"/>
              <a:t>Prognózovat vývoj fenoménu komunitních zahrad.</a:t>
            </a:r>
          </a:p>
          <a:p>
            <a:pPr marL="914400" lvl="1" indent="-514350"/>
            <a:r>
              <a:rPr lang="cs-CZ" dirty="0"/>
              <a:t>Odhadnout příjmy obce v následujících 5 letech při zavedení poplatku za vyžívání obecních ploch pro osobní pěstování („černé záhonky“).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cs-CZ" dirty="0"/>
              <a:t>Tvorba politiky</a:t>
            </a:r>
          </a:p>
          <a:p>
            <a:pPr lvl="1"/>
            <a:r>
              <a:rPr lang="cs-CZ" dirty="0"/>
              <a:t>Identifikovat problémy, které v souvislosti s drobným pěstitelstvím formulují různí aktéři.</a:t>
            </a:r>
          </a:p>
          <a:p>
            <a:pPr lvl="1"/>
            <a:r>
              <a:rPr lang="cs-CZ" dirty="0"/>
              <a:t>Vytvořit plán podpory drobného pěstitelství.</a:t>
            </a:r>
          </a:p>
          <a:p>
            <a:pPr lvl="1"/>
            <a:r>
              <a:rPr lang="cs-CZ" dirty="0"/>
              <a:t>Navrhnout regulaci v obci X, které zmírní identifikované problémy spojené s drobným pěstitelstvím. </a:t>
            </a:r>
          </a:p>
          <a:p>
            <a:endParaRPr lang="cs-CZ" dirty="0"/>
          </a:p>
          <a:p>
            <a:pPr>
              <a:buFontTx/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5761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>
                <a:solidFill>
                  <a:srgbClr val="0070C0"/>
                </a:solidFill>
              </a:rPr>
              <a:t>Jaký je vztah cílů a ostatních částí práce?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Výzkumné otázky</a:t>
            </a:r>
          </a:p>
          <a:p>
            <a:r>
              <a:rPr lang="cs-CZ"/>
              <a:t>Metody</a:t>
            </a:r>
          </a:p>
          <a:p>
            <a:r>
              <a:rPr lang="cs-CZ"/>
              <a:t>Teorie</a:t>
            </a:r>
          </a:p>
          <a:p>
            <a:r>
              <a:rPr lang="cs-CZ"/>
              <a:t>Analýza</a:t>
            </a:r>
          </a:p>
          <a:p>
            <a:r>
              <a:rPr lang="cs-CZ"/>
              <a:t>Závěr</a:t>
            </a:r>
          </a:p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</TotalTime>
  <Words>1062</Words>
  <Application>Microsoft Office PowerPoint</Application>
  <PresentationFormat>Předvádění na obrazovce (4:3)</PresentationFormat>
  <Paragraphs>128</Paragraphs>
  <Slides>20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3" baseType="lpstr">
      <vt:lpstr>Arial</vt:lpstr>
      <vt:lpstr>Calibri</vt:lpstr>
      <vt:lpstr>Motiv sady Office</vt:lpstr>
      <vt:lpstr>Téma, výzkumný problém, cíle a výzkumné otázky</vt:lpstr>
      <vt:lpstr>Trs pojmů</vt:lpstr>
      <vt:lpstr>Témata bakalářských prací</vt:lpstr>
      <vt:lpstr>Cíle a výzkumné otázky</vt:lpstr>
      <vt:lpstr>Jedna výzkumná otázky: různé cíle, různé metody</vt:lpstr>
      <vt:lpstr>Výzkumné otázky a cíle</vt:lpstr>
      <vt:lpstr>Výzkumné cíle (zahrádkáři)</vt:lpstr>
      <vt:lpstr>Výzkumné cíle II (zahrádkáři)</vt:lpstr>
      <vt:lpstr>Jaký je vztah cílů a ostatních částí práce?</vt:lpstr>
      <vt:lpstr>Výzkumné otázky</vt:lpstr>
      <vt:lpstr>Zahrádkáři…</vt:lpstr>
      <vt:lpstr>Vztahy s jinými částmi práce</vt:lpstr>
      <vt:lpstr>Doporučení k cílům</vt:lpstr>
      <vt:lpstr>Doporučení k výzkumným otázkám</vt:lpstr>
      <vt:lpstr>Práce na doma</vt:lpstr>
      <vt:lpstr>Možná strukturace vymezení a obhajoby tématu</vt:lpstr>
      <vt:lpstr>Možná strukturace vymezení a obhajoby tématu</vt:lpstr>
      <vt:lpstr>Možná strukturace vymezení a obhajoby tématu</vt:lpstr>
      <vt:lpstr>Možná strukturace vymezení a obhajoby </vt:lpstr>
      <vt:lpstr>Reflexe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a výzkumný problém</dc:title>
  <dc:creator>Magdalena Mouralová</dc:creator>
  <cp:lastModifiedBy>Magdalena Mouralová</cp:lastModifiedBy>
  <cp:revision>21</cp:revision>
  <dcterms:created xsi:type="dcterms:W3CDTF">2016-10-11T20:49:03Z</dcterms:created>
  <dcterms:modified xsi:type="dcterms:W3CDTF">2019-10-08T23:11:05Z</dcterms:modified>
</cp:coreProperties>
</file>