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3" r:id="rId4"/>
    <p:sldId id="264" r:id="rId5"/>
    <p:sldId id="266" r:id="rId6"/>
    <p:sldId id="267" r:id="rId7"/>
    <p:sldId id="265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2" r:id="rId21"/>
    <p:sldId id="283" r:id="rId22"/>
    <p:sldId id="280" r:id="rId23"/>
    <p:sldId id="259" r:id="rId24"/>
    <p:sldId id="260" r:id="rId25"/>
    <p:sldId id="261" r:id="rId26"/>
    <p:sldId id="262" r:id="rId27"/>
    <p:sldId id="257" r:id="rId28"/>
    <p:sldId id="258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98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2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8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74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17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11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46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7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88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92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BE7EB-A65F-494E-88AC-78C3AC61C74C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D5BE5-4D78-4DD3-94A0-8B45862A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445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Shoda přísudku s podmětem – pokračování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374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Shoda přísudku s podmětem několikanásobným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Podmět předchází přísudku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1) Několikanásobný podmět se skládá ze jmen v čísle jednotném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Složkou několikanásobného podmětu je jméno rodu mužského životného - </a:t>
            </a:r>
            <a:r>
              <a:rPr lang="cs-CZ" b="1" dirty="0">
                <a:solidFill>
                  <a:srgbClr val="FF0000"/>
                </a:solidFill>
              </a:rPr>
              <a:t>i</a:t>
            </a:r>
          </a:p>
          <a:p>
            <a:r>
              <a:rPr lang="cs-CZ" i="1" dirty="0"/>
              <a:t>Český prezident a anglická královna byli vyzváni zástupci ostatních států k slavnostnímu projevu.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18702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několikanásobném podmětu není jméno rodu mužského životného – </a:t>
            </a:r>
            <a:r>
              <a:rPr lang="cs-CZ" b="1" dirty="0">
                <a:solidFill>
                  <a:srgbClr val="FF0000"/>
                </a:solidFill>
              </a:rPr>
              <a:t>y </a:t>
            </a:r>
          </a:p>
          <a:p>
            <a:r>
              <a:rPr lang="cs-CZ" i="1" dirty="0"/>
              <a:t>Česká televize a Český rozhlas byly oceněny za kulturní projekt. </a:t>
            </a:r>
          </a:p>
          <a:p>
            <a:r>
              <a:rPr lang="cs-CZ" i="1" dirty="0"/>
              <a:t>Garáž i auto byly zničeny povodní. Rakousko a Polsko přistoupily neprodleně k jednání.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660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2) Několikanásobný podmět se skládá ze jmen v čísle množném</a:t>
            </a:r>
          </a:p>
          <a:p>
            <a:r>
              <a:rPr lang="cs-CZ" b="1" dirty="0"/>
              <a:t>Mezi složkami několikanásobného podmětu je jméno rodu mužského životného – 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i="1" dirty="0"/>
              <a:t>Krásné modelky, úspěšné moderátorky a nadějní novináři se sešli na benefiční akci. </a:t>
            </a:r>
          </a:p>
          <a:p>
            <a:pPr marL="0" indent="0">
              <a:buNone/>
            </a:pPr>
            <a:r>
              <a:rPr lang="cs-CZ" i="1" dirty="0"/>
              <a:t>Stromečky, hvězdy a sněhuláci byli namalováni na mnoha vánočních přáních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491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několikanásobném podmětu není jméno rodu mužského životného – </a:t>
            </a:r>
            <a:r>
              <a:rPr lang="cs-CZ" b="1" dirty="0">
                <a:solidFill>
                  <a:srgbClr val="FF0000"/>
                </a:solidFill>
              </a:rPr>
              <a:t>y </a:t>
            </a:r>
          </a:p>
          <a:p>
            <a:r>
              <a:rPr lang="cs-CZ" i="1" dirty="0"/>
              <a:t>Burzovní společnosti a nejznámější akcionářky byly tématem novinového článku.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40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Několikanásobný podmět se skládá ze jmen v různém čísle</a:t>
            </a:r>
          </a:p>
          <a:p>
            <a:r>
              <a:rPr lang="cs-CZ" dirty="0"/>
              <a:t>Jestliže je složkou několikanásobného podmětu alespoň jedno podstatné jméno rodu muž. živ., ať v čísle množném, či jednotném, v přísudku je nutné užít měkké </a:t>
            </a:r>
            <a:r>
              <a:rPr lang="cs-CZ" i="1" dirty="0"/>
              <a:t>-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dirty="0"/>
              <a:t>: </a:t>
            </a:r>
          </a:p>
          <a:p>
            <a:r>
              <a:rPr lang="cs-CZ" i="1" dirty="0"/>
              <a:t>Zdravotní sestry a muž z čekárny pomohli zraněnému do ordinace. Veselá vdova a její nápadníci zakončili operetu společnou árií.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946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několikanásobném podmětu není jméno rodu mužského životného – </a:t>
            </a:r>
            <a:r>
              <a:rPr lang="cs-CZ" b="1" dirty="0">
                <a:solidFill>
                  <a:srgbClr val="FF0000"/>
                </a:solidFill>
              </a:rPr>
              <a:t>y</a:t>
            </a:r>
            <a:r>
              <a:rPr lang="cs-CZ" b="1" dirty="0"/>
              <a:t> </a:t>
            </a:r>
          </a:p>
          <a:p>
            <a:r>
              <a:rPr lang="pl-PL" i="1" dirty="0"/>
              <a:t>Psací stroj, násadky a pera byly pokryty prachem.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690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Přísudek předchází podmětu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Složkou několikanásobného podmětu je jméno rodu mužského životného</a:t>
            </a:r>
          </a:p>
          <a:p>
            <a:r>
              <a:rPr lang="cs-CZ" i="1" dirty="0"/>
              <a:t>Za nehodu nesl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i="1" dirty="0"/>
              <a:t> odpovědnost průmyslové podniky a </a:t>
            </a:r>
            <a:r>
              <a:rPr lang="cs-CZ" i="1" dirty="0">
                <a:solidFill>
                  <a:srgbClr val="FF0000"/>
                </a:solidFill>
              </a:rPr>
              <a:t>občané</a:t>
            </a:r>
            <a:r>
              <a:rPr lang="cs-CZ" i="1" dirty="0"/>
              <a:t> okresního města.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Shodu řídíme také podle nejbližšího jména. </a:t>
            </a:r>
            <a:endParaRPr lang="cs-CZ" i="1" dirty="0"/>
          </a:p>
          <a:p>
            <a:r>
              <a:rPr lang="cs-CZ" i="1" dirty="0"/>
              <a:t>Za nehodu nesl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odpovědnost </a:t>
            </a:r>
            <a:r>
              <a:rPr lang="cs-CZ" i="1" dirty="0">
                <a:solidFill>
                  <a:srgbClr val="FF0000"/>
                </a:solidFill>
              </a:rPr>
              <a:t>průmyslové podniky </a:t>
            </a:r>
            <a:r>
              <a:rPr lang="cs-CZ" i="1" dirty="0"/>
              <a:t>a občané okresního </a:t>
            </a:r>
          </a:p>
          <a:p>
            <a:pPr marL="0" indent="0">
              <a:buNone/>
            </a:pPr>
            <a:r>
              <a:rPr lang="cs-CZ" i="1" dirty="0"/>
              <a:t>města.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1718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několikanásobném podmětu není jméno rodu mužského životného</a:t>
            </a:r>
          </a:p>
          <a:p>
            <a:r>
              <a:rPr lang="cs-CZ" i="1" dirty="0"/>
              <a:t>Program večera zkritizoval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obecenstvo i odborná porota.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Shodu řídíme také podle nejbližšího jména. </a:t>
            </a:r>
            <a:endParaRPr lang="cs-CZ" i="1" dirty="0"/>
          </a:p>
          <a:p>
            <a:r>
              <a:rPr lang="cs-CZ" i="1" dirty="0"/>
              <a:t>Program večera zkritizoval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obecenstvo </a:t>
            </a:r>
            <a:r>
              <a:rPr lang="cs-CZ" i="1" dirty="0"/>
              <a:t>i odborná porota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722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Několikanásobný podmět s předložkou </a:t>
            </a:r>
            <a:r>
              <a:rPr lang="cs-CZ" b="1" i="1" dirty="0"/>
              <a:t>s</a:t>
            </a:r>
            <a:r>
              <a:rPr lang="cs-CZ" b="1" dirty="0"/>
              <a:t> 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i="1" dirty="0"/>
              <a:t>otec s matkou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Přísudek následuje za několikanásobným podmětem</a:t>
            </a:r>
          </a:p>
          <a:p>
            <a:pPr marL="0" indent="0">
              <a:buNone/>
            </a:pPr>
            <a:r>
              <a:rPr lang="cs-CZ" dirty="0"/>
              <a:t>Shoda podle podstatného jména v 1. pádě: </a:t>
            </a:r>
          </a:p>
          <a:p>
            <a:r>
              <a:rPr lang="cs-CZ" i="1" dirty="0">
                <a:solidFill>
                  <a:srgbClr val="FF0000"/>
                </a:solidFill>
              </a:rPr>
              <a:t>Dívky</a:t>
            </a:r>
            <a:r>
              <a:rPr lang="cs-CZ" i="1" dirty="0"/>
              <a:t> s chlapci tančil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i="1" dirty="0"/>
              <a:t> až do rána. </a:t>
            </a:r>
            <a:r>
              <a:rPr lang="cs-CZ" i="1" dirty="0">
                <a:solidFill>
                  <a:srgbClr val="FF0000"/>
                </a:solidFill>
              </a:rPr>
              <a:t>Julie</a:t>
            </a:r>
            <a:r>
              <a:rPr lang="cs-CZ" i="1" dirty="0"/>
              <a:t> s Kamilem zmizel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cs-CZ" i="1" dirty="0"/>
              <a:t> v polích. Divoká </a:t>
            </a:r>
            <a:r>
              <a:rPr lang="cs-CZ" i="1" dirty="0">
                <a:solidFill>
                  <a:srgbClr val="FF0000"/>
                </a:solidFill>
              </a:rPr>
              <a:t>prasata</a:t>
            </a:r>
            <a:r>
              <a:rPr lang="cs-CZ" i="1" dirty="0"/>
              <a:t> s bažanty se řítil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cs-CZ" i="1" dirty="0"/>
              <a:t> na návštěvníky lesa.</a:t>
            </a:r>
            <a:endParaRPr lang="cs-CZ" dirty="0"/>
          </a:p>
          <a:p>
            <a:r>
              <a:rPr lang="cs-CZ" dirty="0"/>
              <a:t>Shoda jako u několikanásobného podmětu -</a:t>
            </a:r>
            <a:r>
              <a:rPr lang="cs-CZ" dirty="0">
                <a:solidFill>
                  <a:srgbClr val="FF0000"/>
                </a:solidFill>
              </a:rPr>
              <a:t> i</a:t>
            </a:r>
            <a:r>
              <a:rPr lang="cs-CZ" dirty="0"/>
              <a:t>: </a:t>
            </a:r>
            <a:r>
              <a:rPr lang="cs-CZ" i="1" dirty="0"/>
              <a:t>Dívky s chlapci tančili až do rána. Julie s Kamilem zmizeli v polích. Divoká prasata s bažanty se řítili na návštěvníky lesa.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696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Přísudek předchází několikanásobnému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Podstatná jména jsou v čísle jednotném</a:t>
            </a:r>
          </a:p>
          <a:p>
            <a:r>
              <a:rPr lang="cs-CZ" dirty="0"/>
              <a:t>Jestliže přísudek předchází podmětu a jména jsou v čísle jednotném, je obvyklejší shoda podle podstatného jména, které je nejblíže přísudku: </a:t>
            </a:r>
            <a:r>
              <a:rPr lang="cs-CZ" i="1" dirty="0"/>
              <a:t>Ve večerních hodinách odcházela</a:t>
            </a:r>
            <a:r>
              <a:rPr lang="cs-CZ" dirty="0"/>
              <a:t> (i </a:t>
            </a:r>
            <a:r>
              <a:rPr lang="cs-CZ" i="1" dirty="0"/>
              <a:t>odcházeli</a:t>
            </a:r>
            <a:r>
              <a:rPr lang="cs-CZ" dirty="0"/>
              <a:t>) </a:t>
            </a:r>
            <a:r>
              <a:rPr lang="cs-CZ" i="1" dirty="0"/>
              <a:t>Zina s Evženem pozorovat první hvězdy. Za jabloní stálo</a:t>
            </a:r>
            <a:r>
              <a:rPr lang="cs-CZ" dirty="0"/>
              <a:t> (i </a:t>
            </a:r>
            <a:r>
              <a:rPr lang="cs-CZ" i="1" dirty="0"/>
              <a:t>stáli</a:t>
            </a:r>
            <a:r>
              <a:rPr lang="cs-CZ" dirty="0"/>
              <a:t>) </a:t>
            </a:r>
            <a:r>
              <a:rPr lang="cs-CZ" i="1" dirty="0"/>
              <a:t>děvče s bernardýnem.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15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 IJP, PČP, Havránek – Jedlička: Stručná mluvnice</a:t>
            </a:r>
          </a:p>
        </p:txBody>
      </p:sp>
    </p:spTree>
    <p:extLst>
      <p:ext uri="{BB962C8B-B14F-4D97-AF65-F5344CB8AC3E}">
        <p14:creationId xmlns:p14="http://schemas.microsoft.com/office/powerpoint/2010/main" val="3532989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Podstatná jména jsou v čísle množném</a:t>
            </a:r>
          </a:p>
          <a:p>
            <a:r>
              <a:rPr lang="cs-CZ" dirty="0"/>
              <a:t>Jestliže jsou jednotlivé složky několikanásobného podmětu v čísle množném, je obvyklejší shoda podle bližšího jména: </a:t>
            </a:r>
          </a:p>
          <a:p>
            <a:r>
              <a:rPr lang="cs-CZ" i="1" dirty="0"/>
              <a:t>Místní báchorky vyprávěly</a:t>
            </a:r>
            <a:r>
              <a:rPr lang="cs-CZ" dirty="0"/>
              <a:t> (i </a:t>
            </a:r>
            <a:r>
              <a:rPr lang="cs-CZ" i="1" dirty="0"/>
              <a:t>vyprávěli</a:t>
            </a:r>
            <a:r>
              <a:rPr lang="cs-CZ" dirty="0"/>
              <a:t>) </a:t>
            </a:r>
            <a:r>
              <a:rPr lang="cs-CZ" i="1" dirty="0"/>
              <a:t>stařenky se stařečky. Ulicemi se řítila</a:t>
            </a:r>
            <a:r>
              <a:rPr lang="cs-CZ" dirty="0"/>
              <a:t> (i </a:t>
            </a:r>
            <a:r>
              <a:rPr lang="cs-CZ" i="1" dirty="0"/>
              <a:t>řítily</a:t>
            </a:r>
            <a:r>
              <a:rPr lang="cs-CZ" dirty="0"/>
              <a:t>) </a:t>
            </a:r>
            <a:r>
              <a:rPr lang="cs-CZ" i="1" dirty="0"/>
              <a:t>auta s motocykly.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24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Podstatné jméno s předložkou </a:t>
            </a:r>
            <a:r>
              <a:rPr lang="cs-CZ" b="1" i="1" dirty="0"/>
              <a:t>s</a:t>
            </a:r>
            <a:r>
              <a:rPr lang="cs-CZ" b="1" dirty="0"/>
              <a:t> není složkou podmětu</a:t>
            </a:r>
          </a:p>
          <a:p>
            <a:r>
              <a:rPr lang="cs-CZ" dirty="0"/>
              <a:t>V některých případech podstatné jméno v 7. p. není složkou podmětu, ale je ve větě příslovečným určením: </a:t>
            </a:r>
          </a:p>
          <a:p>
            <a:r>
              <a:rPr lang="cs-CZ" i="1" dirty="0"/>
              <a:t>Na závěr soutěžního odpoledne dívky s chlapci závodily ve střelbě z kuše</a:t>
            </a:r>
            <a:r>
              <a:rPr lang="cs-CZ" dirty="0"/>
              <a:t> (= dívky soupeřily s chlapci) × </a:t>
            </a:r>
            <a:r>
              <a:rPr lang="cs-CZ" i="1" dirty="0"/>
              <a:t>Na závěr soutěžního odpoledne dívky s chlapci závodili ve střelbě z kuše</a:t>
            </a:r>
            <a:r>
              <a:rPr lang="cs-CZ" dirty="0"/>
              <a:t> (= dívky a chlapci závodili společně).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567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Několikanásobný podmět a několikanásobný přívlastek (</a:t>
            </a:r>
            <a:r>
              <a:rPr lang="cs-CZ" b="1" i="1" dirty="0"/>
              <a:t>česká a německá strana</a:t>
            </a:r>
            <a:r>
              <a:rPr lang="cs-CZ" b="1" dirty="0"/>
              <a:t>)</a:t>
            </a:r>
          </a:p>
          <a:p>
            <a:r>
              <a:rPr lang="cs-CZ" dirty="0"/>
              <a:t>Tvoří-li složky několikanásobného podmětu dvě stejná podstatná jména a každé z nich je rozvito jiným shodným přívlastkem (</a:t>
            </a:r>
            <a:r>
              <a:rPr lang="cs-CZ" i="1" dirty="0"/>
              <a:t>česká strana a německá strana</a:t>
            </a:r>
            <a:r>
              <a:rPr lang="cs-CZ" dirty="0"/>
              <a:t>), první podstatné jméno se obvykle vypouští (</a:t>
            </a:r>
            <a:r>
              <a:rPr lang="cs-CZ" i="1" dirty="0"/>
              <a:t>česká a německá strana</a:t>
            </a:r>
            <a:r>
              <a:rPr lang="cs-CZ" dirty="0"/>
              <a:t>). V případě, že podmětová jména jsou v j. č., je přípustná shoda dvojí (bez ohledu na pořadí podmětu a přísudku), </a:t>
            </a:r>
            <a:r>
              <a:rPr lang="cs-CZ" dirty="0">
                <a:solidFill>
                  <a:srgbClr val="FF0000"/>
                </a:solidFill>
              </a:rPr>
              <a:t>přičemž tvar mn. č. chápeme jako základní:</a:t>
            </a:r>
          </a:p>
          <a:p>
            <a:r>
              <a:rPr lang="cs-CZ" dirty="0"/>
              <a:t> </a:t>
            </a:r>
            <a:r>
              <a:rPr lang="cs-CZ" i="1" dirty="0"/>
              <a:t>Česká a německá strana přistoupily</a:t>
            </a:r>
            <a:r>
              <a:rPr lang="cs-CZ" dirty="0"/>
              <a:t> (i </a:t>
            </a:r>
            <a:r>
              <a:rPr lang="cs-CZ" i="1" dirty="0"/>
              <a:t>přistoupila</a:t>
            </a:r>
            <a:r>
              <a:rPr lang="cs-CZ" dirty="0"/>
              <a:t>) </a:t>
            </a:r>
            <a:r>
              <a:rPr lang="cs-CZ" i="1" dirty="0"/>
              <a:t>na návrh spolupráce. Zahraniční a tuzemská firma zpracovaly</a:t>
            </a:r>
            <a:r>
              <a:rPr lang="cs-CZ" dirty="0"/>
              <a:t> (i </a:t>
            </a:r>
            <a:r>
              <a:rPr lang="cs-CZ" i="1" dirty="0"/>
              <a:t>zpracovala</a:t>
            </a:r>
            <a:r>
              <a:rPr lang="cs-CZ" dirty="0"/>
              <a:t>) </a:t>
            </a:r>
            <a:r>
              <a:rPr lang="cs-CZ" i="1" dirty="0"/>
              <a:t>podklady k fúzi. Domácí i hostující mužstvo byly rády</a:t>
            </a:r>
            <a:r>
              <a:rPr lang="cs-CZ" dirty="0"/>
              <a:t> (i </a:t>
            </a:r>
            <a:r>
              <a:rPr lang="cs-CZ" i="1" dirty="0"/>
              <a:t>bylo rádo</a:t>
            </a:r>
            <a:r>
              <a:rPr lang="cs-CZ" dirty="0"/>
              <a:t>)</a:t>
            </a:r>
            <a:r>
              <a:rPr lang="cs-CZ" i="1" dirty="0"/>
              <a:t>, že zápas skončil remízou. K podpisu deklarace přistoupily</a:t>
            </a:r>
            <a:r>
              <a:rPr lang="cs-CZ" dirty="0"/>
              <a:t> (i </a:t>
            </a:r>
            <a:r>
              <a:rPr lang="cs-CZ" i="1" dirty="0"/>
              <a:t>přistoupila</a:t>
            </a:r>
            <a:r>
              <a:rPr lang="cs-CZ" dirty="0"/>
              <a:t>) </a:t>
            </a:r>
            <a:r>
              <a:rPr lang="cs-CZ" i="1" dirty="0"/>
              <a:t>česká a slovenská strana. Rozšíření poboček v asijských státech schválily</a:t>
            </a:r>
            <a:r>
              <a:rPr lang="cs-CZ" dirty="0"/>
              <a:t> (i </a:t>
            </a:r>
            <a:r>
              <a:rPr lang="cs-CZ" i="1" dirty="0"/>
              <a:t>schválilo</a:t>
            </a:r>
            <a:r>
              <a:rPr lang="cs-CZ" dirty="0"/>
              <a:t>) </a:t>
            </a:r>
            <a:r>
              <a:rPr lang="cs-CZ" i="1" dirty="0"/>
              <a:t>tuzemské i zahraniční představenstvo korporace.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610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Vysvětlete, proč je tam právě taková shoda: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Závodníci a stroje budili pozornost. </a:t>
            </a:r>
          </a:p>
          <a:p>
            <a:r>
              <a:rPr lang="cs-CZ" dirty="0"/>
              <a:t>Člověk a stroj zvítězili. </a:t>
            </a:r>
          </a:p>
          <a:p>
            <a:endParaRPr lang="cs-CZ" dirty="0"/>
          </a:p>
          <a:p>
            <a:r>
              <a:rPr lang="cs-CZ" dirty="0"/>
              <a:t>V soutěži vystoupily/i pěvecké sbory a sólisté. </a:t>
            </a:r>
          </a:p>
          <a:p>
            <a:r>
              <a:rPr lang="cs-CZ" dirty="0"/>
              <a:t>V závodě zvítězili/y stroje a lidé. </a:t>
            </a:r>
          </a:p>
        </p:txBody>
      </p:sp>
    </p:spTree>
    <p:extLst>
      <p:ext uri="{BB962C8B-B14F-4D97-AF65-F5344CB8AC3E}">
        <p14:creationId xmlns:p14="http://schemas.microsoft.com/office/powerpoint/2010/main" val="3275614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Členy podmětu jsou v jednotném čísle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Otec a matka šli do divadla.</a:t>
            </a:r>
          </a:p>
          <a:p>
            <a:r>
              <a:rPr lang="cs-CZ" dirty="0"/>
              <a:t>Večer šli do divadla otec a matka.</a:t>
            </a:r>
          </a:p>
          <a:p>
            <a:r>
              <a:rPr lang="cs-CZ" dirty="0"/>
              <a:t>Večer šla/i do divadla matka a otec.  </a:t>
            </a:r>
          </a:p>
          <a:p>
            <a:r>
              <a:rPr lang="cs-CZ" dirty="0"/>
              <a:t>Eva s Pavlem přišla/i pozdě. </a:t>
            </a:r>
          </a:p>
        </p:txBody>
      </p:sp>
    </p:spTree>
    <p:extLst>
      <p:ext uri="{BB962C8B-B14F-4D97-AF65-F5344CB8AC3E}">
        <p14:creationId xmlns:p14="http://schemas.microsoft.com/office/powerpoint/2010/main" val="2967809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Členové podmětu jsou v množném čísle; podmět se s, včetně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Výletnice s průvodci se vrátily/i. (Typ Dívky s chlapci tančily/tančili)</a:t>
            </a:r>
          </a:p>
          <a:p>
            <a:r>
              <a:rPr lang="cs-CZ" dirty="0"/>
              <a:t>Děvčata s hochy cvičila/i bosa/i.</a:t>
            </a:r>
          </a:p>
          <a:p>
            <a:r>
              <a:rPr lang="cs-CZ" dirty="0"/>
              <a:t>Dívky s hochy závodily. (Dívky závodily s hochy.)</a:t>
            </a:r>
          </a:p>
          <a:p>
            <a:r>
              <a:rPr lang="cs-CZ" dirty="0"/>
              <a:t>Děvčata s hochy závodila.  </a:t>
            </a:r>
          </a:p>
          <a:p>
            <a:r>
              <a:rPr lang="cs-CZ" dirty="0"/>
              <a:t>Všechny ošetřovatelky včetně lékařů měly/i plno práce. </a:t>
            </a:r>
          </a:p>
          <a:p>
            <a:r>
              <a:rPr lang="cs-CZ" dirty="0"/>
              <a:t>Studentky se svými instruktory byly/i pozvány/i na večeři. </a:t>
            </a:r>
          </a:p>
        </p:txBody>
      </p:sp>
    </p:spTree>
    <p:extLst>
      <p:ext uri="{BB962C8B-B14F-4D97-AF65-F5344CB8AC3E}">
        <p14:creationId xmlns:p14="http://schemas.microsoft.com/office/powerpoint/2010/main" val="3102779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uspořádání přednáškového cyklu se dohodla/y Filozofická fakulta UP a Muzeum umění. </a:t>
            </a:r>
          </a:p>
          <a:p>
            <a:r>
              <a:rPr lang="cs-CZ" dirty="0"/>
              <a:t>Místní úřad a vedení podniku uzavřely dohodu. </a:t>
            </a:r>
          </a:p>
          <a:p>
            <a:r>
              <a:rPr lang="cs-CZ" dirty="0"/>
              <a:t>Hřeben a žínka ležely na stole. </a:t>
            </a:r>
          </a:p>
          <a:p>
            <a:r>
              <a:rPr lang="cs-CZ" dirty="0"/>
              <a:t>Předmětem studia se staly/i kosatky a delfíni. </a:t>
            </a:r>
          </a:p>
          <a:p>
            <a:r>
              <a:rPr lang="cs-CZ" dirty="0"/>
              <a:t>Na koncert šly/i všechny žákyně, ale jen jediný žák.</a:t>
            </a:r>
          </a:p>
          <a:p>
            <a:r>
              <a:rPr lang="cs-CZ" dirty="0"/>
              <a:t>Ten hráč, ba celé mužstvo zklamali.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2412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 </a:t>
            </a:r>
            <a:r>
              <a:rPr lang="cs-CZ" b="1" i="1" dirty="0"/>
              <a:t>Několik mužů a jedna žena </a:t>
            </a:r>
            <a:r>
              <a:rPr lang="cs-CZ" b="1" i="1" dirty="0" err="1"/>
              <a:t>odešl</a:t>
            </a:r>
            <a:r>
              <a:rPr lang="cs-CZ" b="1" i="1" dirty="0"/>
              <a:t>-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Šest lékařů a zdravotní sestra odjel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dirty="0"/>
              <a:t> (i </a:t>
            </a:r>
            <a:r>
              <a:rPr lang="cs-CZ" i="1" dirty="0"/>
              <a:t>odjel</a:t>
            </a:r>
            <a:r>
              <a:rPr lang="cs-CZ" i="1" dirty="0">
                <a:solidFill>
                  <a:srgbClr val="FF0000"/>
                </a:solidFill>
              </a:rPr>
              <a:t>y</a:t>
            </a:r>
            <a:r>
              <a:rPr lang="cs-CZ" dirty="0"/>
              <a:t>) </a:t>
            </a:r>
            <a:r>
              <a:rPr lang="cs-CZ" i="1" dirty="0"/>
              <a:t>z nemocnice. Několik mužů a jedna žena se potkali</a:t>
            </a:r>
            <a:r>
              <a:rPr lang="cs-CZ" dirty="0"/>
              <a:t> (i </a:t>
            </a:r>
            <a:r>
              <a:rPr lang="cs-CZ" i="1" dirty="0"/>
              <a:t>potkaly</a:t>
            </a:r>
            <a:r>
              <a:rPr lang="cs-CZ" dirty="0"/>
              <a:t>) </a:t>
            </a:r>
            <a:r>
              <a:rPr lang="cs-CZ" i="1" dirty="0"/>
              <a:t>u</a:t>
            </a:r>
            <a:r>
              <a:rPr lang="cs-CZ" i="1"/>
              <a:t> restaurace.</a:t>
            </a:r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Také: </a:t>
            </a:r>
          </a:p>
          <a:p>
            <a:r>
              <a:rPr lang="cs-CZ" i="1" dirty="0"/>
              <a:t>Pět policistů a vrtulník se vrátili</a:t>
            </a:r>
            <a:r>
              <a:rPr lang="cs-CZ" dirty="0"/>
              <a:t> (i </a:t>
            </a:r>
            <a:r>
              <a:rPr lang="cs-CZ" i="1" dirty="0"/>
              <a:t>vrátily</a:t>
            </a:r>
            <a:r>
              <a:rPr lang="cs-CZ" dirty="0"/>
              <a:t>) </a:t>
            </a:r>
            <a:r>
              <a:rPr lang="cs-CZ" i="1" dirty="0"/>
              <a:t>na místo činu.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Shoda podle gramatické formy, ale i podle smyslu. </a:t>
            </a:r>
          </a:p>
          <a:p>
            <a:pPr marL="0" indent="0">
              <a:buNone/>
            </a:pPr>
            <a:r>
              <a:rPr lang="cs-CZ" dirty="0"/>
              <a:t>Tento typ není popsán v žádné mluvnici (viz IJP).</a:t>
            </a:r>
          </a:p>
        </p:txBody>
      </p:sp>
    </p:spTree>
    <p:extLst>
      <p:ext uri="{BB962C8B-B14F-4D97-AF65-F5344CB8AC3E}">
        <p14:creationId xmlns:p14="http://schemas.microsoft.com/office/powerpoint/2010/main" val="1395401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 </a:t>
            </a:r>
            <a:r>
              <a:rPr lang="cs-CZ" b="1" i="1" dirty="0"/>
              <a:t>Několik mužů se ženou </a:t>
            </a:r>
            <a:r>
              <a:rPr lang="cs-CZ" b="1" i="1" dirty="0" err="1"/>
              <a:t>odešl</a:t>
            </a:r>
            <a:r>
              <a:rPr lang="cs-CZ" b="1" i="1" dirty="0"/>
              <a:t>-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Šest lékařů se zdravotní sestrou odešli. Několik mužů se ženou se vzdálili od budovy.</a:t>
            </a:r>
          </a:p>
          <a:p>
            <a:r>
              <a:rPr lang="cs-CZ" i="1" dirty="0"/>
              <a:t>Šest lékařů se zdravotní sestrou odešl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/>
              <a:t>. Několik mužů se ženou se vzdálil</a:t>
            </a:r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/>
              <a:t> od budovy.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274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Sněhuláci, strašáci, medvídci, draci - </a:t>
            </a:r>
            <a:r>
              <a:rPr lang="cs-CZ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Mluvnická shoda se u těchto slov neřídí přirozeným rodem, ale rodem gramatickým. Jména, která jsou skloňována podle životných vzorů („pán“, „muž“, „předseda“, „soudce“), mají v přísudku koncovku rodu muž. životnou (</a:t>
            </a:r>
            <a:r>
              <a:rPr lang="cs-CZ" i="1" dirty="0"/>
              <a:t>-i</a:t>
            </a:r>
            <a:r>
              <a:rPr lang="cs-CZ" dirty="0"/>
              <a:t>): </a:t>
            </a:r>
          </a:p>
          <a:p>
            <a:r>
              <a:rPr lang="cs-CZ" i="1" dirty="0"/>
              <a:t>Sněhuláci táli, druhý den úplně roztáli. Papíroví draci létali po obloze. Strašáci v poli strašili ptáky. Plyšoví medvídci seděli mezi panenkami.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75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 slaneček; </a:t>
            </a:r>
            <a:r>
              <a:rPr lang="cs-CZ" dirty="0">
                <a:solidFill>
                  <a:srgbClr val="FF0000"/>
                </a:solidFill>
              </a:rPr>
              <a:t>slanečci byli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slanečky byly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množném čísle – skloňování životné i neživotné, a to </a:t>
            </a:r>
            <a:r>
              <a:rPr lang="cs-CZ" dirty="0">
                <a:solidFill>
                  <a:srgbClr val="FF0000"/>
                </a:solidFill>
              </a:rPr>
              <a:t>bez významového rozlišení</a:t>
            </a:r>
            <a:r>
              <a:rPr lang="cs-CZ" dirty="0"/>
              <a:t>: </a:t>
            </a:r>
          </a:p>
          <a:p>
            <a:r>
              <a:rPr lang="cs-CZ" i="1" dirty="0"/>
              <a:t>Slanečci byli v lednici. × Slanečky jim byly nabídnuty už k aperitivu. — Uzenáči se zkazili. × Uzenáče hostům chutnaly více než obvykle. — Ledoborci brázdili chladný oceán. × Ledoborce byly natřeny zářivými barvami. — Ukazatelé byli polámaní větrem. × Ukazatele stály podél trati.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8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 nosiči – nosiče; vodič, veterán, průvodce</a:t>
            </a:r>
            <a:br>
              <a:rPr lang="cs-CZ" dirty="0"/>
            </a:br>
            <a:r>
              <a:rPr lang="cs-CZ" dirty="0"/>
              <a:t>(záleží na tom, zda osoba nebo věc)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Významové rozlišení</a:t>
            </a:r>
            <a:r>
              <a:rPr lang="cs-CZ" dirty="0"/>
              <a:t>:</a:t>
            </a:r>
          </a:p>
          <a:p>
            <a:r>
              <a:rPr lang="cs-CZ" i="1" dirty="0"/>
              <a:t>Mladí průvodci vyprávěli turistům o nejvýznamnějších událostech v Praze v posledním desetiletí.</a:t>
            </a:r>
            <a:r>
              <a:rPr lang="cs-CZ" dirty="0"/>
              <a:t> („osoba“)</a:t>
            </a:r>
          </a:p>
          <a:p>
            <a:r>
              <a:rPr lang="cs-CZ" dirty="0"/>
              <a:t>Ve významu „kniha“ – </a:t>
            </a:r>
            <a:r>
              <a:rPr lang="cs-CZ" dirty="0">
                <a:solidFill>
                  <a:srgbClr val="FF0000"/>
                </a:solidFill>
              </a:rPr>
              <a:t>obojí </a:t>
            </a:r>
            <a:r>
              <a:rPr lang="cs-CZ" dirty="0"/>
              <a:t>– připouští SSČ životnou i neživotnou koncovku (a tomu odpovídající shodu): </a:t>
            </a:r>
            <a:r>
              <a:rPr lang="cs-CZ" i="1" dirty="0"/>
              <a:t>Noví průvodci popisující krásu českých hradů byli zajímaví</a:t>
            </a:r>
            <a:r>
              <a:rPr lang="cs-CZ" dirty="0"/>
              <a:t> i </a:t>
            </a:r>
            <a:r>
              <a:rPr lang="cs-CZ" i="1" dirty="0"/>
              <a:t>Nové průvodce popisující krásu českých hradů byly zajímavé.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6681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Váleční veteráni obdrželi vyznamenání za statečnost. × Prahou projížděly nablýskané veterány. </a:t>
            </a:r>
          </a:p>
          <a:p>
            <a:r>
              <a:rPr lang="cs-CZ" i="1" dirty="0"/>
              <a:t>Nosiči byli tichými společníky horských turistů. × Nosiče na jízdních kolech byly ulomeny. </a:t>
            </a:r>
          </a:p>
          <a:p>
            <a:r>
              <a:rPr lang="cs-CZ" i="1" dirty="0"/>
              <a:t>Vodiči pomáhali slepým. × Vodiče byly odstraněny z nebezpečných míst.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624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6130" y="400984"/>
            <a:ext cx="10515600" cy="1325563"/>
          </a:xfrm>
        </p:spPr>
        <p:txBody>
          <a:bodyPr/>
          <a:lstStyle/>
          <a:p>
            <a:r>
              <a:rPr lang="cs-CZ" dirty="0"/>
              <a:t>Den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Podstatné jméno </a:t>
            </a:r>
            <a:r>
              <a:rPr lang="cs-CZ" i="1" dirty="0"/>
              <a:t>den</a:t>
            </a:r>
            <a:r>
              <a:rPr lang="cs-CZ" dirty="0"/>
              <a:t> má v množném čísle možný tvar </a:t>
            </a:r>
            <a:r>
              <a:rPr lang="cs-CZ" i="1" dirty="0"/>
              <a:t>dni</a:t>
            </a:r>
            <a:r>
              <a:rPr lang="cs-CZ" dirty="0"/>
              <a:t> i </a:t>
            </a:r>
            <a:r>
              <a:rPr lang="cs-CZ" i="1" dirty="0"/>
              <a:t>dny</a:t>
            </a:r>
            <a:r>
              <a:rPr lang="cs-CZ" dirty="0"/>
              <a:t>, shoda je však pouze podle rodu muž. neživ.: </a:t>
            </a:r>
          </a:p>
          <a:p>
            <a:r>
              <a:rPr lang="cs-CZ" i="1" dirty="0">
                <a:solidFill>
                  <a:srgbClr val="FF0000"/>
                </a:solidFill>
              </a:rPr>
              <a:t>Dni/dny ubíhaly jako o závod</a:t>
            </a:r>
            <a:r>
              <a:rPr lang="cs-CZ" i="1" dirty="0"/>
              <a:t>.</a:t>
            </a:r>
            <a:r>
              <a:rPr lang="cs-CZ" dirty="0"/>
              <a:t> Dříve byla u neživotných podstatných jmen užívána (dnes v těchto případech archaická) koncovka </a:t>
            </a:r>
            <a:r>
              <a:rPr lang="cs-CZ" i="1" dirty="0"/>
              <a:t>-</a:t>
            </a:r>
            <a:r>
              <a:rPr lang="cs-CZ" i="1" dirty="0" err="1"/>
              <a:t>ové</a:t>
            </a:r>
            <a:r>
              <a:rPr lang="cs-CZ" dirty="0"/>
              <a:t>, která vyžaduje shodu podle rodu muž. živ.: </a:t>
            </a:r>
          </a:p>
          <a:p>
            <a:r>
              <a:rPr lang="cs-CZ" i="1" dirty="0">
                <a:solidFill>
                  <a:srgbClr val="FF0000"/>
                </a:solidFill>
              </a:rPr>
              <a:t>Dnové utíkali jako splašení koníci</a:t>
            </a:r>
            <a:r>
              <a:rPr lang="cs-CZ" i="1" dirty="0"/>
              <a:t>. </a:t>
            </a:r>
            <a:r>
              <a:rPr lang="cs-CZ" i="1" dirty="0">
                <a:solidFill>
                  <a:srgbClr val="FF0000"/>
                </a:solidFill>
              </a:rPr>
              <a:t>Hrobové se o půlnoci otevírali</a:t>
            </a:r>
            <a:r>
              <a:rPr lang="cs-CZ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8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Rodiče, lidičky, koně - </a:t>
            </a:r>
            <a:r>
              <a:rPr lang="cs-CZ" dirty="0">
                <a:solidFill>
                  <a:srgbClr val="FF0000"/>
                </a:solidFill>
              </a:rPr>
              <a:t>i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Rodiče byli zdrávi. Naši rodiče nás nikdy nebili. Byli pozváni </a:t>
            </a:r>
            <a:r>
              <a:rPr lang="cs-CZ" i="1" dirty="0">
                <a:solidFill>
                  <a:srgbClr val="FF0000"/>
                </a:solidFill>
              </a:rPr>
              <a:t>všichni lidičky</a:t>
            </a:r>
            <a:r>
              <a:rPr lang="cs-CZ" i="1" dirty="0"/>
              <a:t> z celého okolí. Koně se splašili a divoce se vzpínali.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dirty="0"/>
              <a:t>Ale kůň neživotný:</a:t>
            </a:r>
          </a:p>
          <a:p>
            <a:r>
              <a:rPr lang="cs-CZ" i="1" dirty="0"/>
              <a:t>Tělocvičné koně stály v koutě. Šachové koně chyběly, ostatní figurky ne. </a:t>
            </a:r>
            <a:r>
              <a:rPr lang="cs-CZ" i="1" dirty="0">
                <a:solidFill>
                  <a:srgbClr val="FF0000"/>
                </a:solidFill>
              </a:rPr>
              <a:t>Dřevěné koně z kolotoče byly opraveny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Také:</a:t>
            </a:r>
          </a:p>
          <a:p>
            <a:r>
              <a:rPr lang="cs-CZ" i="1" dirty="0"/>
              <a:t>Postavičky byly nalezeny.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995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v pozici doplňku, nikoliv podmětu - </a:t>
            </a:r>
            <a:r>
              <a:rPr lang="cs-CZ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Slavní </a:t>
            </a:r>
            <a:r>
              <a:rPr lang="cs-CZ" i="1" dirty="0">
                <a:solidFill>
                  <a:srgbClr val="FF0000"/>
                </a:solidFill>
              </a:rPr>
              <a:t>vynálezci</a:t>
            </a:r>
            <a:r>
              <a:rPr lang="cs-CZ" i="1" dirty="0"/>
              <a:t> už často jako děti projevil</a:t>
            </a: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cs-CZ" i="1" dirty="0"/>
              <a:t> své nadání</a:t>
            </a:r>
            <a:r>
              <a:rPr lang="cs-CZ" dirty="0"/>
              <a:t>.</a:t>
            </a:r>
          </a:p>
          <a:p>
            <a:r>
              <a:rPr lang="cs-CZ" i="1" dirty="0"/>
              <a:t>Jako děti jsme běhali blátem a skákali přes kaluže.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dirty="0"/>
              <a:t>Podobně:</a:t>
            </a:r>
          </a:p>
          <a:p>
            <a:pPr marL="0" indent="0">
              <a:buNone/>
            </a:pPr>
            <a:r>
              <a:rPr lang="pl-PL" i="1" dirty="0"/>
              <a:t>Naše </a:t>
            </a:r>
            <a:r>
              <a:rPr lang="pl-PL" i="1" dirty="0">
                <a:solidFill>
                  <a:srgbClr val="FF0000"/>
                </a:solidFill>
              </a:rPr>
              <a:t>babičky</a:t>
            </a:r>
            <a:r>
              <a:rPr lang="pl-PL" i="1" dirty="0"/>
              <a:t> už jako batolata pomáhal</a:t>
            </a:r>
            <a:r>
              <a:rPr lang="pl-PL" i="1" dirty="0">
                <a:solidFill>
                  <a:srgbClr val="FF0000"/>
                </a:solidFill>
              </a:rPr>
              <a:t>y</a:t>
            </a:r>
            <a:r>
              <a:rPr lang="pl-PL" i="1" dirty="0"/>
              <a:t> na poli.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565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1638</Words>
  <Application>Microsoft Office PowerPoint</Application>
  <PresentationFormat>Širokoúhlá obrazovka</PresentationFormat>
  <Paragraphs>115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Shoda přísudku s podmětem – pokračování </vt:lpstr>
      <vt:lpstr>Prezentace aplikace PowerPoint</vt:lpstr>
      <vt:lpstr>Sněhuláci, strašáci, medvídci, draci - i</vt:lpstr>
      <vt:lpstr>Typ slaneček; slanečci byli, slanečky byly</vt:lpstr>
      <vt:lpstr>Typ nosiči – nosiče; vodič, veterán, průvodce (záleží na tom, zda osoba nebo věc)</vt:lpstr>
      <vt:lpstr>Prezentace aplikace PowerPoint</vt:lpstr>
      <vt:lpstr>Den</vt:lpstr>
      <vt:lpstr>Rodiče, lidičky, koně - i </vt:lpstr>
      <vt:lpstr>Děti v pozici doplňku, nikoliv podmětu - i</vt:lpstr>
      <vt:lpstr>Shoda přísudku s podmětem několikanásobným Podmět předchází přísudku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Přísudek předchází podmětu</vt:lpstr>
      <vt:lpstr>Prezentace aplikace PowerPoint</vt:lpstr>
      <vt:lpstr>Několikanásobný podmět s předložkou s  (otec s matkou) </vt:lpstr>
      <vt:lpstr>Přísudek předchází několikanásobnému podmětu</vt:lpstr>
      <vt:lpstr>Prezentace aplikace PowerPoint</vt:lpstr>
      <vt:lpstr>Prezentace aplikace PowerPoint</vt:lpstr>
      <vt:lpstr>Prezentace aplikace PowerPoint</vt:lpstr>
      <vt:lpstr>Vysvětlete, proč je tam právě taková shoda: </vt:lpstr>
      <vt:lpstr>Členy podmětu jsou v jednotném čísle</vt:lpstr>
      <vt:lpstr>Členové podmětu jsou v množném čísle; podmět se s, včetně</vt:lpstr>
      <vt:lpstr>Prezentace aplikace PowerPoint</vt:lpstr>
      <vt:lpstr>Typ Několik mužů a jedna žena odešl- </vt:lpstr>
      <vt:lpstr>Typ Několik mužů se ženou odešl-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Shoda podmětu s přísudkem – pokračování</dc:title>
  <dc:creator>Sonja</dc:creator>
  <cp:lastModifiedBy>sch0005</cp:lastModifiedBy>
  <cp:revision>22</cp:revision>
  <dcterms:created xsi:type="dcterms:W3CDTF">2018-03-17T19:53:12Z</dcterms:created>
  <dcterms:modified xsi:type="dcterms:W3CDTF">2023-03-09T07:19:32Z</dcterms:modified>
</cp:coreProperties>
</file>