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3" r:id="rId3"/>
    <p:sldId id="262" r:id="rId4"/>
    <p:sldId id="264" r:id="rId5"/>
    <p:sldId id="266" r:id="rId6"/>
    <p:sldId id="274" r:id="rId7"/>
    <p:sldId id="275" r:id="rId8"/>
    <p:sldId id="27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04" autoAdjust="0"/>
  </p:normalViewPr>
  <p:slideViewPr>
    <p:cSldViewPr>
      <p:cViewPr varScale="1">
        <p:scale>
          <a:sx n="73" d="100"/>
          <a:sy n="73" d="100"/>
        </p:scale>
        <p:origin x="18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97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50;&#269;etn&#237;%20doklad.x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P&#345;&#237;loha%20%20&#269;%5b1%5d.%202%20Specifakace%20po&#382;adovan&#233;ho%20materi&#225;lu.xl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AČR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Materiální zajištění TV procesu v AČR 1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Cíl, forma, kontrolní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Seznámení se základním materiálovým hospodařením v </a:t>
            </a:r>
            <a:r>
              <a:rPr lang="cs-CZ" dirty="0" err="1"/>
              <a:t>ReMO</a:t>
            </a:r>
            <a:r>
              <a:rPr lang="cs-CZ" dirty="0"/>
              <a:t>.</a:t>
            </a:r>
          </a:p>
          <a:p>
            <a:pPr marL="0" indent="0"/>
            <a:endParaRPr lang="cs-CZ" dirty="0"/>
          </a:p>
          <a:p>
            <a:pPr marL="0" indent="0"/>
            <a:r>
              <a:rPr lang="cs-CZ" dirty="0"/>
              <a:t>PPT je zamýšlena jako background k přednášce.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ISL, DÚD, KČM, specifikace k nákupu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86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Legislativa pro práci s materiálem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00600"/>
          </a:xfrm>
        </p:spPr>
        <p:txBody>
          <a:bodyPr/>
          <a:lstStyle/>
          <a:p>
            <a:r>
              <a:rPr lang="cs-CZ" dirty="0"/>
              <a:t>Obecná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Log 10-3 </a:t>
            </a:r>
            <a:r>
              <a:rPr lang="cs-CZ" sz="2000" i="1" dirty="0"/>
              <a:t>„Manipulace s materiálem“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err="1"/>
              <a:t>Všeob</a:t>
            </a:r>
            <a:r>
              <a:rPr lang="cs-CZ" sz="2000" dirty="0"/>
              <a:t> P-4 </a:t>
            </a:r>
            <a:r>
              <a:rPr lang="cs-CZ" sz="2000" i="1" dirty="0"/>
              <a:t>„Hospodaření s materiálem v resortu MO“</a:t>
            </a:r>
          </a:p>
          <a:p>
            <a:pPr>
              <a:buFont typeface="Arial" pitchFamily="34" charset="0"/>
              <a:buChar char="•"/>
            </a:pPr>
            <a:endParaRPr lang="cs-CZ" sz="2000" i="1" dirty="0"/>
          </a:p>
          <a:p>
            <a:pPr marL="0" indent="0"/>
            <a:r>
              <a:rPr lang="cs-CZ" dirty="0"/>
              <a:t>Specifická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dirty="0"/>
              <a:t>NVMO č. 12/2011 </a:t>
            </a:r>
            <a:r>
              <a:rPr lang="cs-CZ" sz="2000" i="1" dirty="0"/>
              <a:t>„Služební tělesná výchova v rezortu MO“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i="1" dirty="0"/>
              <a:t>Organizační rozkaz útvaru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i="1" dirty="0"/>
              <a:t>Projekt SNJ </a:t>
            </a:r>
            <a:r>
              <a:rPr lang="cs-CZ" sz="2000" dirty="0"/>
              <a:t>+ směrnice k nakládání s prostředky FKSP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dirty="0"/>
              <a:t>Fin. a Log. (</a:t>
            </a:r>
            <a:r>
              <a:rPr lang="cs-CZ" sz="2000" i="1" dirty="0"/>
              <a:t>Plán nákupu</a:t>
            </a:r>
            <a:r>
              <a:rPr lang="cs-CZ" sz="2000" dirty="0"/>
              <a:t>, specifikace, objednávky, DÚD,…)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000" dirty="0"/>
              <a:t>Další (provozní dokumentace skladu – </a:t>
            </a:r>
            <a:r>
              <a:rPr lang="cs-CZ" sz="2000" i="1" dirty="0"/>
              <a:t>Kniha </a:t>
            </a:r>
            <a:r>
              <a:rPr lang="cs-CZ" sz="2000" i="1" dirty="0" err="1"/>
              <a:t>vz</a:t>
            </a:r>
            <a:r>
              <a:rPr lang="cs-CZ" sz="2000" i="1" dirty="0"/>
              <a:t>. 1</a:t>
            </a:r>
            <a:r>
              <a:rPr lang="cs-CZ" sz="2000" dirty="0"/>
              <a:t>, Zápůjční kniha, záznamníky,…)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908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evidence materiálu v </a:t>
            </a:r>
            <a:r>
              <a:rPr lang="cs-CZ" dirty="0" err="1"/>
              <a:t>ačr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1"/>
            <a:ext cx="8812088" cy="5328591"/>
          </a:xfrm>
        </p:spPr>
        <p:txBody>
          <a:bodyPr/>
          <a:lstStyle/>
          <a:p>
            <a:r>
              <a:rPr lang="cs-CZ" sz="2400" b="1" dirty="0"/>
              <a:t>FIS</a:t>
            </a:r>
            <a:r>
              <a:rPr lang="cs-CZ" sz="2400" dirty="0"/>
              <a:t>			(F</a:t>
            </a:r>
            <a:r>
              <a:rPr lang="cs-CZ" sz="2400" i="1" dirty="0"/>
              <a:t>inanční informační systém – </a:t>
            </a:r>
            <a:r>
              <a:rPr lang="cs-CZ" sz="1800" i="1" dirty="0"/>
              <a:t>Agentura finanční</a:t>
            </a:r>
            <a:r>
              <a:rPr lang="cs-CZ" sz="2400" i="1" dirty="0"/>
              <a:t>)</a:t>
            </a:r>
            <a:endParaRPr lang="cs-CZ" sz="2400" dirty="0"/>
          </a:p>
          <a:p>
            <a:r>
              <a:rPr lang="cs-CZ" sz="2400" b="1" dirty="0"/>
              <a:t>ISL</a:t>
            </a:r>
            <a:r>
              <a:rPr lang="cs-CZ" sz="2400" dirty="0"/>
              <a:t> 			</a:t>
            </a:r>
            <a:r>
              <a:rPr lang="cs-CZ" sz="2400" i="1" dirty="0"/>
              <a:t>(Informační systém logistiky – </a:t>
            </a:r>
            <a:r>
              <a:rPr lang="cs-CZ" sz="1800" i="1" dirty="0"/>
              <a:t>doplňková evidence „V“</a:t>
            </a:r>
            <a:r>
              <a:rPr lang="cs-CZ" sz="2400" i="1" dirty="0"/>
              <a:t>)</a:t>
            </a:r>
          </a:p>
          <a:p>
            <a:r>
              <a:rPr lang="cs-CZ" sz="2400" b="1" dirty="0"/>
              <a:t>NS</a:t>
            </a:r>
            <a:r>
              <a:rPr lang="cs-CZ" sz="2400" dirty="0"/>
              <a:t>			</a:t>
            </a:r>
            <a:r>
              <a:rPr lang="cs-CZ" sz="2400" i="1" dirty="0"/>
              <a:t>(Nákladové středisko – </a:t>
            </a:r>
            <a:r>
              <a:rPr lang="cs-CZ" sz="1800" i="1" dirty="0"/>
              <a:t>829700; 829711</a:t>
            </a:r>
            <a:r>
              <a:rPr lang="cs-CZ" sz="2400" i="1" dirty="0"/>
              <a:t>)</a:t>
            </a:r>
          </a:p>
          <a:p>
            <a:r>
              <a:rPr lang="cs-CZ" sz="2400" b="1" dirty="0"/>
              <a:t>MU</a:t>
            </a:r>
            <a:r>
              <a:rPr lang="cs-CZ" sz="2400" dirty="0"/>
              <a:t>    		</a:t>
            </a:r>
            <a:r>
              <a:rPr lang="cs-CZ" sz="2400" i="1" dirty="0"/>
              <a:t>(Majetkové uskupení – </a:t>
            </a:r>
            <a:r>
              <a:rPr lang="cs-CZ" sz="1800" i="1" dirty="0"/>
              <a:t>2.1; 2.3; 4.1</a:t>
            </a:r>
            <a:r>
              <a:rPr lang="cs-CZ" sz="2400" i="1" dirty="0"/>
              <a:t>)</a:t>
            </a:r>
          </a:p>
          <a:p>
            <a:r>
              <a:rPr lang="cs-CZ" sz="2400" b="1" dirty="0"/>
              <a:t>KČM</a:t>
            </a:r>
            <a:r>
              <a:rPr lang="cs-CZ" sz="2400" dirty="0"/>
              <a:t> 		</a:t>
            </a:r>
            <a:r>
              <a:rPr lang="cs-CZ" sz="2400" i="1" dirty="0"/>
              <a:t>(Katalogové číslo materiálu – </a:t>
            </a:r>
            <a:r>
              <a:rPr lang="cs-CZ" sz="1800" i="1" dirty="0"/>
              <a:t>0260000811327</a:t>
            </a:r>
            <a:r>
              <a:rPr lang="cs-CZ" sz="2400" i="1" dirty="0"/>
              <a:t>)</a:t>
            </a:r>
          </a:p>
          <a:p>
            <a:r>
              <a:rPr lang="cs-CZ" sz="2400" b="1" dirty="0" err="1"/>
              <a:t>Inv</a:t>
            </a:r>
            <a:r>
              <a:rPr lang="cs-CZ" sz="2400" b="1" dirty="0"/>
              <a:t>. č. </a:t>
            </a:r>
            <a:r>
              <a:rPr lang="cs-CZ" sz="2400" i="1" dirty="0"/>
              <a:t>		(A492H016G57D </a:t>
            </a:r>
            <a:r>
              <a:rPr lang="cs-CZ" sz="1800" i="1" dirty="0"/>
              <a:t>generuje FIS pro mat. dlouhodobého použití</a:t>
            </a:r>
            <a:r>
              <a:rPr lang="cs-CZ" sz="2400" i="1" dirty="0"/>
              <a:t>)</a:t>
            </a:r>
          </a:p>
          <a:p>
            <a:r>
              <a:rPr lang="cs-CZ" sz="2400" b="1" dirty="0"/>
              <a:t>Evč.</a:t>
            </a:r>
            <a:r>
              <a:rPr lang="cs-CZ" sz="2400" dirty="0"/>
              <a:t>			</a:t>
            </a:r>
            <a:r>
              <a:rPr lang="cs-CZ" sz="2400" i="1" dirty="0"/>
              <a:t>(Evidenční číslo – </a:t>
            </a:r>
            <a:r>
              <a:rPr lang="cs-CZ" sz="1800" i="1" dirty="0"/>
              <a:t>192300/0301/10122002</a:t>
            </a:r>
            <a:r>
              <a:rPr lang="cs-CZ" sz="2400" i="1" dirty="0"/>
              <a:t>) </a:t>
            </a:r>
          </a:p>
          <a:p>
            <a:r>
              <a:rPr lang="cs-CZ" sz="2400" b="1" i="1" dirty="0"/>
              <a:t>Výrobní číslo </a:t>
            </a:r>
            <a:r>
              <a:rPr lang="cs-CZ" sz="2400" i="1" dirty="0"/>
              <a:t>	(stejné jako Evč. nebo skutečné)</a:t>
            </a:r>
            <a:endParaRPr lang="cs-CZ" sz="2400" dirty="0"/>
          </a:p>
          <a:p>
            <a:r>
              <a:rPr lang="cs-CZ" sz="2400" b="1" dirty="0"/>
              <a:t>Mj. </a:t>
            </a:r>
            <a:r>
              <a:rPr lang="cs-CZ" sz="2400" dirty="0"/>
              <a:t>			</a:t>
            </a:r>
            <a:r>
              <a:rPr lang="cs-CZ" sz="2400" i="1" dirty="0"/>
              <a:t>(Měrné jednotky – </a:t>
            </a:r>
            <a:r>
              <a:rPr lang="cs-CZ" sz="1800" i="1" dirty="0"/>
              <a:t>600; 606</a:t>
            </a:r>
            <a:r>
              <a:rPr lang="cs-CZ" sz="2400" i="1" dirty="0"/>
              <a:t>)</a:t>
            </a:r>
          </a:p>
          <a:p>
            <a:r>
              <a:rPr lang="cs-CZ" sz="2400" b="1" dirty="0"/>
              <a:t>Název</a:t>
            </a:r>
            <a:r>
              <a:rPr lang="cs-CZ" sz="2400" dirty="0"/>
              <a:t>	 	</a:t>
            </a:r>
            <a:r>
              <a:rPr lang="cs-CZ" sz="2400" i="1" dirty="0"/>
              <a:t>Lano </a:t>
            </a:r>
            <a:r>
              <a:rPr lang="cs-CZ" sz="2400" i="1" dirty="0" err="1"/>
              <a:t>prac</a:t>
            </a:r>
            <a:r>
              <a:rPr lang="cs-CZ" sz="2400" i="1" dirty="0"/>
              <a:t>. stat.12/50m </a:t>
            </a:r>
            <a:r>
              <a:rPr lang="cs-CZ" sz="2400" b="1" i="1" dirty="0"/>
              <a:t>X</a:t>
            </a:r>
            <a:r>
              <a:rPr lang="cs-CZ" sz="2400" i="1" dirty="0"/>
              <a:t> Lano ke kruhu </a:t>
            </a:r>
            <a:r>
              <a:rPr lang="cs-CZ" sz="2400" b="1" i="1" dirty="0"/>
              <a:t>X</a:t>
            </a:r>
            <a:r>
              <a:rPr lang="cs-CZ" sz="2400" i="1" dirty="0"/>
              <a:t> Lano 			sportovní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917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dokumentace k materiálu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04319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sz="2800" dirty="0"/>
              <a:t>Dohoda o hmotné odpovědnosti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>
                <a:hlinkClick r:id="rId3" action="ppaction://hlinkfile"/>
              </a:rPr>
              <a:t>DÚD</a:t>
            </a:r>
            <a:r>
              <a:rPr lang="cs-CZ" sz="2800" dirty="0"/>
              <a:t> </a:t>
            </a:r>
            <a:r>
              <a:rPr lang="cs-CZ" sz="2000" i="1" dirty="0"/>
              <a:t>(Deník účetních dokladů)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/>
              <a:t>Kniha </a:t>
            </a:r>
            <a:r>
              <a:rPr lang="cs-CZ" sz="2800" dirty="0" err="1"/>
              <a:t>vz</a:t>
            </a:r>
            <a:r>
              <a:rPr lang="cs-CZ" sz="2800" dirty="0"/>
              <a:t>. 1 +</a:t>
            </a:r>
            <a:r>
              <a:rPr lang="cs-CZ" sz="2000" i="1" dirty="0"/>
              <a:t> </a:t>
            </a:r>
            <a:r>
              <a:rPr lang="cs-CZ" sz="2800" b="1" dirty="0"/>
              <a:t>ISL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/>
              <a:t>Přehled o Inventárních a Výrobních číslech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/>
              <a:t>Evidenční karty materiálu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/>
              <a:t>Plán nákupu na dané období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>
                <a:hlinkClick r:id="rId4" action="ppaction://hlinkfile"/>
              </a:rPr>
              <a:t>Specifikace nákupu</a:t>
            </a:r>
            <a:endParaRPr lang="cs-CZ" sz="2800" dirty="0"/>
          </a:p>
          <a:p>
            <a:pPr>
              <a:buFont typeface="Arial" pitchFamily="34" charset="0"/>
              <a:buChar char="•"/>
            </a:pPr>
            <a:r>
              <a:rPr lang="cs-CZ" sz="2800" dirty="0"/>
              <a:t>Objednávka </a:t>
            </a:r>
            <a:r>
              <a:rPr lang="cs-CZ" sz="2800" i="1" dirty="0"/>
              <a:t>(podpis VÚ, Agentury Finanční)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/>
              <a:t>Plán oprav obnovy a revizí materiálu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/>
              <a:t>Skladová dokumentace – Log-10-3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26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 jakém systému je vedena evidence materiálu v resortu?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Kdo má materiál útvaru na starost?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Jaké dokumenty jsou pro evidenci </a:t>
            </a:r>
            <a:r>
              <a:rPr lang="cs-CZ"/>
              <a:t>a vedení </a:t>
            </a:r>
            <a:r>
              <a:rPr lang="cs-CZ" dirty="0"/>
              <a:t>materiálového hospodářství nezbytné?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78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110DDF-1CF7-2218-058D-BCEA3817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F13AB6-0A9A-9A9B-DDA8-51F167F7D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Všeob-P-35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NVMO č. 12/2011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Log-10-3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Organizační rozkaz útvaru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541256-04EE-CA65-AAF6-45C9D0A16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38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335</TotalTime>
  <Words>369</Words>
  <Application>Microsoft Office PowerPoint</Application>
  <PresentationFormat>Předvádění na obrazovce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Cíl, forma, kontrolní otázky</vt:lpstr>
      <vt:lpstr>Legislativa pro práci s materiálem</vt:lpstr>
      <vt:lpstr>Způsob evidence materiálu v ačr</vt:lpstr>
      <vt:lpstr>dokumentace k materiálu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132</cp:revision>
  <dcterms:modified xsi:type="dcterms:W3CDTF">2022-10-24T07:34:07Z</dcterms:modified>
</cp:coreProperties>
</file>