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91" r:id="rId2"/>
    <p:sldId id="271" r:id="rId3"/>
    <p:sldId id="269" r:id="rId4"/>
    <p:sldId id="272" r:id="rId5"/>
    <p:sldId id="259" r:id="rId6"/>
    <p:sldId id="273" r:id="rId7"/>
    <p:sldId id="281" r:id="rId8"/>
    <p:sldId id="289" r:id="rId9"/>
    <p:sldId id="274" r:id="rId10"/>
    <p:sldId id="275" r:id="rId11"/>
    <p:sldId id="276" r:id="rId12"/>
    <p:sldId id="277" r:id="rId13"/>
    <p:sldId id="278" r:id="rId14"/>
    <p:sldId id="280" r:id="rId15"/>
    <p:sldId id="290" r:id="rId16"/>
    <p:sldId id="282" r:id="rId17"/>
    <p:sldId id="29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84" d="100"/>
          <a:sy n="84" d="100"/>
        </p:scale>
        <p:origin x="20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2-17T20:54:23.79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23 24575,'25'0'0,"-9"0"0,3 0 0,-9 0 0,0 0 0,0 0 0,0 0 0,-1 0 0,1 0 0,0 0 0,0 0 0,0 0 0,0 0 0,0 0 0,0 0 0,0 0 0,0 0 0,0 0 0,0 0 0,0 0 0,-1 0 0,1 0 0,0 0 0,0 0 0,0 0 0,0 0 0,0 0 0,0 0 0,5 0 0,-4 0 0,10-10 0,-4 8 0,-1-8 0,5 10 0,-5 0 0,6 0 0,0 0 0,0 0 0,7 0 0,-6 0 0,5 0 0,-6 0 0,0 0 0,0 0 0,0 0 0,0 0 0,0 0 0,0 0 0,6 0 0,-4 0 0,10 0 0,-10 0 0,10 0 0,-4 0 0,6 0 0,-6 0 0,4 0 0,-10 0 0,10 0 0,-4 0 0,6 0 0,0 0 0,-6 0 0,5 0 0,-5 0 0,6 0 0,0 0 0,0 0 0,10 0 0,-8 0 0,2 0 0,-12 0 0,0 0 0,-4 0 0,10 0 0,-10 0 0,4 0 0,0 0 0,-4 0 0,4 0 0,-6 0 0,0 0 0,0 0 0,0 0 0,6 0 0,-5 0 0,6 0 0,-7 0 0,0 0 0,-1 0 0,8 0 0,-6 0 0,5 0 0,-6 0 0,16 0 0,-12 0 0,12 0 0,-16 0 0,-5 0 0,3 0 0,-8 0 0,8 0 0,-8 0 0,3 0 0,-5 0 0,5 0 0,-4 0 0,5 0 0,-1 0 0,1 0 0,1 0 0,4 0 0,-10 0 0,10 0 0,0 0 0,2 0 0,3 0 0,-9 0 0,3 0 0,-3 0 0,5 0 0,0 0 0,-6 0 0,0 0 0,-7 0 0,1 0 0,0 0 0,0 0 0,0 0 0,0 0 0,0 0 0,0 0 0,0 0 0,0 0 0,0 0 0,0 0 0,-9 0 0,-8 0 0,0 0 0,-3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2-17T20:54:27.69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59 24575,'22'0'0,"3"0"0,-8 0 0,5 0 0,6 0 0,2 0 0,6 0 0,7 0 0,2 0 0,0 0 0,6 0 0,-6 0 0,0 0 0,6 0 0,-13 0 0,13 0 0,-14 0 0,7 0 0,-8 0 0,7 0 0,-5 0 0,6 0 0,-8 0 0,0 0 0,-6 0 0,4 0 0,-4 0 0,6 0 0,0 0 0,7 0 0,-5 0 0,13 0 0,-6 0 0,8 0 0,-1 0 0,0 0 0,1 0 0,8 0 0,-14 0 0,12 0 0,-14 0 0,7-6 0,-6 5 0,4-5 0,-18 6 0,10 0 0,-19 0 0,12 0 0,-12 0 0,10 0 0,-16 0 0,3 0 0,-10 0 0,0 0 0,0 0 0,5 0 0,-4 0 0,10 0 0,-4 0 0,-1 0 0,5-5 0,-5 3 0,6-2 0,0-1 0,0 3 0,-5-3 0,4 5 0,1-5 0,2 4 0,10-5 0,-10 6 0,4 0 0,-6-5 0,5 4 0,-10-4 0,3 5 0,-10 0 0,0 0 0,0 0 0,0 0 0,0 0 0,-1 0 0,1 0 0,0 0 0,0 0 0,0 0 0,0 0 0,0 0 0,0 0 0,0 0 0,0 0 0,0 0 0,0 0 0,-1 0 0,1 0 0,0 0 0,6 0 0,-5 0 0,9 0 0,-3 0 0,5 0 0,0 0 0,-5 0 0,-2 0 0,-5 0 0,0 0 0,0 0 0,0 0 0,-1 0 0,1 0 0,0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2-17T20:54:39.7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A0354-DD17-B94B-9C68-FC627BCC5B4A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260A5-C96C-354A-AA46-4DDDFA35A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38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7B6EED-A641-AB41-BFBF-975E70BBD75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553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326DC-AF31-C444-AE6D-A2F9741D7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00915-2E56-564E-B8F2-BE5AAF042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7278A3-2C99-924E-8120-A75B8110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D1DAB8-ABD7-EA47-9E08-EF63D165B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A92CE-974E-A043-A0A8-ED73C2CD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42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DE3D5-4CAE-7D4F-995C-0486FBE7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CDED4D-16B6-A747-BE26-982D17126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516FA-5080-0244-A445-D40B00BB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D9782A-A4C8-8C43-BD13-05C0683F6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EA7983-1811-8B43-AC0A-D31641018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21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40F1BE6-2D9B-0E4C-8680-A01AC9EAF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E935B9-6643-3B48-9479-87A36F9C9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51297F-D6BA-DD42-ACC3-23CE77A8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E95D58-37DE-1E4F-9E8F-A30427C9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5C88F1-4AD0-364C-B3A5-14688F9D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2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02B33-ABD5-7444-AB6C-12BD4B03A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1B42A-9D77-DA45-8FE4-3D0E7B619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9E025C-A95F-1E46-A896-D392382B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E665E-8631-3546-9599-7F5E63E3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D34FA-EB6F-7C40-AE73-6575354B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3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75409-6E64-754C-91EA-9E9EEEEA1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55D700-8013-E943-8E77-5E3648BB5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55A4A2-61B0-9743-A016-8F34A5784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AC9CD7-4EDC-9445-9046-4F4E7DB7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FBBD3F-2420-5847-A4F6-83ABEAB39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5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A2127-E6D2-5748-9A57-BCD7E6910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0938A-407C-324F-AAD6-41BC5CC1A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D08713-9C53-154F-925C-88E2C811F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BD5109-3B25-D341-AEC4-4C7FA6A6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001D87-0D6A-A645-B349-2F14CB9E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05A4EF-D160-9D45-BC73-88ECF874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79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A0D20-ADAE-6843-90FE-3ADDE244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12084A-DA0C-6343-B6B2-835BB993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194292-E512-634E-911A-9F953767B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D667CE-D690-954F-A91B-A54D427B5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F79B7B-3B39-7248-A630-A709CDC09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ABFE0DD-7C71-3240-93C7-6A1A02F10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B50AE-73D9-5840-9FB2-2DD8E9F2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F90C1C-E707-2343-B45B-1F15E07B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89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A4DE6-0CE6-294C-ADB4-FE05B4AA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B53E86-FC9F-6B4D-8FF9-7CAB7778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A83E50-DF81-FD46-B39D-4F4A9D91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CFF9FD-EA93-5C4A-BBC6-660862F4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81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4509A8-CA98-2E46-B1E8-AEB984EC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2D4951-DDF2-144B-A989-CE9D9F6E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3F5DEA-45AA-6341-9D9C-86D350D3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84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D477E-299B-EF4C-9A3C-4D95855F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214957-AEDD-6E49-A57C-03A4344D0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B5B296-F92D-634A-9DDA-5A4B301DE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8FB04-E23A-3042-A117-DF693414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DA2FAA-DADD-C642-B7FC-1112D8F6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79AA3-4A52-E549-8ED0-272A652C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81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916A3-0E5A-9048-8305-E187ABEE8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584F267-6F33-9A45-89B0-61C7D2F09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6864DD-C487-6142-8406-6390328F5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6BAF8E-FCB2-4F48-A017-D2C5DFF53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030875-E583-4141-9F70-78162C53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A276B9-7521-8C42-9568-70CC685A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8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E4F396-C612-3544-BB70-A87F5F59E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2C1BA5-8A47-9041-B585-E7FB4C272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870CFF-BB64-8643-BC0A-B7A55FDDA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27534-C1A4-BB45-915C-D98D2F6D42C9}" type="datetimeFigureOut">
              <a:rPr lang="cs-CZ" smtClean="0"/>
              <a:t>20.02.19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A819CB-3187-8C45-A959-72AE9A349F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1C7DE4-7AC2-F04A-ADBC-FCDF38068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76C1-FDEC-404E-A26E-33ACAD6AF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69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76E6212F-EB21-4328-8386-832840CB4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529466" y="996722"/>
            <a:ext cx="5923488" cy="4864556"/>
          </a:xfrm>
          <a:prstGeom prst="round2SameRect">
            <a:avLst>
              <a:gd name="adj1" fmla="val 3762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955BE2-E6E4-C642-A49B-99D7E6A20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315" y="1122363"/>
            <a:ext cx="3971220" cy="3249386"/>
          </a:xfrm>
        </p:spPr>
        <p:txBody>
          <a:bodyPr anchor="ctr">
            <a:normAutofit/>
          </a:bodyPr>
          <a:lstStyle/>
          <a:p>
            <a:pPr algn="l"/>
            <a:r>
              <a:rPr lang="cs-CZ" sz="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Nietzschův</a:t>
            </a:r>
            <a:r>
              <a:rPr lang="cs-CZ" sz="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inventář náboženských technik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4011D7-A27A-9A41-BCAA-C42161C36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314" y="4714874"/>
            <a:ext cx="3971221" cy="1240803"/>
          </a:xfrm>
        </p:spPr>
        <p:txBody>
          <a:bodyPr>
            <a:normAutofit/>
          </a:bodyPr>
          <a:lstStyle/>
          <a:p>
            <a:pPr algn="l"/>
            <a:r>
              <a:rPr lang="cs-CZ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Nietzschův Zarathustra</a:t>
            </a:r>
            <a:r>
              <a:rPr lang="cs-CZ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</a:t>
            </a:r>
            <a:endParaRPr lang="cs-CZ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: Top Corners Rounded 18">
            <a:extLst>
              <a:ext uri="{FF2B5EF4-FFF2-40B4-BE49-F238E27FC236}">
                <a16:creationId xmlns:a16="http://schemas.microsoft.com/office/drawing/2014/main" id="{9E74304E-CF2D-41E1-92CF-7FC50831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57200" y="1050468"/>
            <a:ext cx="5609397" cy="4757058"/>
          </a:xfrm>
          <a:prstGeom prst="round2SameRect">
            <a:avLst>
              <a:gd name="adj1" fmla="val 2061"/>
              <a:gd name="adj2" fmla="val 0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717401F-8127-4697-8085-3D6C69B5D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071" y="4559531"/>
            <a:ext cx="1597456" cy="0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9FF43199-5098-774D-9366-7FEA3AB9E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767" y="1379664"/>
            <a:ext cx="6542117" cy="39416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F099BB1D-2298-C347-BB48-8218386CF4D5}"/>
                  </a:ext>
                </a:extLst>
              </p14:cNvPr>
              <p14:cNvContentPartPr/>
              <p14:nvPr/>
            </p14:nvContentPartPr>
            <p14:xfrm>
              <a:off x="7769302" y="2272113"/>
              <a:ext cx="993600" cy="828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F099BB1D-2298-C347-BB48-8218386CF4D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51302" y="2254473"/>
                <a:ext cx="1029240" cy="4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4846A091-E6CB-B04D-8516-0472BB1BFCBF}"/>
                  </a:ext>
                </a:extLst>
              </p14:cNvPr>
              <p14:cNvContentPartPr/>
              <p14:nvPr/>
            </p14:nvContentPartPr>
            <p14:xfrm>
              <a:off x="5764102" y="2532753"/>
              <a:ext cx="1055880" cy="2160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4846A091-E6CB-B04D-8516-0472BB1BFCB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46462" y="2514753"/>
                <a:ext cx="109152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C5BE8B94-6458-7F42-8ECB-9E5104B4050D}"/>
                  </a:ext>
                </a:extLst>
              </p14:cNvPr>
              <p14:cNvContentPartPr/>
              <p14:nvPr/>
            </p14:nvContentPartPr>
            <p14:xfrm>
              <a:off x="1846222" y="-809127"/>
              <a:ext cx="360" cy="36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C5BE8B94-6458-7F42-8ECB-9E5104B4050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37582" y="-81812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4233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81EBF-15A2-9346-8F5A-AB624A65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Schopenhauer a náboženství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761CE-4C16-3045-B8A1-9249A550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této souvislosti formuluje Schopenhauer vstřícný podle na náboženství obecně – mnohé náboženské nauky pracují s lidskou vůlí, kterou se snaží kultivovat. Člověk je rovněž podle Schopenhauera závislý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metafyzických tužbách,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což je termín, který si osvojí i Nietzsche.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skýtá odpovědi na základní lidské otázky: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povaze smrti, bolesti, morálky a nabízí tajemství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084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85084-8DBF-1547-9B50-AEA24D09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metaphysicum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CFCCE-18C5-EF46-B777-B8C7E9E6D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428"/>
            <a:ext cx="10515600" cy="4726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„Chrámy a kostely, pagody a mešity, ve všech zemích všech dob, v nádheře a velikosti,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vyrostly z metafyzické potřeby člověka, který s nezničitelnou silou provází potřeby fyzické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Ovšem ten, kdo je satiricky naladěn, říká, že to je skromný sluha, který se spokojí s malým platem. Občas si vystačí u těžkopádných fabulí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nevkusných pohádek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stačí jen připomenout dalekosáhlé výklady existence Boží a opor morality.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Pohleďme třeba na korán: tato špatná kniha stačila k tomu, zdůvodnit světové náboženství, 1200 let uspokojovat metafyzickou potřebu bezpočtu miliónů lidí,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stát se základnou jejich morálky a pohrdání smrtí, jakož i nadchnout ke krvavým válkám a nejrozsáhlejším dobyvatelským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snahám.“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Svět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 vůle a představa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117.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8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22746-75FD-184C-B4C9-F6722768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Nietzscheho fascinace buddhismem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0BEE3-F9B5-B748-8A31-29020E3A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„Buddhismus je stokrát realističtější nežli křesťanství, má v těle dědictví objektivního a chladného kladení problémů, přichází po filosofickém hnutí trvajícím sta let;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boha je už vyřízen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když buddhismus přichází. Buddhismus je jediné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skutečně pozitivistické náboženství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nám dějiny ukazují, až do své noetiky (tohoto přísného fenomenalismu), neříká již boj proti hříchu, ale dává plně za pravdu skutečnosti, říká boj proti utrpení. Má už za sebou – tím se hluboce liší od křesťanství – sebeklam morálních pojmů – stojí, mluveno mou řečí, mimo dobro a zlo.“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72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16287-05FA-0749-8169-90EA2569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Duch na dietě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B09A2-12A7-DD40-AEC6-9BF82F914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 právem: právě tyto afekty by byly dokonale nezdravé vzhledem k dietetickému hlavnímu úmyslu. Únavu ducha, v níž zastihl svou zemi a jež se projevuje v nadměrné „objektivnosti“ (to je v oslabení individuálního zájmu, v zlehčení vlastní váhy, „egoismu“), potírá přísnou redukcí i nejduchovnějších zájmů na osobu. V učení Buddhově stává se egoismus povinností: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„jak ty se zbavíš utrpení“, to reguluje a vymezuje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celou dietu ducha.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90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BCADF-9269-CB4A-86A7-92C8D8D9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Buddhismus pozdní náboženství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CAC2D-3B98-2747-BAA6-165D0B7F3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Buddhismus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pro pozdní lidi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 dobrotivé, jemné,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předuchovělé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rasy, které příliš snadno cítí bolest (– Evropa ještě dávno pro něj nedozrála –): vede je zpět k míru a jaré mysli, k dietě ve věcech ducha, k jistému otužení těla. Křesťanství chce zvládnout dravce; jeho prostředkem je učinit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nemocnými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oslabení je křesťanský recept na zkrocení, na „civilizaci“.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Buddhismus je náboženství pro závěr a zemdlenost civilizace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křesťanství jí ještě ani nenašlo – může se stát, že ji zakládá.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EF76C-09A6-B146-B81C-0AE2DDA8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profesorem v Basileji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C2A0F-4682-5B44-8410-720410BDC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klasický filolog zveřejňuje r. 1872 spis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Zrození tragédie z ducha hudby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Jedná se o spis, který je prodchnut zaujetím starověkými Řeky. Nietzsche zde zastává pozici, že tragédie vzniká z náboženských oslav Dionýsa, konkrétně z mysterijních kultů.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Tragédie je přechodový rituál mezi dionýským opojení a návratem do každodennosti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Jednotlivec v tragédii zaniká, a tím pozbývá viny.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 nebyly příznivé. V jedné se píše: „Každý, kdo napsal práci tohoto druhu, je jako vědec vyřízen.“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615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F5932-7287-A840-9A80-74BFD114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Nietzschův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náboženský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revival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“: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zastávky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2BCF7-9450-FC4C-B812-BD144AB1C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sestup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působení: Na trhu a ve městě Veselá kráva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Nadčlověk, alternativní moderní hrdinové a antihrdinové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Druhé působení: Na blažených ostrovech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Bohové, kteří tančí: proti zásvětí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k moci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Věčný návrat téhož poprvé 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249–259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 působiště: Na lodi směrem k horám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Věčný návrat téhož podruhé 279–295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Oslava samoty, píseň o ano a amen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starých a nových deskách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Čtvrté působiště: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zpět v horách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zvířata, nejohyzdnější člověk a vyšší člověk</a:t>
            </a:r>
          </a:p>
        </p:txBody>
      </p:sp>
    </p:spTree>
    <p:extLst>
      <p:ext uri="{BB962C8B-B14F-4D97-AF65-F5344CB8AC3E}">
        <p14:creationId xmlns:p14="http://schemas.microsoft.com/office/powerpoint/2010/main" val="95347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5DEFC-FAC3-9049-8E88-24B19061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Příště: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sestup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176EC-2B72-9046-84E8-F679788FC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část hodiny: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Co to má všechno společné se zoroastrismem?!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Druhá část hodiny: četba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Začátek příběhu: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sestup.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přel. O. Fischer, 2018, str. 7–25.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24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103F7-711E-1F40-ADCA-129EC6B8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Náboženský myslitel?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05AC6-350D-974E-A16E-F270D7AA7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Heidegger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„Vášnivý hledač Boha a poslední německý filosof”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Erich Heller: „Samotnou povahou své mysli a duše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nejradikálnějším náboženským myslitelem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devatenáctého století.“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Julian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„Nietzsche je v první řadě hluboce náboženský myslitel.“</a:t>
            </a:r>
          </a:p>
        </p:txBody>
      </p:sp>
    </p:spTree>
    <p:extLst>
      <p:ext uri="{BB962C8B-B14F-4D97-AF65-F5344CB8AC3E}">
        <p14:creationId xmlns:p14="http://schemas.microsoft.com/office/powerpoint/2010/main" val="402602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0EFD7-255F-CA45-BC4D-291E48E5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Žít podle Buddhova příkazu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01CAF-ED44-7445-B5C8-FB4645F7B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Rozmrzelost z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druhých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ze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Jestliže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vybíjíme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rozmrzelost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druhých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zatímco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cítíme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sami ze sebe, usilujeme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zamlžení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oklamáni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úsudku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chceme tuto rozmrzelost a posteriori motivovat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nedopatřením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nedostatky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druhých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sebe samé tak ztratit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́.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Nábožensky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přísní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lidé,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kteří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sobě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neúprosnými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soudci,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zároven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nejvíc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vyčítají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zlo lidstvu jako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takovému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ješte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nežil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světec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by sobě vyhradil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hříchy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druhým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ctnosti: ani ten, kdo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dle Buddhova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příkazu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lidmi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skrýval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dobre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stránky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ukazoval jen to, co je v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Lidské, příliš lidské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2018, str. 257.</a:t>
            </a:r>
          </a:p>
        </p:txBody>
      </p:sp>
    </p:spTree>
    <p:extLst>
      <p:ext uri="{BB962C8B-B14F-4D97-AF65-F5344CB8AC3E}">
        <p14:creationId xmlns:p14="http://schemas.microsoft.com/office/powerpoint/2010/main" val="48589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3C01F-F12B-6946-B353-DD94915CA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Otec pastorem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8B495-2195-2D49-8644-34E7ED0A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pronésti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slovo ‚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ústav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Tübingenu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‘, abychom pochopili,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čím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německa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filosofie, –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zákeřnou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teologií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</a:p>
          <a:p>
            <a:pPr marL="0" indent="0" algn="just">
              <a:buNone/>
            </a:pPr>
            <a:r>
              <a:rPr lang="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Nietzsche, </a:t>
            </a:r>
            <a:r>
              <a:rPr lang="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přel</a:t>
            </a:r>
            <a:r>
              <a:rPr lang="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J. Fischer, Praha 1995, </a:t>
            </a:r>
            <a:r>
              <a:rPr lang="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str.</a:t>
            </a:r>
            <a:r>
              <a:rPr lang="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sám byl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synem luteránského pastora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potomkem dlouhé linie duchovních, která sahá hluboko do 17. století.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otec zemřel, když mu bylo pět let.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Vyrůstal s matkou, tetou a sestrou v mimořádně nábožensky založené domácnosti.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br>
              <a:rPr lang="d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7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7CCDC-1A0E-E440-9AE4-217176AE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Pochybnosti: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Feuerbach,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spol.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9395A-F2D3-8B4B-9841-0509599F4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šestnácti čte Feuerbachovo pojednání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Podstata křesťanství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Během studia na univerzitě v Bonnu se setkává s dílem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(viz první nečasová úvaha), který popírá Ježíšovo božství. Ve stejné době čte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Humovy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Dialogy o přirozeném náboženství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roce 1869 získává pozici filologa na univerzitě v Basileji, ale o deset let později se jí vzdává kvůli špatnému zdraví. Během dalších deseti let pobývá ve Švýcarsku a Itálii a píše své nejproslulejší texty.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Záhy se však začíná tázat po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psychologickém původu víry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„Kdysi chytré hlavy usilovaly dokázat, že Bůh neexistuje, dnes se spíše zamýšlíme nad tím,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v Boha vůbec mohly národy věřit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Zamýšlí se tak nad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přirozeným původem náboženství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náboženskou víru diskvalifikuje jako zjevenou pravdu. 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27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0A0A7-8BA2-0545-A174-AD2D873D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Zážitek „Schopenhauer“, Lipsko, říjen 1865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F8E4D-68E8-6043-8F07-695CB332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svazek tzv.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Nečasových úvah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vycházejí mezi lety 1873–1876 věnuje Nietzsche „svému vychovateli Schopenhauerovi“. Navzdory své pozdější kritice se Nietzsche po zbytek života hlásí k obdivu Schopenhauera, k jeho filosofické poctivosti. Označuje jej za svého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prvního a jediného vychovatele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108545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E9D1E-28A6-D24E-B9FA-FD67F76E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jako představa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C620AB-82F0-7443-8D8E-19384970B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Schopenhauer vychází z Kantovy filosofie: „Svět je má představa – to je pravda, jež platí o každé živé a poznávající bytosti, ačkoliv pouze člověk si ji může reflektivně a abstraktně uvědomit. Když to učiní, nastalo u něho filosofické přemýšlení. Pak pro něho bude jasné a jisté, že nezná žádné slunce, žádnou zemi, nýbrž vždy jen oko, které vidí slunce, ruku, jež cítí zemi, že svět, který jej obklopuje,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tu jen jako představa, tj. jen ve vztahu k něčemu jinému, co si jej představuje – což je on sám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jako vůle a představa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1996, str. 20.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1B242-EABE-FB4B-8D97-578788E1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jako vůle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CA174-B0E4-1341-B8B2-7C20898B7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„Neustálá reflexe povede myslitele, který tuto stopu sleduje, k tomu, že i sílu, která v rostlině klíčí a vegetuje, ano, sílu, díky níž se tvoří krystal, tu, která otočí magnet k severnímu pólu, tu, jejíž rána z doteku heterogenních pochází… – to všechno pozná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pouze v jevu rozdílnou, ale vnitřní podstatou stejnou sílu jako to, co je mu známé bezprostředně, intimně a lépe než všechny ostatní, a co se tam, kde vystupuje nejzřetelněji, jmenuje vůle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547018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3E094-0F0E-0440-967E-85CDAA73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a mystika odříkání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F42201-ADB7-104C-925D-9E452AC1B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Nejsme schopni nechtít, dokonce i ve spánku chceme. Celkově je proto život dost zoufalý, protože stále něco chceme a jsme nešťastní, když to nedostaneme. Když to dostaneme, tak se nudíme, tak zas něco chceme atd. Pro Schopenhauera je nejzazším úběžníkem nechtít nic, naučit se nechtít, žít jako asketa.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se o to po četbě Schopenhauera snaží: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chodí spát ve dvě a stává v šest, ordinuje si přísnou dietu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3610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1413</Words>
  <Application>Microsoft Macintosh PowerPoint</Application>
  <PresentationFormat>Širokoúhlá obrazovka</PresentationFormat>
  <Paragraphs>69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Nietzschův inventář náboženských technik I</vt:lpstr>
      <vt:lpstr>Náboženský myslitel?</vt:lpstr>
      <vt:lpstr>Žít podle Buddhova příkazu</vt:lpstr>
      <vt:lpstr>Otec pastorem</vt:lpstr>
      <vt:lpstr>Pochybnosti:  Feuerbach, Strauss, Hume a spol.</vt:lpstr>
      <vt:lpstr>Zážitek „Schopenhauer“, Lipsko, říjen 1865</vt:lpstr>
      <vt:lpstr>Svět jako představa</vt:lpstr>
      <vt:lpstr>Svět jako vůle</vt:lpstr>
      <vt:lpstr>Vůle a mystika odříkání</vt:lpstr>
      <vt:lpstr>Schopenhauer a náboženství</vt:lpstr>
      <vt:lpstr>Člověk animal metaphysicum</vt:lpstr>
      <vt:lpstr>Nietzscheho fascinace buddhismem</vt:lpstr>
      <vt:lpstr>Duch na dietě</vt:lpstr>
      <vt:lpstr>Buddhismus pozdní náboženství</vt:lpstr>
      <vt:lpstr>Nietzsche profesorem v Basileji</vt:lpstr>
      <vt:lpstr>Nietzschův náboženský „revival“:  Základní zastávky</vt:lpstr>
      <vt:lpstr>Příště: Zarathustra a jeho sestup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Nietzschův inventář náboženských technik I</dc:title>
  <dc:creator>Matějčková, Tereza</dc:creator>
  <cp:lastModifiedBy>Matějčková, Tereza</cp:lastModifiedBy>
  <cp:revision>1</cp:revision>
  <dcterms:created xsi:type="dcterms:W3CDTF">2019-02-20T20:42:50Z</dcterms:created>
  <dcterms:modified xsi:type="dcterms:W3CDTF">2019-02-20T20:49:42Z</dcterms:modified>
</cp:coreProperties>
</file>