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392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48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139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091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284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217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671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592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66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6631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41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3458B-5F2D-4D44-8B29-58BCFD10A522}" type="datetimeFigureOut">
              <a:rPr lang="cs-CZ" smtClean="0"/>
              <a:t>08.03.2019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8F861-95AE-49F7-9E9F-06C0DA3473B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051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>
          <a:xfrm>
            <a:off x="2135189" y="1125538"/>
            <a:ext cx="8281987" cy="4000644"/>
          </a:xfrm>
        </p:spPr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>Výtvarná výchova v sociální a terapeutické praxi</a:t>
            </a:r>
            <a:br>
              <a:rPr lang="cs-CZ" sz="3600" dirty="0" smtClean="0"/>
            </a:b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Mgr. Zuzana </a:t>
            </a:r>
            <a:r>
              <a:rPr lang="cs-CZ" sz="3600" dirty="0" smtClean="0"/>
              <a:t>Svatošová</a:t>
            </a:r>
            <a:br>
              <a:rPr lang="cs-CZ" sz="3600" dirty="0" smtClean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>- úvodní poznámky</a:t>
            </a: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08451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Výchova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3498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300"/>
              </a:spcAft>
              <a:buFontTx/>
              <a:buChar char="-"/>
              <a:tabLst>
                <a:tab pos="800100" algn="l"/>
              </a:tabLst>
            </a:pPr>
            <a:r>
              <a:rPr lang="cs-CZ" i="1" dirty="0" smtClean="0">
                <a:latin typeface="Times New Roman" panose="02020603050405020304" pitchFamily="18" charset="0"/>
              </a:rPr>
              <a:t>péče </a:t>
            </a:r>
            <a:r>
              <a:rPr lang="cs-CZ" i="1" dirty="0">
                <a:latin typeface="Times New Roman" panose="02020603050405020304" pitchFamily="18" charset="0"/>
              </a:rPr>
              <a:t>o získání a předání podstatného poznání a vědění, umožňující pravdivou životní orientaci, vzbuzující smysl pro hloubku a celek; </a:t>
            </a:r>
            <a:endParaRPr lang="cs-CZ" i="1" dirty="0" smtClean="0">
              <a:latin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FontTx/>
              <a:buChar char="-"/>
              <a:tabLst>
                <a:tab pos="800100" algn="l"/>
              </a:tabLst>
            </a:pPr>
            <a:r>
              <a:rPr lang="cs-CZ" i="1" dirty="0" smtClean="0">
                <a:latin typeface="Times New Roman" panose="02020603050405020304" pitchFamily="18" charset="0"/>
              </a:rPr>
              <a:t>vyvádění </a:t>
            </a:r>
            <a:r>
              <a:rPr lang="cs-CZ" i="1" dirty="0">
                <a:latin typeface="Times New Roman" panose="02020603050405020304" pitchFamily="18" charset="0"/>
              </a:rPr>
              <a:t>ke světlu bytí, otevírání lidských duchovních srdcí pro tento svět, pro druhého člověka i sebe sama (</a:t>
            </a:r>
            <a:r>
              <a:rPr lang="cs-CZ" b="1" i="1" dirty="0">
                <a:latin typeface="Times New Roman" panose="02020603050405020304" pitchFamily="18" charset="0"/>
              </a:rPr>
              <a:t>M. </a:t>
            </a:r>
            <a:r>
              <a:rPr lang="cs-CZ" b="1" i="1" dirty="0" err="1">
                <a:latin typeface="Times New Roman" panose="02020603050405020304" pitchFamily="18" charset="0"/>
              </a:rPr>
              <a:t>Scheler</a:t>
            </a:r>
            <a:r>
              <a:rPr lang="cs-CZ" b="1" i="1" dirty="0">
                <a:latin typeface="Times New Roman" panose="02020603050405020304" pitchFamily="18" charset="0"/>
              </a:rPr>
              <a:t>, J. Patočka</a:t>
            </a:r>
            <a:r>
              <a:rPr lang="cs-CZ" i="1" dirty="0">
                <a:latin typeface="Times New Roman" panose="02020603050405020304" pitchFamily="18" charset="0"/>
              </a:rPr>
              <a:t>); </a:t>
            </a:r>
            <a:endParaRPr lang="cs-CZ" i="1" dirty="0" smtClean="0">
              <a:latin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FontTx/>
              <a:buChar char="-"/>
              <a:tabLst>
                <a:tab pos="800100" algn="l"/>
              </a:tabLst>
            </a:pPr>
            <a:r>
              <a:rPr lang="cs-CZ" i="1" dirty="0" smtClean="0">
                <a:latin typeface="Times New Roman" panose="02020603050405020304" pitchFamily="18" charset="0"/>
              </a:rPr>
              <a:t>vede </a:t>
            </a:r>
            <a:r>
              <a:rPr lang="cs-CZ" i="1" dirty="0">
                <a:latin typeface="Times New Roman" panose="02020603050405020304" pitchFamily="18" charset="0"/>
              </a:rPr>
              <a:t>k porozumění době v níž jedinec žije</a:t>
            </a:r>
            <a:r>
              <a:rPr lang="cs-CZ" i="1" dirty="0" smtClean="0">
                <a:latin typeface="Times New Roman" panose="02020603050405020304" pitchFamily="18" charset="0"/>
              </a:rPr>
              <a:t>;</a:t>
            </a:r>
          </a:p>
          <a:p>
            <a:pPr>
              <a:spcBef>
                <a:spcPts val="1200"/>
              </a:spcBef>
              <a:spcAft>
                <a:spcPts val="300"/>
              </a:spcAft>
              <a:buFontTx/>
              <a:buChar char="-"/>
              <a:tabLst>
                <a:tab pos="800100" algn="l"/>
              </a:tabLst>
            </a:pPr>
            <a:r>
              <a:rPr lang="cs-CZ" i="1" dirty="0" smtClean="0">
                <a:latin typeface="Times New Roman" panose="02020603050405020304" pitchFamily="18" charset="0"/>
              </a:rPr>
              <a:t> dává </a:t>
            </a:r>
            <a:r>
              <a:rPr lang="cs-CZ" i="1" dirty="0">
                <a:latin typeface="Times New Roman" panose="02020603050405020304" pitchFamily="18" charset="0"/>
              </a:rPr>
              <a:t>smysl lidskému životu, je procesem „vyvádění z labyrintu</a:t>
            </a:r>
            <a:r>
              <a:rPr lang="cs-CZ" i="1" dirty="0" smtClean="0">
                <a:latin typeface="Times New Roman" panose="02020603050405020304" pitchFamily="18" charset="0"/>
              </a:rPr>
              <a:t>“ (</a:t>
            </a:r>
            <a:r>
              <a:rPr lang="cs-CZ" b="1" i="1" dirty="0" smtClean="0">
                <a:latin typeface="Times New Roman" panose="02020603050405020304" pitchFamily="18" charset="0"/>
              </a:rPr>
              <a:t>Komenský</a:t>
            </a:r>
            <a:r>
              <a:rPr lang="cs-CZ" i="1" dirty="0">
                <a:latin typeface="Times New Roman" panose="02020603050405020304" pitchFamily="18" charset="0"/>
              </a:rPr>
              <a:t>) ; </a:t>
            </a:r>
            <a:endParaRPr lang="cs-CZ" i="1" dirty="0" smtClean="0">
              <a:latin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300"/>
              </a:spcAft>
              <a:buFontTx/>
              <a:buChar char="-"/>
              <a:tabLst>
                <a:tab pos="800100" algn="l"/>
              </a:tabLst>
            </a:pPr>
            <a:r>
              <a:rPr lang="cs-CZ" i="1" dirty="0" smtClean="0">
                <a:latin typeface="Times New Roman" panose="02020603050405020304" pitchFamily="18" charset="0"/>
              </a:rPr>
              <a:t>vede </a:t>
            </a:r>
            <a:r>
              <a:rPr lang="cs-CZ" i="1" dirty="0">
                <a:latin typeface="Times New Roman" panose="02020603050405020304" pitchFamily="18" charset="0"/>
              </a:rPr>
              <a:t>k utváření celistvé osobnosti, jež se otevírá druhým a světu a napomáhá </a:t>
            </a:r>
            <a:r>
              <a:rPr lang="cs-CZ" i="1" dirty="0" smtClean="0">
                <a:latin typeface="Times New Roman" panose="02020603050405020304" pitchFamily="18" charset="0"/>
              </a:rPr>
              <a:t>k</a:t>
            </a:r>
            <a:r>
              <a:rPr lang="cs-CZ" i="1" dirty="0">
                <a:latin typeface="Times New Roman" panose="02020603050405020304" pitchFamily="18" charset="0"/>
              </a:rPr>
              <a:t> proměně světa ve smyslu </a:t>
            </a:r>
            <a:r>
              <a:rPr lang="cs-CZ" i="1" dirty="0" smtClean="0">
                <a:latin typeface="Times New Roman" panose="02020603050405020304" pitchFamily="18" charset="0"/>
              </a:rPr>
              <a:t>harmonie</a:t>
            </a:r>
            <a:r>
              <a:rPr lang="cs-CZ" i="1" dirty="0">
                <a:latin typeface="Times New Roman" panose="02020603050405020304" pitchFamily="18" charset="0"/>
              </a:rPr>
              <a:t>. </a:t>
            </a:r>
            <a:endParaRPr lang="cs-CZ" i="1" dirty="0" smtClean="0">
              <a:latin typeface="Times New Roman" panose="02020603050405020304" pitchFamily="18" charset="0"/>
            </a:endParaRPr>
          </a:p>
          <a:p>
            <a:pPr marL="0" indent="0" algn="r">
              <a:spcBef>
                <a:spcPts val="1200"/>
              </a:spcBef>
              <a:spcAft>
                <a:spcPts val="300"/>
              </a:spcAft>
              <a:buNone/>
              <a:tabLst>
                <a:tab pos="800100" algn="l"/>
              </a:tabLst>
            </a:pPr>
            <a:r>
              <a:rPr lang="cs-CZ" i="1" dirty="0" smtClean="0"/>
              <a:t>(</a:t>
            </a:r>
            <a:r>
              <a:rPr lang="cs-CZ" i="1" dirty="0" err="1" smtClean="0"/>
              <a:t>Olšovský:Filosofický</a:t>
            </a:r>
            <a:r>
              <a:rPr lang="cs-CZ" i="1" dirty="0" smtClean="0"/>
              <a:t> slovník </a:t>
            </a:r>
            <a:r>
              <a:rPr lang="cs-CZ" i="1" dirty="0"/>
              <a:t>2011).</a:t>
            </a:r>
          </a:p>
          <a:p>
            <a:pPr>
              <a:spcBef>
                <a:spcPts val="1200"/>
              </a:spcBef>
              <a:spcAft>
                <a:spcPts val="300"/>
              </a:spcAft>
              <a:buFontTx/>
              <a:buChar char="-"/>
              <a:tabLst>
                <a:tab pos="800100" algn="l"/>
              </a:tabLst>
            </a:pPr>
            <a:endParaRPr lang="cs-CZ" i="1" dirty="0" smtClean="0">
              <a:latin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556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Vzdělání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-růst 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(kultivace) k celkové zralosti a plnosti člověka. </a:t>
            </a:r>
            <a:endParaRPr lang="cs-CZ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cs-CZ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-základem 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vzdělanosti je přivádění k mravní úplnosti </a:t>
            </a:r>
            <a:endParaRPr lang="cs-CZ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cs-CZ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Konfucius, J.A. Komenský, T.G. Masaryk, J. Patočka, R. </a:t>
            </a:r>
            <a:r>
              <a:rPr lang="cs-CZ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Palouš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endParaRPr lang="cs-CZ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cs-CZ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Vzděláváním </a:t>
            </a:r>
            <a:r>
              <a:rPr lang="cs-CZ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 má každý stát tím, kým v pravdě jest (</a:t>
            </a:r>
            <a:r>
              <a:rPr lang="cs-CZ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S. Kierkegaard</a:t>
            </a:r>
            <a:r>
              <a:rPr lang="cs-CZ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marL="0" indent="0" algn="r">
              <a:spcBef>
                <a:spcPts val="1200"/>
              </a:spcBef>
              <a:spcAft>
                <a:spcPts val="300"/>
              </a:spcAft>
              <a:buNone/>
              <a:tabLst>
                <a:tab pos="800100" algn="l"/>
              </a:tabLst>
            </a:pPr>
            <a:endParaRPr lang="cs-CZ" i="1" dirty="0" smtClean="0"/>
          </a:p>
          <a:p>
            <a:pPr marL="0" indent="0" algn="r">
              <a:spcBef>
                <a:spcPts val="1200"/>
              </a:spcBef>
              <a:spcAft>
                <a:spcPts val="300"/>
              </a:spcAft>
              <a:buNone/>
              <a:tabLst>
                <a:tab pos="800100" algn="l"/>
              </a:tabLst>
            </a:pPr>
            <a:r>
              <a:rPr lang="cs-CZ" i="1" dirty="0" smtClean="0"/>
              <a:t>(</a:t>
            </a:r>
            <a:r>
              <a:rPr lang="cs-CZ" i="1" dirty="0" err="1"/>
              <a:t>Olšovský:Filosofický</a:t>
            </a:r>
            <a:r>
              <a:rPr lang="cs-CZ" i="1" dirty="0"/>
              <a:t> slovník 2011).</a:t>
            </a:r>
          </a:p>
        </p:txBody>
      </p:sp>
    </p:spTree>
    <p:extLst>
      <p:ext uri="{BB962C8B-B14F-4D97-AF65-F5344CB8AC3E}">
        <p14:creationId xmlns:p14="http://schemas.microsoft.com/office/powerpoint/2010/main" val="84806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Východiska </a:t>
            </a:r>
            <a:r>
              <a:rPr lang="cs-CZ" dirty="0" err="1" smtClean="0"/>
              <a:t>artefiletiky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Osobní zkušenost žáků</a:t>
            </a:r>
          </a:p>
          <a:p>
            <a:r>
              <a:rPr lang="cs-CZ" dirty="0" smtClean="0"/>
              <a:t>Reflektivní dialog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„Kruh bezpečí“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549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Neostýchejte se vyjadřovat své pocity </a:t>
            </a:r>
          </a:p>
          <a:p>
            <a:r>
              <a:rPr lang="cs-CZ" dirty="0" smtClean="0"/>
              <a:t>Svobodně hledejte jejich výrazové formy</a:t>
            </a:r>
          </a:p>
          <a:p>
            <a:r>
              <a:rPr lang="cs-CZ" dirty="0" smtClean="0"/>
              <a:t>Pozorně vnímejte, co říkají ostatní –slovy, gesty, pohledem, tvorbou</a:t>
            </a:r>
          </a:p>
          <a:p>
            <a:r>
              <a:rPr lang="cs-CZ" dirty="0" smtClean="0"/>
              <a:t>Projev nesouhlasu, zlosti, sebeprosazování jsou přirozenou součástí chování a respektujeme je. Ne však projevy hrubosti.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3575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společné tvorby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Důraz na autentičnost</a:t>
            </a:r>
          </a:p>
          <a:p>
            <a:r>
              <a:rPr lang="cs-CZ" dirty="0" smtClean="0"/>
              <a:t>Důraz na vzájemné obohacování</a:t>
            </a:r>
          </a:p>
          <a:p>
            <a:r>
              <a:rPr lang="cs-CZ" dirty="0" smtClean="0"/>
              <a:t>Posílená citlivost pro objevování rozdílností</a:t>
            </a:r>
          </a:p>
          <a:p>
            <a:r>
              <a:rPr lang="cs-CZ" dirty="0" smtClean="0"/>
              <a:t>Zobecňování individuální zkušenosti</a:t>
            </a:r>
          </a:p>
          <a:p>
            <a:r>
              <a:rPr lang="cs-CZ" dirty="0" smtClean="0"/>
              <a:t>Objevování souvislostí</a:t>
            </a:r>
          </a:p>
          <a:p>
            <a:r>
              <a:rPr lang="cs-CZ" dirty="0" smtClean="0"/>
              <a:t>Důraz na prožitek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5103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Střídání role tvůrce a diváka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každý žák prochází střídavě rolemi tvůrce – autora výrazu a diváka – tvůrcova partnera v dialogu. </a:t>
            </a:r>
            <a:endParaRPr lang="cs-CZ" dirty="0" smtClean="0"/>
          </a:p>
          <a:p>
            <a:r>
              <a:rPr lang="cs-CZ" dirty="0" smtClean="0"/>
              <a:t>Dvojjedinost </a:t>
            </a:r>
            <a:r>
              <a:rPr lang="cs-CZ" dirty="0"/>
              <a:t>rolí je typickým atributem výrazové výchovy, v níž je každý žák zpravidla jak tvůrcem vystaveným hodnocení svých spolužáků, tak i jejich posuzovatelem a kritikem.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209309" y="5421745"/>
            <a:ext cx="59759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Všechny poznámky k </a:t>
            </a:r>
            <a:r>
              <a:rPr lang="cs-CZ" dirty="0" err="1" smtClean="0"/>
              <a:t>Artefiletice</a:t>
            </a:r>
            <a:r>
              <a:rPr lang="cs-CZ" dirty="0" smtClean="0"/>
              <a:t> vycházejí z knihy Jana Slavíka Od výrazu k dialogu ve výchově. </a:t>
            </a:r>
            <a:r>
              <a:rPr lang="cs-CZ" dirty="0" err="1" smtClean="0"/>
              <a:t>Artefiletika</a:t>
            </a:r>
            <a:r>
              <a:rPr lang="cs-CZ" dirty="0" smtClean="0"/>
              <a:t>. Praha: Karolinum. 1997.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3964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Reflektovaný portrét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1939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Báseň jako výsledek společného tvůrčího zážitku: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650836" y="2318330"/>
            <a:ext cx="53201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Šla bych spát</a:t>
            </a:r>
          </a:p>
          <a:p>
            <a:r>
              <a:rPr lang="cs-CZ" sz="1600" dirty="0" smtClean="0"/>
              <a:t>Meditace</a:t>
            </a:r>
          </a:p>
          <a:p>
            <a:r>
              <a:rPr lang="cs-CZ" sz="1600" dirty="0" smtClean="0"/>
              <a:t>Ten zvuk tužky na papíře je super</a:t>
            </a:r>
          </a:p>
          <a:p>
            <a:r>
              <a:rPr lang="cs-CZ" sz="1600" dirty="0" smtClean="0"/>
              <a:t>Málo času</a:t>
            </a:r>
          </a:p>
          <a:p>
            <a:r>
              <a:rPr lang="cs-CZ" sz="1600" dirty="0" smtClean="0"/>
              <a:t>Je hrozně zvláštní se podělit s tím, koho vidím poprv</a:t>
            </a:r>
            <a:r>
              <a:rPr lang="cs-CZ" sz="1600" dirty="0" smtClean="0"/>
              <a:t>é</a:t>
            </a:r>
          </a:p>
          <a:p>
            <a:r>
              <a:rPr lang="cs-CZ" sz="1600" dirty="0" smtClean="0"/>
              <a:t>Uklidňuje mě nic nedělat</a:t>
            </a:r>
          </a:p>
          <a:p>
            <a:r>
              <a:rPr lang="cs-CZ" sz="1600" dirty="0" smtClean="0"/>
              <a:t>Postupně rezignuji</a:t>
            </a:r>
          </a:p>
          <a:p>
            <a:r>
              <a:rPr lang="cs-CZ" sz="1600" dirty="0" smtClean="0"/>
              <a:t>Je krásné užít se něčí obličej</a:t>
            </a:r>
          </a:p>
          <a:p>
            <a:r>
              <a:rPr lang="cs-CZ" sz="1600" dirty="0" smtClean="0"/>
              <a:t>Mám ráda kreslení, kde nejsem pod dohledem</a:t>
            </a:r>
          </a:p>
          <a:p>
            <a:r>
              <a:rPr lang="cs-CZ" sz="1600" dirty="0" smtClean="0"/>
              <a:t>Nemohla bych být modelem</a:t>
            </a:r>
          </a:p>
          <a:p>
            <a:r>
              <a:rPr lang="cs-CZ" sz="1600" dirty="0" smtClean="0"/>
              <a:t>Vypadám jako žabák  a on jako čert</a:t>
            </a:r>
            <a:r>
              <a:rPr lang="cs-CZ" sz="1600" dirty="0"/>
              <a:t> </a:t>
            </a:r>
            <a:r>
              <a:rPr lang="cs-CZ" sz="1600" dirty="0" smtClean="0"/>
              <a:t>s malou mozkovnou</a:t>
            </a:r>
          </a:p>
          <a:p>
            <a:r>
              <a:rPr lang="cs-CZ" sz="1600" dirty="0" smtClean="0"/>
              <a:t>Ta tužka moc nepíše</a:t>
            </a:r>
          </a:p>
          <a:p>
            <a:r>
              <a:rPr lang="cs-CZ" sz="1600" dirty="0" smtClean="0"/>
              <a:t>Mám pocit, že Tonička mrkla</a:t>
            </a:r>
          </a:p>
          <a:p>
            <a:r>
              <a:rPr lang="cs-CZ" sz="1600" dirty="0" smtClean="0"/>
              <a:t>Hele, už mám obličej</a:t>
            </a:r>
          </a:p>
          <a:p>
            <a:r>
              <a:rPr lang="cs-CZ" sz="1600" dirty="0" smtClean="0"/>
              <a:t>Měl bych se dát na modeling, vyšel z toho portrét pro policii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8589818" y="5375561"/>
            <a:ext cx="3315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Můžete vložit do svého portfolia, vedle své osobní reflexe.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61360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296</Words>
  <Application>Microsoft Office PowerPoint</Application>
  <PresentationFormat>Širokoúhlá obrazovka</PresentationFormat>
  <Paragraphs>60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Motiv Office</vt:lpstr>
      <vt:lpstr>Výtvarná výchova v sociální a terapeutické praxi  Mgr. Zuzana Svatošová    - úvodní poznámky </vt:lpstr>
      <vt:lpstr>Výchova</vt:lpstr>
      <vt:lpstr>Vzdělání</vt:lpstr>
      <vt:lpstr>Východiska artefiletiky</vt:lpstr>
      <vt:lpstr>Pravidla komunikace</vt:lpstr>
      <vt:lpstr>Principy společné tvorby</vt:lpstr>
      <vt:lpstr>Střídání role tvůrce a diváka</vt:lpstr>
      <vt:lpstr>Reflektovaný portrét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Výtvarná výchova v sociální a terapeutické praxi  Mgr. Zuzana Svatošová    - úvodní poznámky </dc:title>
  <dc:creator>Zuzana Svatošová</dc:creator>
  <cp:lastModifiedBy>Zuzana Svatošová</cp:lastModifiedBy>
  <cp:revision>3</cp:revision>
  <dcterms:created xsi:type="dcterms:W3CDTF">2019-03-08T10:59:48Z</dcterms:created>
  <dcterms:modified xsi:type="dcterms:W3CDTF">2019-03-08T11:10:14Z</dcterms:modified>
</cp:coreProperties>
</file>