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75" r:id="rId5"/>
    <p:sldId id="276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4" r:id="rId18"/>
    <p:sldId id="273" r:id="rId19"/>
    <p:sldId id="277" r:id="rId20"/>
    <p:sldId id="271" r:id="rId21"/>
  </p:sldIdLst>
  <p:sldSz cx="13004800" cy="9753600"/>
  <p:notesSz cx="6858000" cy="9144000"/>
  <p:defaultTextStyle>
    <a:lvl1pPr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1pPr>
    <a:lvl2pPr indent="2286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2pPr>
    <a:lvl3pPr indent="4572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3pPr>
    <a:lvl4pPr indent="6858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4pPr>
    <a:lvl5pPr indent="9144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5pPr>
    <a:lvl6pPr indent="11430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6pPr>
    <a:lvl7pPr indent="13716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7pPr>
    <a:lvl8pPr indent="16002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8pPr>
    <a:lvl9pPr indent="18288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7C7C7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CDEE0"/>
              </a:solidFill>
              <a:prstDash val="solid"/>
              <a:miter lim="400000"/>
            </a:ln>
          </a:top>
          <a:bottom>
            <a:ln w="12700" cap="flat">
              <a:solidFill>
                <a:srgbClr val="DCDEE0"/>
              </a:solidFill>
              <a:prstDash val="solid"/>
              <a:miter lim="400000"/>
            </a:ln>
          </a:bottom>
          <a:insideH>
            <a:ln w="12700" cap="flat">
              <a:solidFill>
                <a:srgbClr val="DCDEE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DCDEE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A1A6"/>
              </a:solidFill>
              <a:prstDash val="solid"/>
              <a:miter lim="400000"/>
            </a:ln>
          </a:top>
          <a:bottom>
            <a:ln w="12700" cap="flat">
              <a:solidFill>
                <a:srgbClr val="A2A1A6"/>
              </a:solidFill>
              <a:prstDash val="solid"/>
              <a:miter lim="400000"/>
            </a:ln>
          </a:bottom>
          <a:insideH>
            <a:ln w="12700" cap="flat">
              <a:solidFill>
                <a:srgbClr val="A2A1A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7C7C7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18181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6AAA9">
              <a:alpha val="11000"/>
            </a:srgbClr>
          </a:solidFill>
        </a:fill>
      </a:tcStyle>
    </a:band2H>
    <a:firstCo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A6AAA9"/>
              </a:solidFill>
              <a:custDash>
                <a:ds d="100000" sp="200000"/>
              </a:custDash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5F8A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rnd">
              <a:solidFill>
                <a:srgbClr val="A6AAA9"/>
              </a:solidFill>
              <a:custDash>
                <a:ds d="100000" sp="200000"/>
              </a:custDash>
              <a:miter lim="400000"/>
            </a:ln>
          </a:bottom>
          <a:insideH>
            <a:ln w="12700" cap="flat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5F8A">
              <a:alpha val="50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6AAA9">
              <a:alpha val="25000"/>
            </a:srgbClr>
          </a:solidFill>
        </a:fill>
      </a:tcStyle>
    </a:band2H>
    <a:firstCo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A2BB8B">
              <a:alpha val="3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965C">
              <a:alpha val="8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965C">
              <a:alpha val="64999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6AAA9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3585F">
              <a:alpha val="57000"/>
            </a:srgbClr>
          </a:solidFill>
        </a:fill>
      </a:tcStyle>
    </a:firstCol>
    <a:lastRow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2708684C-4D16-4618-839F-0558EEFCDFE6}" styleName="">
    <a:tblBg/>
    <a:wholeTbl>
      <a:tcTxStyle b="off" i="off">
        <a:fontRef idx="minor">
          <a:srgbClr val="53585F"/>
        </a:fontRef>
        <a:srgbClr val="53585F"/>
      </a:tcTxStyle>
      <a:tcStyle>
        <a:tcBdr>
          <a:left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/>
          </a:solidFill>
        </a:fill>
      </a:tcStyle>
    </a:band2H>
    <a:firstCol>
      <a:tcTxStyle b="off" i="off">
        <a:fontRef idx="minor">
          <a:srgbClr val="818181"/>
        </a:fontRef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BB4DA"/>
              </a:solidFill>
              <a:prstDash val="solid"/>
              <a:miter lim="400000"/>
            </a:ln>
          </a:right>
          <a:top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H>
          <a:insideV>
            <a:ln w="25400" cap="flat">
              <a:solidFill>
                <a:srgbClr val="9BB4DA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818181"/>
        </a:fontRef>
        <a:srgbClr val="818181"/>
      </a:tcTxStyle>
      <a:tcStyle>
        <a:tcBdr>
          <a:left>
            <a:ln w="25400" cap="flat">
              <a:solidFill>
                <a:srgbClr val="9BB4DA"/>
              </a:solidFill>
              <a:prstDash val="solid"/>
              <a:miter lim="400000"/>
            </a:ln>
          </a:left>
          <a:right>
            <a:ln w="25400" cap="flat">
              <a:solidFill>
                <a:srgbClr val="9BB4DA"/>
              </a:solidFill>
              <a:prstDash val="solid"/>
              <a:miter lim="400000"/>
            </a:ln>
          </a:right>
          <a:top>
            <a:ln w="25400" cap="flat">
              <a:solidFill>
                <a:srgbClr val="9BB4D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BB4DA"/>
              </a:solidFill>
              <a:prstDash val="solid"/>
              <a:miter lim="400000"/>
            </a:ln>
          </a:insideH>
          <a:insideV>
            <a:ln w="25400" cap="flat">
              <a:solidFill>
                <a:srgbClr val="9BB4D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6789BA"/>
        </a:fontRef>
        <a:srgbClr val="6789BA"/>
      </a:tcTxStyle>
      <a:tcStyle>
        <a:tcBdr>
          <a:left>
            <a:ln w="25400" cap="flat">
              <a:solidFill>
                <a:srgbClr val="9BB4DA"/>
              </a:solidFill>
              <a:prstDash val="solid"/>
              <a:miter lim="400000"/>
            </a:ln>
          </a:left>
          <a:right>
            <a:ln w="25400" cap="flat">
              <a:solidFill>
                <a:srgbClr val="9BB4D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BB4DA"/>
              </a:solidFill>
              <a:prstDash val="solid"/>
              <a:miter lim="400000"/>
            </a:ln>
          </a:bottom>
          <a:insideH>
            <a:ln w="25400" cap="flat">
              <a:solidFill>
                <a:srgbClr val="9BB4DA"/>
              </a:solidFill>
              <a:prstDash val="solid"/>
              <a:miter lim="400000"/>
            </a:ln>
          </a:insideH>
          <a:insideV>
            <a:ln w="25400" cap="flat">
              <a:solidFill>
                <a:srgbClr val="9BB4D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77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 og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787400" y="2057400"/>
            <a:ext cx="11430000" cy="3175000"/>
          </a:xfrm>
          <a:prstGeom prst="rect">
            <a:avLst/>
          </a:prstGeom>
        </p:spPr>
        <p:txBody>
          <a:bodyPr anchor="b"/>
          <a:lstStyle>
            <a:lvl1pPr>
              <a:defRPr sz="10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Titteltekst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787400" y="5334000"/>
            <a:ext cx="11430000" cy="1524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Brødtekst nivå én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Brødtekst nivå to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Brødtekst nivå tre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Brødtekst nivå fire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Brødtekst nivå fem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e – horisont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787400" y="6413500"/>
            <a:ext cx="11430000" cy="1778000"/>
          </a:xfrm>
          <a:prstGeom prst="rect">
            <a:avLst/>
          </a:prstGeom>
        </p:spPr>
        <p:txBody>
          <a:bodyPr/>
          <a:lstStyle>
            <a:lvl1pPr>
              <a:defRPr sz="10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Titteltekst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787400" y="8178800"/>
            <a:ext cx="11430000" cy="825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Brødtekst nivå én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Brødtekst nivå to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Brødtekst nivå tre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Brødtekst nivå fire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Brødtekst nivå fem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 – sentr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787400" y="3289300"/>
            <a:ext cx="11430000" cy="3175000"/>
          </a:xfrm>
          <a:prstGeom prst="rect">
            <a:avLst/>
          </a:prstGeom>
        </p:spPr>
        <p:txBody>
          <a:bodyPr/>
          <a:lstStyle>
            <a:lvl1pPr>
              <a:defRPr sz="10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Titteltekst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e –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546100" y="1473200"/>
            <a:ext cx="5969000" cy="3708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Titteltekst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546100" y="5295900"/>
            <a:ext cx="5969000" cy="3238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Brødtekst nivå én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Brødtekst nivå to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Brødtekst nivå tre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Brødtekst nivå fire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Brødtekst nivå fem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 –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Titteltekst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 og 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Titteltekst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Brødtekst nivå én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Brødtekst nivå to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Brødtekst nivå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Brødtekst nivå fire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Brødtekst nivå fem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, punktteg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Titteltekst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787400" y="2794000"/>
            <a:ext cx="5715000" cy="57150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300"/>
              </a:spcBef>
              <a:buClrTx/>
              <a:defRPr sz="3300"/>
            </a:lvl1pPr>
            <a:lvl2pPr marL="736600" indent="-368300">
              <a:spcBef>
                <a:spcPts val="3300"/>
              </a:spcBef>
              <a:buClrTx/>
              <a:defRPr sz="3300"/>
            </a:lvl2pPr>
            <a:lvl3pPr marL="1104900" indent="-368300">
              <a:spcBef>
                <a:spcPts val="3300"/>
              </a:spcBef>
              <a:buClrTx/>
              <a:defRPr sz="3300"/>
            </a:lvl3pPr>
            <a:lvl4pPr marL="1473200" indent="-368300">
              <a:spcBef>
                <a:spcPts val="3300"/>
              </a:spcBef>
              <a:buClrTx/>
              <a:defRPr sz="3300"/>
            </a:lvl4pPr>
            <a:lvl5pPr marL="1841500" indent="-368300">
              <a:spcBef>
                <a:spcPts val="3300"/>
              </a:spcBef>
              <a:buClrTx/>
              <a:defRPr sz="33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15151"/>
                </a:solidFill>
              </a:rPr>
              <a:t>Brødtekst nivå én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15151"/>
                </a:solidFill>
              </a:rPr>
              <a:t>Brødtekst nivå to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15151"/>
                </a:solidFill>
              </a:rPr>
              <a:t>Brødtekst nivå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15151"/>
                </a:solidFill>
              </a:rPr>
              <a:t>Brødtekst nivå fire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15151"/>
                </a:solidFill>
              </a:rPr>
              <a:t>Brødtekst nivå fem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Brødtekst nivå én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Brødtekst nivå to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Brødtekst nivå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Brødtekst nivå fire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Brødtekst nivå fem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e – 3 p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89000"/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87400" y="520700"/>
            <a:ext cx="114300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Titteltekst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87400" y="2794000"/>
            <a:ext cx="11430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Brødtekst nivå én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Brødtekst nivå to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Brødtekst nivå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Brødtekst nivå fire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Brødtekst 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740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1pPr>
      <a:lvl2pPr indent="228600" algn="ctr" defTabSz="584200">
        <a:defRPr sz="740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2pPr>
      <a:lvl3pPr indent="457200" algn="ctr" defTabSz="584200">
        <a:defRPr sz="740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3pPr>
      <a:lvl4pPr indent="685800" algn="ctr" defTabSz="584200">
        <a:defRPr sz="740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4pPr>
      <a:lvl5pPr indent="914400" algn="ctr" defTabSz="584200">
        <a:defRPr sz="740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5pPr>
      <a:lvl6pPr indent="1143000" algn="ctr" defTabSz="584200">
        <a:defRPr sz="740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6pPr>
      <a:lvl7pPr indent="1371600" algn="ctr" defTabSz="584200">
        <a:defRPr sz="740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7pPr>
      <a:lvl8pPr indent="1600200" algn="ctr" defTabSz="584200">
        <a:defRPr sz="740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8pPr>
      <a:lvl9pPr indent="1828800" algn="ctr" defTabSz="584200">
        <a:defRPr sz="740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9pPr>
    </p:titleStyle>
    <p:bodyStyle>
      <a:lvl1pPr marL="4318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1pPr>
      <a:lvl2pPr marL="8636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2pPr>
      <a:lvl3pPr marL="12954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3pPr>
      <a:lvl4pPr marL="17272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4pPr>
      <a:lvl5pPr marL="21590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5pPr>
      <a:lvl6pPr marL="25908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6pPr>
      <a:lvl7pPr marL="30226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7pPr>
      <a:lvl8pPr marL="34544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8pPr>
      <a:lvl9pPr marL="38862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9pPr>
    </p:bodyStyle>
    <p:otherStyle>
      <a:lvl1pPr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indent="2286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indent="4572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indent="6858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indent="9144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indent="11430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6pPr>
      <a:lvl7pPr indent="13716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7pPr>
      <a:lvl8pPr indent="16002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8pPr>
      <a:lvl9pPr indent="18288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 dirty="0">
                <a:solidFill>
                  <a:schemeClr val="bg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ADHD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endParaRPr sz="4200" dirty="0">
              <a:solidFill>
                <a:srgbClr val="515151"/>
              </a:solidFill>
              <a:effectLst>
                <a:outerShdw blurRad="38100" dist="50800" dir="3000000" rotWithShape="0">
                  <a:srgbClr val="FFFFFF">
                    <a:alpha val="60000"/>
                  </a:srgbClr>
                </a:outerShdw>
              </a:effectLst>
            </a:endParaRPr>
          </a:p>
        </p:txBody>
      </p:sp>
      <p:pic>
        <p:nvPicPr>
          <p:cNvPr id="5" name="Obrázek 4" descr="C:\Users\kotlik\AppData\Local\Microsoft\Windows\INetCache\Content.MSO\FD7D5DFC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1" y="649357"/>
            <a:ext cx="3869635" cy="3021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C:\Users\kotlik\AppData\Local\Microsoft\Windows\INetCache\Content.MSO\98C3016A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858" y="623405"/>
            <a:ext cx="4046663" cy="3021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ADHD u dětí – nic nového! Co je však čeká v dospělosti? – Maminka.cz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873" y="6084957"/>
            <a:ext cx="5201092" cy="310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37463">
              <a:defRPr sz="1800">
                <a:solidFill>
                  <a:srgbClr val="000000"/>
                </a:solidFill>
                <a:effectLst/>
              </a:defRPr>
            </a:pPr>
            <a:r>
              <a:rPr sz="6808" dirty="0">
                <a:solidFill>
                  <a:schemeClr val="bg1"/>
                </a:solidFill>
                <a:effectLst>
                  <a:outerShdw blurRad="35052" dist="46736" dir="3000000" rotWithShape="0">
                    <a:srgbClr val="FFFFFF">
                      <a:alpha val="60000"/>
                    </a:srgbClr>
                  </a:outerShdw>
                </a:effectLst>
              </a:rPr>
              <a:t>ADHD </a:t>
            </a:r>
          </a:p>
          <a:p>
            <a:pPr lvl="0" defTabSz="537463">
              <a:defRPr sz="1800">
                <a:solidFill>
                  <a:srgbClr val="000000"/>
                </a:solidFill>
                <a:effectLst/>
              </a:defRPr>
            </a:pPr>
            <a:r>
              <a:rPr sz="5520" dirty="0" smtClean="0">
                <a:solidFill>
                  <a:schemeClr val="bg1"/>
                </a:solidFill>
                <a:effectLst>
                  <a:outerShdw blurRad="35052" dist="46736" dir="3000000" rotWithShape="0">
                    <a:srgbClr val="FFFFFF">
                      <a:alpha val="60000"/>
                    </a:srgbClr>
                  </a:outerShdw>
                </a:effectLst>
              </a:rPr>
              <a:t>Gross-motor </a:t>
            </a:r>
            <a:r>
              <a:rPr sz="5520" dirty="0">
                <a:solidFill>
                  <a:schemeClr val="bg1"/>
                </a:solidFill>
                <a:effectLst>
                  <a:outerShdw blurRad="35052" dist="46736" dir="3000000" rotWithShape="0">
                    <a:srgbClr val="FFFFFF">
                      <a:alpha val="60000"/>
                    </a:srgbClr>
                  </a:outerShdw>
                </a:effectLst>
              </a:rPr>
              <a:t>Development 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b="1" dirty="0">
                <a:solidFill>
                  <a:schemeClr val="bg1"/>
                </a:solidFill>
              </a:rPr>
              <a:t>Difficulty with bodily coordination</a:t>
            </a:r>
            <a:r>
              <a:rPr sz="4000" dirty="0">
                <a:solidFill>
                  <a:schemeClr val="bg1"/>
                </a:solidFill>
              </a:rPr>
              <a:t> is often times a characteristic in </a:t>
            </a:r>
            <a:r>
              <a:rPr sz="4000" dirty="0" smtClean="0">
                <a:solidFill>
                  <a:schemeClr val="bg1"/>
                </a:solidFill>
              </a:rPr>
              <a:t>ADHD.</a:t>
            </a:r>
            <a:endParaRPr lang="cs-CZ" sz="4000" dirty="0" smtClean="0">
              <a:solidFill>
                <a:schemeClr val="bg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 smtClean="0">
                <a:solidFill>
                  <a:schemeClr val="bg1"/>
                </a:solidFill>
              </a:rPr>
              <a:t>Children </a:t>
            </a:r>
            <a:r>
              <a:rPr sz="4000" dirty="0">
                <a:solidFill>
                  <a:schemeClr val="bg1"/>
                </a:solidFill>
              </a:rPr>
              <a:t>with ADHD might struggle with gross-motor skills as a result of their </a:t>
            </a:r>
            <a:r>
              <a:rPr sz="4000" b="1" dirty="0">
                <a:solidFill>
                  <a:schemeClr val="bg1"/>
                </a:solidFill>
              </a:rPr>
              <a:t>inability to slow down and focus on their movements; walking, kicking a ball and playing sports</a:t>
            </a:r>
            <a:r>
              <a:rPr sz="4000" b="1" dirty="0" smtClean="0">
                <a:solidFill>
                  <a:schemeClr val="bg1"/>
                </a:solidFill>
              </a:rPr>
              <a:t>.</a:t>
            </a:r>
            <a:endParaRPr lang="cs-CZ" sz="4000" b="1" dirty="0" smtClean="0">
              <a:solidFill>
                <a:schemeClr val="bg1"/>
              </a:solidFill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1519" y="442913"/>
            <a:ext cx="11430000" cy="1382712"/>
          </a:xfrm>
        </p:spPr>
        <p:txBody>
          <a:bodyPr/>
          <a:lstStyle/>
          <a:p>
            <a:r>
              <a:rPr lang="cs-CZ" dirty="0" err="1" smtClean="0">
                <a:solidFill>
                  <a:schemeClr val="bg1"/>
                </a:solidFill>
              </a:rPr>
              <a:t>Research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results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5" name="Shape 55"/>
          <p:cNvSpPr>
            <a:spLocks noGrp="1"/>
          </p:cNvSpPr>
          <p:nvPr>
            <p:ph type="body" idx="4294967295"/>
          </p:nvPr>
        </p:nvSpPr>
        <p:spPr>
          <a:xfrm>
            <a:off x="228600" y="1825625"/>
            <a:ext cx="12415838" cy="75707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1122" lvl="0" indent="-341122" defTabSz="461518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3160" dirty="0">
                <a:solidFill>
                  <a:schemeClr val="bg1"/>
                </a:solidFill>
              </a:rPr>
              <a:t>According study done </a:t>
            </a:r>
            <a:r>
              <a:rPr sz="3160" dirty="0" smtClean="0">
                <a:solidFill>
                  <a:schemeClr val="bg1"/>
                </a:solidFill>
              </a:rPr>
              <a:t>in </a:t>
            </a:r>
            <a:r>
              <a:rPr sz="3160" dirty="0">
                <a:solidFill>
                  <a:schemeClr val="bg1"/>
                </a:solidFill>
              </a:rPr>
              <a:t>Australia (2003) about gross and fine motor abilities in males with ADHD, they found that the children with ADHD had significant poorer movement ability than control children. </a:t>
            </a:r>
          </a:p>
          <a:p>
            <a:pPr marL="341122" lvl="0" indent="-341122" defTabSz="461518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3160" b="1" dirty="0">
                <a:solidFill>
                  <a:schemeClr val="bg1"/>
                </a:solidFill>
              </a:rPr>
              <a:t>A high percentage of these children displayed movement difficulties consistent with developmental coordination disorder (DCD)</a:t>
            </a:r>
          </a:p>
          <a:p>
            <a:pPr marL="341122" lvl="0" indent="-341122" defTabSz="461518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3160" dirty="0">
                <a:solidFill>
                  <a:schemeClr val="bg1"/>
                </a:solidFill>
              </a:rPr>
              <a:t>Study also found that the </a:t>
            </a:r>
            <a:r>
              <a:rPr sz="3160" b="1" dirty="0">
                <a:solidFill>
                  <a:schemeClr val="bg1"/>
                </a:solidFill>
              </a:rPr>
              <a:t>type and degree of movement difficulty differed between subtypes</a:t>
            </a:r>
          </a:p>
          <a:p>
            <a:pPr marL="341122" lvl="0" indent="-341122" defTabSz="461518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3160" b="1" dirty="0">
                <a:solidFill>
                  <a:schemeClr val="bg1"/>
                </a:solidFill>
              </a:rPr>
              <a:t>Less severe for subtype hyperactive/impulsive than the two others</a:t>
            </a:r>
          </a:p>
          <a:p>
            <a:pPr marL="341122" lvl="0" indent="-341122" defTabSz="461518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3160" b="1" dirty="0">
                <a:solidFill>
                  <a:schemeClr val="bg1"/>
                </a:solidFill>
              </a:rPr>
              <a:t>Males</a:t>
            </a:r>
            <a:r>
              <a:rPr sz="3160" dirty="0">
                <a:solidFill>
                  <a:schemeClr val="bg1"/>
                </a:solidFill>
              </a:rPr>
              <a:t> with subtype </a:t>
            </a:r>
            <a:r>
              <a:rPr sz="3160" b="1" dirty="0">
                <a:solidFill>
                  <a:schemeClr val="bg1"/>
                </a:solidFill>
              </a:rPr>
              <a:t>predominantly inattentive and combined </a:t>
            </a:r>
            <a:r>
              <a:rPr sz="3160" dirty="0">
                <a:solidFill>
                  <a:schemeClr val="bg1"/>
                </a:solidFill>
              </a:rPr>
              <a:t>had significantly </a:t>
            </a:r>
            <a:r>
              <a:rPr sz="3160" b="1" dirty="0">
                <a:solidFill>
                  <a:schemeClr val="bg1"/>
                </a:solidFill>
              </a:rPr>
              <a:t>poorer fine motor ability than control </a:t>
            </a:r>
            <a:r>
              <a:rPr sz="3160" b="1" dirty="0" smtClean="0">
                <a:solidFill>
                  <a:schemeClr val="bg1"/>
                </a:solidFill>
              </a:rPr>
              <a:t>males</a:t>
            </a:r>
            <a:r>
              <a:rPr lang="cs-CZ" sz="3160" dirty="0" smtClean="0">
                <a:solidFill>
                  <a:schemeClr val="bg1"/>
                </a:solidFill>
              </a:rPr>
              <a:t>.</a:t>
            </a:r>
            <a:endParaRPr sz="316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7225" y="500062"/>
            <a:ext cx="11430000" cy="1525587"/>
          </a:xfrm>
        </p:spPr>
        <p:txBody>
          <a:bodyPr/>
          <a:lstStyle/>
          <a:p>
            <a:r>
              <a:rPr lang="cs-CZ" dirty="0" err="1" smtClean="0"/>
              <a:t>Research</a:t>
            </a:r>
            <a:r>
              <a:rPr lang="cs-CZ" dirty="0" smtClean="0"/>
              <a:t> </a:t>
            </a:r>
            <a:r>
              <a:rPr lang="cs-CZ" dirty="0" err="1"/>
              <a:t>r</a:t>
            </a:r>
            <a:r>
              <a:rPr lang="cs-CZ" dirty="0" err="1" smtClean="0"/>
              <a:t>esults</a:t>
            </a:r>
            <a:endParaRPr lang="cs-CZ" dirty="0"/>
          </a:p>
        </p:txBody>
      </p:sp>
      <p:sp>
        <p:nvSpPr>
          <p:cNvPr id="57" name="Shape 57"/>
          <p:cNvSpPr>
            <a:spLocks noGrp="1"/>
          </p:cNvSpPr>
          <p:nvPr>
            <p:ph type="body" idx="4294967295"/>
          </p:nvPr>
        </p:nvSpPr>
        <p:spPr>
          <a:xfrm>
            <a:off x="228600" y="2243138"/>
            <a:ext cx="12344400" cy="7510462"/>
          </a:xfrm>
          <a:prstGeom prst="rect">
            <a:avLst/>
          </a:prstGeom>
        </p:spPr>
        <p:txBody>
          <a:bodyPr/>
          <a:lstStyle/>
          <a:p>
            <a:pPr marL="375665" lvl="0" indent="-375665" defTabSz="508254">
              <a:spcBef>
                <a:spcPts val="3400"/>
              </a:spcBef>
              <a:defRPr sz="1800">
                <a:solidFill>
                  <a:srgbClr val="000000"/>
                </a:solidFill>
              </a:defRPr>
            </a:pPr>
            <a:r>
              <a:rPr sz="3480" dirty="0">
                <a:solidFill>
                  <a:schemeClr val="bg1"/>
                </a:solidFill>
              </a:rPr>
              <a:t>The ADHD hyperactive/impulsive group did not differ significantly from any of the others groups. </a:t>
            </a:r>
          </a:p>
          <a:p>
            <a:pPr marL="375665" lvl="0" indent="-375665" defTabSz="508254">
              <a:spcBef>
                <a:spcPts val="3400"/>
              </a:spcBef>
              <a:defRPr sz="1800">
                <a:solidFill>
                  <a:srgbClr val="000000"/>
                </a:solidFill>
              </a:defRPr>
            </a:pPr>
            <a:r>
              <a:rPr sz="3480" dirty="0">
                <a:solidFill>
                  <a:schemeClr val="bg1"/>
                </a:solidFill>
              </a:rPr>
              <a:t>As children with ADHD only and the control group </a:t>
            </a:r>
            <a:r>
              <a:rPr sz="3480" b="1" dirty="0">
                <a:solidFill>
                  <a:schemeClr val="bg1"/>
                </a:solidFill>
              </a:rPr>
              <a:t>did not differ significantly on fine motor ability</a:t>
            </a:r>
            <a:r>
              <a:rPr sz="3480" dirty="0">
                <a:solidFill>
                  <a:schemeClr val="bg1"/>
                </a:solidFill>
              </a:rPr>
              <a:t>, but were </a:t>
            </a:r>
            <a:r>
              <a:rPr sz="3480" b="1" dirty="0">
                <a:solidFill>
                  <a:schemeClr val="bg1"/>
                </a:solidFill>
              </a:rPr>
              <a:t>better than children categorized with both ADHD and DCD, </a:t>
            </a:r>
            <a:r>
              <a:rPr sz="3480" dirty="0">
                <a:solidFill>
                  <a:schemeClr val="bg1"/>
                </a:solidFill>
              </a:rPr>
              <a:t>it was argued that </a:t>
            </a:r>
            <a:r>
              <a:rPr sz="3480" b="1" dirty="0">
                <a:solidFill>
                  <a:schemeClr val="bg1"/>
                </a:solidFill>
              </a:rPr>
              <a:t>poorer fine motor ability found in children with ADHD could not be attributed to deficits in attention and concentration, but rather to factors relating to their motor ability. </a:t>
            </a:r>
          </a:p>
          <a:p>
            <a:pPr marL="375665" lvl="0" indent="-375665" defTabSz="508254">
              <a:spcBef>
                <a:spcPts val="3400"/>
              </a:spcBef>
              <a:defRPr sz="1800">
                <a:solidFill>
                  <a:srgbClr val="000000"/>
                </a:solidFill>
              </a:defRPr>
            </a:pPr>
            <a:r>
              <a:rPr sz="3480" dirty="0">
                <a:solidFill>
                  <a:schemeClr val="bg1"/>
                </a:solidFill>
              </a:rPr>
              <a:t>A further aim of the study was to determine the impact of having both ADHD and DCD, in contrast with ADHD </a:t>
            </a:r>
            <a:r>
              <a:rPr sz="3480" dirty="0" smtClean="0">
                <a:solidFill>
                  <a:schemeClr val="bg1"/>
                </a:solidFill>
              </a:rPr>
              <a:t>only</a:t>
            </a:r>
            <a:r>
              <a:rPr lang="cs-CZ" sz="3480" dirty="0">
                <a:solidFill>
                  <a:schemeClr val="bg1"/>
                </a:solidFill>
              </a:rPr>
              <a:t>.</a:t>
            </a:r>
            <a:endParaRPr sz="348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787400" y="234950"/>
            <a:ext cx="11430000" cy="1905000"/>
          </a:xfrm>
          <a:prstGeom prst="rect">
            <a:avLst/>
          </a:prstGeom>
        </p:spPr>
        <p:txBody>
          <a:bodyPr/>
          <a:lstStyle/>
          <a:p>
            <a:pPr lvl="0" defTabSz="484886">
              <a:defRPr sz="1800">
                <a:solidFill>
                  <a:srgbClr val="000000"/>
                </a:solidFill>
                <a:effectLst/>
              </a:defRPr>
            </a:pPr>
            <a:r>
              <a:rPr sz="6142" dirty="0">
                <a:solidFill>
                  <a:schemeClr val="bg1"/>
                </a:solidFill>
                <a:effectLst>
                  <a:outerShdw blurRad="31623" dist="42164" dir="3000000" rotWithShape="0">
                    <a:srgbClr val="FFFFFF">
                      <a:alpha val="60000"/>
                    </a:srgbClr>
                  </a:outerShdw>
                </a:effectLst>
              </a:rPr>
              <a:t>ADHD</a:t>
            </a:r>
          </a:p>
          <a:p>
            <a:pPr lvl="0" defTabSz="484886">
              <a:defRPr sz="1800">
                <a:solidFill>
                  <a:srgbClr val="000000"/>
                </a:solidFill>
                <a:effectLst/>
              </a:defRPr>
            </a:pPr>
            <a:r>
              <a:rPr sz="4980" dirty="0" smtClean="0">
                <a:solidFill>
                  <a:schemeClr val="bg1"/>
                </a:solidFill>
                <a:effectLst>
                  <a:outerShdw blurRad="31623" dist="42164" dir="3000000" rotWithShape="0">
                    <a:srgbClr val="FFFFFF">
                      <a:alpha val="60000"/>
                    </a:srgbClr>
                  </a:outerShdw>
                </a:effectLst>
              </a:rPr>
              <a:t>Fine-</a:t>
            </a:r>
            <a:r>
              <a:rPr lang="cs-CZ" sz="4980" dirty="0" smtClean="0">
                <a:solidFill>
                  <a:schemeClr val="bg1"/>
                </a:solidFill>
                <a:effectLst>
                  <a:outerShdw blurRad="31623" dist="42164" dir="3000000" rotWithShape="0">
                    <a:srgbClr val="FFFFFF">
                      <a:alpha val="60000"/>
                    </a:srgbClr>
                  </a:outerShdw>
                </a:effectLst>
              </a:rPr>
              <a:t>m</a:t>
            </a:r>
            <a:r>
              <a:rPr sz="4980" dirty="0" err="1" smtClean="0">
                <a:solidFill>
                  <a:schemeClr val="bg1"/>
                </a:solidFill>
                <a:effectLst>
                  <a:outerShdw blurRad="31623" dist="42164" dir="3000000" rotWithShape="0">
                    <a:srgbClr val="FFFFFF">
                      <a:alpha val="60000"/>
                    </a:srgbClr>
                  </a:outerShdw>
                </a:effectLst>
              </a:rPr>
              <a:t>otor</a:t>
            </a:r>
            <a:r>
              <a:rPr sz="4980" dirty="0" smtClean="0">
                <a:solidFill>
                  <a:schemeClr val="bg1"/>
                </a:solidFill>
                <a:effectLst>
                  <a:outerShdw blurRad="31623" dist="42164" dir="3000000" rotWithShape="0">
                    <a:srgbClr val="FFFFFF">
                      <a:alpha val="60000"/>
                    </a:srgbClr>
                  </a:outerShdw>
                </a:effectLst>
              </a:rPr>
              <a:t> </a:t>
            </a:r>
            <a:r>
              <a:rPr lang="cs-CZ" sz="4980" dirty="0">
                <a:solidFill>
                  <a:schemeClr val="bg1"/>
                </a:solidFill>
                <a:effectLst>
                  <a:outerShdw blurRad="31623" dist="42164" dir="3000000" rotWithShape="0">
                    <a:srgbClr val="FFFFFF">
                      <a:alpha val="60000"/>
                    </a:srgbClr>
                  </a:outerShdw>
                </a:effectLst>
              </a:rPr>
              <a:t>d</a:t>
            </a:r>
            <a:r>
              <a:rPr sz="4980" dirty="0" err="1" smtClean="0">
                <a:solidFill>
                  <a:schemeClr val="bg1"/>
                </a:solidFill>
                <a:effectLst>
                  <a:outerShdw blurRad="31623" dist="42164" dir="3000000" rotWithShape="0">
                    <a:srgbClr val="FFFFFF">
                      <a:alpha val="60000"/>
                    </a:srgbClr>
                  </a:outerShdw>
                </a:effectLst>
              </a:rPr>
              <a:t>evelopment</a:t>
            </a:r>
            <a:endParaRPr sz="4980" dirty="0">
              <a:solidFill>
                <a:schemeClr val="bg1"/>
              </a:solidFill>
              <a:effectLst>
                <a:outerShdw blurRad="31623" dist="42164" dir="3000000" rotWithShape="0">
                  <a:srgbClr val="FFFFFF">
                    <a:alpha val="60000"/>
                  </a:srgbClr>
                </a:outerShdw>
              </a:effectLst>
            </a:endParaRP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257175" y="2271713"/>
            <a:ext cx="12444413" cy="748188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lang="cs-CZ" sz="4000" dirty="0" smtClean="0">
              <a:solidFill>
                <a:schemeClr val="bg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 smtClean="0">
                <a:solidFill>
                  <a:schemeClr val="bg1"/>
                </a:solidFill>
              </a:rPr>
              <a:t>Fine-motor </a:t>
            </a:r>
            <a:r>
              <a:rPr sz="4000" dirty="0">
                <a:solidFill>
                  <a:schemeClr val="bg1"/>
                </a:solidFill>
              </a:rPr>
              <a:t>skills are inherent in activities conducted with </a:t>
            </a:r>
            <a:r>
              <a:rPr sz="4000" b="1" dirty="0">
                <a:solidFill>
                  <a:schemeClr val="bg1"/>
                </a:solidFill>
              </a:rPr>
              <a:t>the hands and wrists </a:t>
            </a:r>
            <a:r>
              <a:rPr sz="4000" dirty="0">
                <a:solidFill>
                  <a:schemeClr val="bg1"/>
                </a:solidFill>
              </a:rPr>
              <a:t>such as </a:t>
            </a:r>
            <a:r>
              <a:rPr sz="4000" b="1" dirty="0">
                <a:solidFill>
                  <a:schemeClr val="bg1"/>
                </a:solidFill>
              </a:rPr>
              <a:t>writing, drawing and tying </a:t>
            </a:r>
            <a:r>
              <a:rPr sz="4000" b="1" dirty="0" smtClean="0">
                <a:solidFill>
                  <a:schemeClr val="bg1"/>
                </a:solidFill>
              </a:rPr>
              <a:t>shoes</a:t>
            </a:r>
            <a:endParaRPr lang="cs-CZ" sz="4000" b="1" dirty="0" smtClean="0">
              <a:solidFill>
                <a:schemeClr val="bg1"/>
              </a:solidFill>
            </a:endParaRPr>
          </a:p>
          <a:p>
            <a:pPr marL="414527" lvl="0" indent="-414527" defTabSz="560831">
              <a:spcBef>
                <a:spcPts val="3800"/>
              </a:spcBef>
              <a:defRPr sz="1800">
                <a:solidFill>
                  <a:srgbClr val="000000"/>
                </a:solidFill>
              </a:defRPr>
            </a:pPr>
            <a:r>
              <a:rPr lang="en-US" sz="3839" dirty="0">
                <a:solidFill>
                  <a:schemeClr val="bg1"/>
                </a:solidFill>
              </a:rPr>
              <a:t>Children with ADHD often have </a:t>
            </a:r>
            <a:r>
              <a:rPr lang="en-US" sz="3839" b="1" dirty="0">
                <a:solidFill>
                  <a:schemeClr val="bg1"/>
                </a:solidFill>
              </a:rPr>
              <a:t>trouble with </a:t>
            </a:r>
            <a:r>
              <a:rPr lang="en-US" sz="3839" b="1" dirty="0" smtClean="0">
                <a:solidFill>
                  <a:schemeClr val="bg1"/>
                </a:solidFill>
              </a:rPr>
              <a:t>writing</a:t>
            </a:r>
            <a:endParaRPr lang="en-US" sz="3839" b="1" dirty="0">
              <a:solidFill>
                <a:schemeClr val="bg1"/>
              </a:solidFill>
            </a:endParaRPr>
          </a:p>
          <a:p>
            <a:pPr marL="414527" lvl="0" indent="-414527" defTabSz="560831">
              <a:spcBef>
                <a:spcPts val="3800"/>
              </a:spcBef>
              <a:defRPr sz="1800">
                <a:solidFill>
                  <a:srgbClr val="000000"/>
                </a:solidFill>
              </a:defRPr>
            </a:pPr>
            <a:r>
              <a:rPr lang="en-US" sz="3839" dirty="0">
                <a:solidFill>
                  <a:schemeClr val="bg1"/>
                </a:solidFill>
              </a:rPr>
              <a:t>Writing </a:t>
            </a:r>
            <a:r>
              <a:rPr lang="en-US" sz="3839" dirty="0" smtClean="0">
                <a:solidFill>
                  <a:schemeClr val="bg1"/>
                </a:solidFill>
              </a:rPr>
              <a:t>problems</a:t>
            </a:r>
            <a:r>
              <a:rPr lang="cs-CZ" sz="3839" dirty="0" smtClean="0">
                <a:solidFill>
                  <a:schemeClr val="bg1"/>
                </a:solidFill>
              </a:rPr>
              <a:t> -</a:t>
            </a:r>
            <a:r>
              <a:rPr lang="en-US" sz="3839" dirty="0" smtClean="0">
                <a:solidFill>
                  <a:schemeClr val="bg1"/>
                </a:solidFill>
              </a:rPr>
              <a:t> </a:t>
            </a:r>
            <a:r>
              <a:rPr lang="en-US" sz="3839" b="1" dirty="0">
                <a:solidFill>
                  <a:schemeClr val="bg1"/>
                </a:solidFill>
              </a:rPr>
              <a:t>two main areas</a:t>
            </a:r>
            <a:r>
              <a:rPr lang="en-US" sz="3839" dirty="0">
                <a:solidFill>
                  <a:schemeClr val="bg1"/>
                </a:solidFill>
              </a:rPr>
              <a:t>:</a:t>
            </a:r>
          </a:p>
          <a:p>
            <a:pPr marL="1243583" lvl="2" indent="-414527" defTabSz="560831">
              <a:spcBef>
                <a:spcPts val="3800"/>
              </a:spcBef>
              <a:defRPr sz="1800">
                <a:solidFill>
                  <a:srgbClr val="000000"/>
                </a:solidFill>
              </a:defRPr>
            </a:pPr>
            <a:r>
              <a:rPr lang="en-US" sz="3839" b="1" dirty="0">
                <a:solidFill>
                  <a:schemeClr val="bg1"/>
                </a:solidFill>
              </a:rPr>
              <a:t>Composition</a:t>
            </a:r>
            <a:r>
              <a:rPr lang="en-US" sz="3839" dirty="0">
                <a:solidFill>
                  <a:schemeClr val="bg1"/>
                </a:solidFill>
              </a:rPr>
              <a:t> (putting thoughts into words and putting those in order) </a:t>
            </a:r>
          </a:p>
          <a:p>
            <a:pPr marL="1243583" lvl="2" indent="-414527" defTabSz="560831">
              <a:spcBef>
                <a:spcPts val="3800"/>
              </a:spcBef>
              <a:defRPr sz="1800">
                <a:solidFill>
                  <a:srgbClr val="000000"/>
                </a:solidFill>
              </a:defRPr>
            </a:pPr>
            <a:r>
              <a:rPr lang="en-US" sz="3839" b="1" dirty="0">
                <a:solidFill>
                  <a:schemeClr val="bg1"/>
                </a:solidFill>
              </a:rPr>
              <a:t>Transcription</a:t>
            </a:r>
            <a:r>
              <a:rPr lang="en-US" sz="3839" dirty="0">
                <a:solidFill>
                  <a:schemeClr val="bg1"/>
                </a:solidFill>
              </a:rPr>
              <a:t> (putting the words on paper)</a:t>
            </a:r>
          </a:p>
          <a:p>
            <a:pPr marL="414527" lvl="0" indent="-414527" defTabSz="560831">
              <a:spcBef>
                <a:spcPts val="3800"/>
              </a:spcBef>
              <a:defRPr sz="1800">
                <a:solidFill>
                  <a:srgbClr val="000000"/>
                </a:solidFill>
              </a:defRPr>
            </a:pPr>
            <a:r>
              <a:rPr lang="en-US" sz="3839" b="1" dirty="0">
                <a:solidFill>
                  <a:schemeClr val="bg1"/>
                </a:solidFill>
              </a:rPr>
              <a:t>Children with ADHD may need help for both aspects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xfrm>
            <a:off x="428625" y="1257300"/>
            <a:ext cx="12315825" cy="7239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23163" lvl="0" indent="-423163" defTabSz="572516">
              <a:spcBef>
                <a:spcPts val="3900"/>
              </a:spcBef>
              <a:defRPr sz="1800">
                <a:solidFill>
                  <a:srgbClr val="000000"/>
                </a:solidFill>
              </a:defRPr>
            </a:pPr>
            <a:r>
              <a:rPr sz="3920" b="1" dirty="0">
                <a:solidFill>
                  <a:schemeClr val="bg1"/>
                </a:solidFill>
              </a:rPr>
              <a:t>Transcription problems may include:</a:t>
            </a:r>
          </a:p>
          <a:p>
            <a:pPr marL="2115820" lvl="4" indent="-423163" defTabSz="572516">
              <a:spcBef>
                <a:spcPts val="3900"/>
              </a:spcBef>
              <a:defRPr sz="1800">
                <a:solidFill>
                  <a:srgbClr val="000000"/>
                </a:solidFill>
              </a:defRPr>
            </a:pPr>
            <a:r>
              <a:rPr sz="3920" dirty="0">
                <a:solidFill>
                  <a:schemeClr val="bg1"/>
                </a:solidFill>
              </a:rPr>
              <a:t>difficulty writing smoothly and easily</a:t>
            </a:r>
          </a:p>
          <a:p>
            <a:pPr marL="2115820" lvl="4" indent="-423163" defTabSz="572516">
              <a:spcBef>
                <a:spcPts val="3900"/>
              </a:spcBef>
              <a:defRPr sz="1800">
                <a:solidFill>
                  <a:srgbClr val="000000"/>
                </a:solidFill>
              </a:defRPr>
            </a:pPr>
            <a:r>
              <a:rPr sz="3920" dirty="0">
                <a:solidFill>
                  <a:schemeClr val="bg1"/>
                </a:solidFill>
              </a:rPr>
              <a:t>slow and strenuous and/or fast careless approach</a:t>
            </a:r>
          </a:p>
          <a:p>
            <a:pPr marL="2115820" lvl="4" indent="-423163" defTabSz="572516">
              <a:spcBef>
                <a:spcPts val="3900"/>
              </a:spcBef>
              <a:defRPr sz="1800">
                <a:solidFill>
                  <a:srgbClr val="000000"/>
                </a:solidFill>
              </a:defRPr>
            </a:pPr>
            <a:r>
              <a:rPr sz="3920" dirty="0">
                <a:solidFill>
                  <a:schemeClr val="bg1"/>
                </a:solidFill>
              </a:rPr>
              <a:t>poor written spelling</a:t>
            </a:r>
          </a:p>
          <a:p>
            <a:pPr marL="2115820" lvl="4" indent="-423163" defTabSz="572516">
              <a:spcBef>
                <a:spcPts val="3900"/>
              </a:spcBef>
              <a:defRPr sz="1800">
                <a:solidFill>
                  <a:srgbClr val="000000"/>
                </a:solidFill>
              </a:defRPr>
            </a:pPr>
            <a:r>
              <a:rPr sz="3920" dirty="0">
                <a:solidFill>
                  <a:schemeClr val="bg1"/>
                </a:solidFill>
              </a:rPr>
              <a:t>messy, uneven handwriting</a:t>
            </a:r>
          </a:p>
          <a:p>
            <a:pPr marL="2115820" lvl="4" indent="-423163" defTabSz="572516">
              <a:spcBef>
                <a:spcPts val="3900"/>
              </a:spcBef>
              <a:defRPr sz="1800">
                <a:solidFill>
                  <a:srgbClr val="000000"/>
                </a:solidFill>
              </a:defRPr>
            </a:pPr>
            <a:r>
              <a:rPr sz="3920" dirty="0">
                <a:solidFill>
                  <a:schemeClr val="bg1"/>
                </a:solidFill>
              </a:rPr>
              <a:t>letters are reversed, rotated and generally unrecognizable </a:t>
            </a:r>
          </a:p>
        </p:txBody>
      </p:sp>
    </p:spTree>
  </p:cSld>
  <p:clrMapOvr>
    <a:masterClrMapping/>
  </p:clrMapOvr>
  <p:transition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b="1" dirty="0">
                <a:solidFill>
                  <a:schemeClr val="bg1"/>
                </a:solidFill>
              </a:rPr>
              <a:t>Composition problems may include: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chemeClr val="bg1"/>
                </a:solidFill>
              </a:rPr>
              <a:t>Poor written sentence construction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chemeClr val="bg1"/>
                </a:solidFill>
              </a:rPr>
              <a:t>Poor use of punctuation and grammar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chemeClr val="bg1"/>
                </a:solidFill>
              </a:rPr>
              <a:t>Poor story composition, including lack of organization, missing story elements and details, missing reasons, or missing conclusions</a:t>
            </a:r>
          </a:p>
        </p:txBody>
      </p:sp>
    </p:spTree>
  </p:cSld>
  <p:clrMapOvr>
    <a:masterClrMapping/>
  </p:clrMapOvr>
  <p:transition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84886">
              <a:defRPr sz="1800">
                <a:solidFill>
                  <a:srgbClr val="000000"/>
                </a:solidFill>
                <a:effectLst/>
              </a:defRPr>
            </a:pPr>
            <a:r>
              <a:rPr sz="6142" dirty="0" smtClean="0">
                <a:solidFill>
                  <a:schemeClr val="bg1"/>
                </a:solidFill>
                <a:effectLst>
                  <a:outerShdw blurRad="31623" dist="42164" dir="3000000" rotWithShape="0">
                    <a:srgbClr val="FFFFFF">
                      <a:alpha val="60000"/>
                    </a:srgbClr>
                  </a:outerShdw>
                </a:effectLst>
              </a:rPr>
              <a:t>Management/Treatment</a:t>
            </a:r>
            <a:endParaRPr sz="6142" dirty="0">
              <a:solidFill>
                <a:schemeClr val="bg1"/>
              </a:solidFill>
              <a:effectLst>
                <a:outerShdw blurRad="31623" dist="42164" dir="3000000" rotWithShape="0">
                  <a:srgbClr val="FFFFFF">
                    <a:alpha val="60000"/>
                  </a:srgbClr>
                </a:outerShdw>
              </a:effectLst>
            </a:endParaRP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54075" lvl="0" indent="-354075" defTabSz="479044">
              <a:spcBef>
                <a:spcPts val="3200"/>
              </a:spcBef>
              <a:defRPr sz="1800">
                <a:solidFill>
                  <a:srgbClr val="000000"/>
                </a:solidFill>
              </a:defRPr>
            </a:pPr>
            <a:r>
              <a:rPr sz="3280" dirty="0">
                <a:solidFill>
                  <a:schemeClr val="bg1"/>
                </a:solidFill>
              </a:rPr>
              <a:t>Typically involves counseling/psychotherapy or medications either alone or in a combination. </a:t>
            </a:r>
            <a:r>
              <a:rPr sz="3280" b="1" dirty="0">
                <a:solidFill>
                  <a:schemeClr val="bg1"/>
                </a:solidFill>
              </a:rPr>
              <a:t>While treatment may improve long-term outcomes it does not get rid of negative outcomes entirely</a:t>
            </a:r>
          </a:p>
          <a:p>
            <a:pPr marL="354075" lvl="0" indent="-354075" defTabSz="479044">
              <a:spcBef>
                <a:spcPts val="3200"/>
              </a:spcBef>
              <a:defRPr sz="1800">
                <a:solidFill>
                  <a:srgbClr val="000000"/>
                </a:solidFill>
              </a:defRPr>
            </a:pPr>
            <a:r>
              <a:rPr sz="3280" b="1" dirty="0">
                <a:solidFill>
                  <a:schemeClr val="bg1"/>
                </a:solidFill>
              </a:rPr>
              <a:t>Medications</a:t>
            </a:r>
            <a:r>
              <a:rPr sz="3280" dirty="0">
                <a:solidFill>
                  <a:schemeClr val="bg1"/>
                </a:solidFill>
              </a:rPr>
              <a:t> used includes </a:t>
            </a:r>
            <a:r>
              <a:rPr sz="3280" b="1" dirty="0">
                <a:solidFill>
                  <a:schemeClr val="bg1"/>
                </a:solidFill>
              </a:rPr>
              <a:t>stimulants, </a:t>
            </a:r>
            <a:r>
              <a:rPr sz="3280" b="1" dirty="0" err="1">
                <a:solidFill>
                  <a:schemeClr val="bg1"/>
                </a:solidFill>
              </a:rPr>
              <a:t>atomoxetine</a:t>
            </a:r>
            <a:r>
              <a:rPr sz="3280" b="1" dirty="0">
                <a:solidFill>
                  <a:schemeClr val="bg1"/>
                </a:solidFill>
              </a:rPr>
              <a:t>, alpha-2 adrenergic receptors agonists </a:t>
            </a:r>
            <a:r>
              <a:rPr sz="3280" dirty="0">
                <a:solidFill>
                  <a:schemeClr val="bg1"/>
                </a:solidFill>
              </a:rPr>
              <a:t>- they have at least some </a:t>
            </a:r>
            <a:r>
              <a:rPr sz="3280" b="1" dirty="0">
                <a:solidFill>
                  <a:schemeClr val="bg1"/>
                </a:solidFill>
              </a:rPr>
              <a:t>effect</a:t>
            </a:r>
            <a:r>
              <a:rPr sz="3280" dirty="0">
                <a:solidFill>
                  <a:schemeClr val="bg1"/>
                </a:solidFill>
              </a:rPr>
              <a:t> in about </a:t>
            </a:r>
            <a:r>
              <a:rPr sz="3280" b="1" dirty="0">
                <a:solidFill>
                  <a:schemeClr val="bg1"/>
                </a:solidFill>
              </a:rPr>
              <a:t>80 % </a:t>
            </a:r>
            <a:r>
              <a:rPr sz="3280" dirty="0">
                <a:solidFill>
                  <a:schemeClr val="bg1"/>
                </a:solidFill>
              </a:rPr>
              <a:t>of people</a:t>
            </a:r>
          </a:p>
          <a:p>
            <a:pPr marL="354075" lvl="0" indent="-354075" defTabSz="479044">
              <a:spcBef>
                <a:spcPts val="3200"/>
              </a:spcBef>
              <a:defRPr sz="1800">
                <a:solidFill>
                  <a:srgbClr val="000000"/>
                </a:solidFill>
              </a:defRPr>
            </a:pPr>
            <a:r>
              <a:rPr sz="3280" b="1" dirty="0">
                <a:solidFill>
                  <a:schemeClr val="bg1"/>
                </a:solidFill>
              </a:rPr>
              <a:t>Dietary modifications </a:t>
            </a:r>
            <a:r>
              <a:rPr sz="3280" dirty="0">
                <a:solidFill>
                  <a:schemeClr val="bg1"/>
                </a:solidFill>
              </a:rPr>
              <a:t>may also be of benefit with evidence supporting free fatty acids and reduced exposure to food coloring  </a:t>
            </a:r>
          </a:p>
        </p:txBody>
      </p:sp>
    </p:spTree>
  </p:cSld>
  <p:clrMapOvr>
    <a:masterClrMapping/>
  </p:clrMapOvr>
  <p:transition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Educational</a:t>
            </a:r>
            <a:r>
              <a:rPr lang="cs-CZ" dirty="0" smtClean="0"/>
              <a:t> </a:t>
            </a:r>
            <a:r>
              <a:rPr lang="cs-CZ" dirty="0" err="1" smtClean="0"/>
              <a:t>methods</a:t>
            </a:r>
            <a:endParaRPr lang="cs-CZ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92A794E8-F678-433E-982B-90EE951D03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475508"/>
              </p:ext>
            </p:extLst>
          </p:nvPr>
        </p:nvGraphicFramePr>
        <p:xfrm>
          <a:off x="471487" y="2771775"/>
          <a:ext cx="12087225" cy="5986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9075">
                  <a:extLst>
                    <a:ext uri="{9D8B030D-6E8A-4147-A177-3AD203B41FA5}">
                      <a16:colId xmlns:a16="http://schemas.microsoft.com/office/drawing/2014/main" val="4111584167"/>
                    </a:ext>
                  </a:extLst>
                </a:gridCol>
                <a:gridCol w="4029075">
                  <a:extLst>
                    <a:ext uri="{9D8B030D-6E8A-4147-A177-3AD203B41FA5}">
                      <a16:colId xmlns:a16="http://schemas.microsoft.com/office/drawing/2014/main" val="2950378663"/>
                    </a:ext>
                  </a:extLst>
                </a:gridCol>
                <a:gridCol w="4029075">
                  <a:extLst>
                    <a:ext uri="{9D8B030D-6E8A-4147-A177-3AD203B41FA5}">
                      <a16:colId xmlns:a16="http://schemas.microsoft.com/office/drawing/2014/main" val="3007823051"/>
                    </a:ext>
                  </a:extLst>
                </a:gridCol>
              </a:tblGrid>
              <a:tr h="1092767">
                <a:tc>
                  <a:txBody>
                    <a:bodyPr/>
                    <a:lstStyle/>
                    <a:p>
                      <a:r>
                        <a:rPr lang="en-GB" sz="3200" dirty="0"/>
                        <a:t>Academic instructions</a:t>
                      </a:r>
                      <a:endParaRPr lang="fr-F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err="1"/>
                        <a:t>Behavioral</a:t>
                      </a:r>
                      <a:r>
                        <a:rPr lang="en-GB" sz="3200" dirty="0"/>
                        <a:t> interventions</a:t>
                      </a:r>
                      <a:endParaRPr lang="fr-F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Classroom </a:t>
                      </a:r>
                      <a:r>
                        <a:rPr lang="en-GB" sz="3200" dirty="0" err="1"/>
                        <a:t>accomodations</a:t>
                      </a:r>
                      <a:endParaRPr lang="fr-FR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4768051"/>
                  </a:ext>
                </a:extLst>
              </a:tr>
              <a:tr h="4893695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sz="2400" dirty="0"/>
                        <a:t>Introducing lessons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400" dirty="0" err="1"/>
                        <a:t>Conducting</a:t>
                      </a:r>
                      <a:r>
                        <a:rPr lang="fr-FR" sz="2400" dirty="0"/>
                        <a:t> </a:t>
                      </a:r>
                      <a:r>
                        <a:rPr lang="fr-FR" sz="2400" dirty="0" err="1"/>
                        <a:t>lessons</a:t>
                      </a:r>
                      <a:endParaRPr lang="fr-FR" sz="24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400" dirty="0" err="1"/>
                        <a:t>Concluding</a:t>
                      </a:r>
                      <a:r>
                        <a:rPr lang="fr-FR" sz="2400" dirty="0"/>
                        <a:t> </a:t>
                      </a:r>
                      <a:r>
                        <a:rPr lang="fr-FR" sz="2400" dirty="0" err="1"/>
                        <a:t>lessons</a:t>
                      </a:r>
                      <a:endParaRPr lang="fr-FR" sz="2400" dirty="0"/>
                    </a:p>
                    <a:p>
                      <a:pPr marL="0" indent="0">
                        <a:buFontTx/>
                        <a:buNone/>
                      </a:pPr>
                      <a:endParaRPr lang="fr-FR" sz="240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2400" dirty="0"/>
                        <a:t>It </a:t>
                      </a:r>
                      <a:r>
                        <a:rPr lang="fr-FR" sz="2400" dirty="0" err="1"/>
                        <a:t>is</a:t>
                      </a:r>
                      <a:r>
                        <a:rPr lang="fr-FR" sz="2400" dirty="0"/>
                        <a:t> important to </a:t>
                      </a:r>
                      <a:r>
                        <a:rPr lang="fr-FR" sz="2400" dirty="0" err="1"/>
                        <a:t>give</a:t>
                      </a:r>
                      <a:r>
                        <a:rPr lang="fr-FR" sz="2400" dirty="0"/>
                        <a:t> </a:t>
                      </a:r>
                      <a:r>
                        <a:rPr lang="fr-FR" sz="2400" dirty="0" err="1"/>
                        <a:t>clear</a:t>
                      </a:r>
                      <a:r>
                        <a:rPr lang="fr-FR" sz="2400" dirty="0"/>
                        <a:t> </a:t>
                      </a:r>
                      <a:r>
                        <a:rPr lang="fr-FR" sz="2400" dirty="0" err="1"/>
                        <a:t>explanations</a:t>
                      </a:r>
                      <a:r>
                        <a:rPr lang="fr-FR" sz="2400" dirty="0"/>
                        <a:t> and constant feedback about </a:t>
                      </a:r>
                      <a:r>
                        <a:rPr lang="fr-FR" sz="2400" dirty="0" err="1"/>
                        <a:t>there</a:t>
                      </a:r>
                      <a:r>
                        <a:rPr lang="fr-FR" sz="2400" dirty="0"/>
                        <a:t> </a:t>
                      </a:r>
                      <a:r>
                        <a:rPr lang="fr-FR" sz="2400" dirty="0" err="1"/>
                        <a:t>work</a:t>
                      </a:r>
                      <a:r>
                        <a:rPr lang="fr-FR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sz="2400" dirty="0"/>
                        <a:t>Be consistent and clear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2400" dirty="0"/>
                        <a:t>Verbal reinforcement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2400" dirty="0"/>
                        <a:t>Praise children for all good action, encouraging them to follow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sz="2400" dirty="0"/>
                        <a:t>Childs sit near the teacher or a model student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2400" dirty="0"/>
                        <a:t>Use of pointers, egg timers, classroom lights, music…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2400" dirty="0"/>
                        <a:t>Provide low-distraction work areas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231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850541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7213" y="520700"/>
            <a:ext cx="12130087" cy="1222375"/>
          </a:xfrm>
        </p:spPr>
        <p:txBody>
          <a:bodyPr>
            <a:normAutofit fontScale="90000"/>
          </a:bodyPr>
          <a:lstStyle/>
          <a:p>
            <a:r>
              <a:rPr lang="cs-CZ" dirty="0" err="1">
                <a:solidFill>
                  <a:schemeClr val="bg1"/>
                </a:solidFill>
              </a:rPr>
              <a:t>Suitable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educational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approach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175" y="2425701"/>
            <a:ext cx="12644438" cy="7327900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GB" sz="5800" dirty="0" smtClean="0">
                <a:solidFill>
                  <a:schemeClr val="bg1"/>
                </a:solidFill>
              </a:rPr>
              <a:t>Classroom </a:t>
            </a:r>
            <a:r>
              <a:rPr lang="en-GB" sz="5800" dirty="0">
                <a:solidFill>
                  <a:schemeClr val="bg1"/>
                </a:solidFill>
              </a:rPr>
              <a:t>assistance</a:t>
            </a:r>
          </a:p>
          <a:p>
            <a:pPr algn="l"/>
            <a:r>
              <a:rPr lang="en-GB" sz="5800" dirty="0" smtClean="0">
                <a:solidFill>
                  <a:schemeClr val="bg1"/>
                </a:solidFill>
              </a:rPr>
              <a:t>Advisory </a:t>
            </a:r>
            <a:r>
              <a:rPr lang="en-GB" sz="5800" dirty="0">
                <a:solidFill>
                  <a:schemeClr val="bg1"/>
                </a:solidFill>
              </a:rPr>
              <a:t>teachers: educate the school teachers about handling this condition</a:t>
            </a:r>
          </a:p>
          <a:p>
            <a:pPr algn="l"/>
            <a:r>
              <a:rPr lang="cs-CZ" sz="5800" dirty="0">
                <a:solidFill>
                  <a:schemeClr val="bg1"/>
                </a:solidFill>
              </a:rPr>
              <a:t>C</a:t>
            </a:r>
            <a:r>
              <a:rPr lang="fr-FR" sz="5800" dirty="0" smtClean="0">
                <a:solidFill>
                  <a:schemeClr val="bg1"/>
                </a:solidFill>
              </a:rPr>
              <a:t>ommunicating </a:t>
            </a:r>
            <a:r>
              <a:rPr lang="fr-FR" sz="5800" dirty="0">
                <a:solidFill>
                  <a:schemeClr val="bg1"/>
                </a:solidFill>
              </a:rPr>
              <a:t>feedback</a:t>
            </a:r>
          </a:p>
          <a:p>
            <a:pPr algn="l"/>
            <a:r>
              <a:rPr lang="fr-FR" sz="5800" dirty="0" smtClean="0">
                <a:solidFill>
                  <a:schemeClr val="bg1"/>
                </a:solidFill>
              </a:rPr>
              <a:t>Reward </a:t>
            </a:r>
            <a:r>
              <a:rPr lang="fr-FR" sz="5800" dirty="0">
                <a:solidFill>
                  <a:schemeClr val="bg1"/>
                </a:solidFill>
              </a:rPr>
              <a:t>good behavior</a:t>
            </a:r>
          </a:p>
          <a:p>
            <a:pPr algn="l"/>
            <a:r>
              <a:rPr lang="fr-FR" sz="5800" dirty="0" smtClean="0">
                <a:solidFill>
                  <a:schemeClr val="bg1"/>
                </a:solidFill>
              </a:rPr>
              <a:t>Access </a:t>
            </a:r>
            <a:r>
              <a:rPr lang="fr-FR" sz="5800" dirty="0">
                <a:solidFill>
                  <a:schemeClr val="bg1"/>
                </a:solidFill>
              </a:rPr>
              <a:t>to psychologue</a:t>
            </a:r>
          </a:p>
          <a:p>
            <a:pPr algn="l"/>
            <a:r>
              <a:rPr lang="fr-FR" sz="5800" dirty="0" smtClean="0">
                <a:solidFill>
                  <a:schemeClr val="bg1"/>
                </a:solidFill>
              </a:rPr>
              <a:t>Implement </a:t>
            </a:r>
            <a:r>
              <a:rPr lang="fr-FR" sz="5800" dirty="0">
                <a:solidFill>
                  <a:schemeClr val="bg1"/>
                </a:solidFill>
              </a:rPr>
              <a:t>more breaks</a:t>
            </a:r>
          </a:p>
          <a:p>
            <a:pPr algn="l"/>
            <a:r>
              <a:rPr lang="fr-FR" sz="5800" dirty="0" smtClean="0">
                <a:solidFill>
                  <a:schemeClr val="bg1"/>
                </a:solidFill>
              </a:rPr>
              <a:t>Avoid </a:t>
            </a:r>
            <a:r>
              <a:rPr lang="fr-FR" sz="5800" dirty="0">
                <a:solidFill>
                  <a:schemeClr val="bg1"/>
                </a:solidFill>
              </a:rPr>
              <a:t>to overload the students</a:t>
            </a:r>
          </a:p>
          <a:p>
            <a:pPr algn="l"/>
            <a:r>
              <a:rPr lang="fr-FR" sz="5800" dirty="0" smtClean="0">
                <a:solidFill>
                  <a:schemeClr val="bg1"/>
                </a:solidFill>
              </a:rPr>
              <a:t>Encourage </a:t>
            </a:r>
            <a:r>
              <a:rPr lang="fr-FR" sz="5800" dirty="0">
                <a:solidFill>
                  <a:schemeClr val="bg1"/>
                </a:solidFill>
              </a:rPr>
              <a:t>support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61850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approach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24070" y="2080591"/>
            <a:ext cx="12205252" cy="4399722"/>
          </a:xfrm>
        </p:spPr>
        <p:txBody>
          <a:bodyPr/>
          <a:lstStyle/>
          <a:p>
            <a:r>
              <a:rPr lang="cs-CZ" dirty="0" err="1" smtClean="0"/>
              <a:t>Constistent</a:t>
            </a:r>
            <a:r>
              <a:rPr lang="cs-CZ" dirty="0" smtClean="0"/>
              <a:t> and positive </a:t>
            </a:r>
            <a:r>
              <a:rPr lang="cs-CZ" dirty="0" err="1" smtClean="0"/>
              <a:t>oriented</a:t>
            </a:r>
            <a:r>
              <a:rPr lang="cs-CZ" dirty="0" smtClean="0"/>
              <a:t> </a:t>
            </a:r>
            <a:r>
              <a:rPr lang="cs-CZ" dirty="0" err="1" smtClean="0"/>
              <a:t>parent</a:t>
            </a:r>
            <a:r>
              <a:rPr lang="cs-CZ" dirty="0" smtClean="0"/>
              <a:t> </a:t>
            </a:r>
            <a:r>
              <a:rPr lang="cs-CZ" dirty="0" err="1" smtClean="0"/>
              <a:t>approach</a:t>
            </a:r>
            <a:endParaRPr lang="cs-CZ" dirty="0" smtClean="0"/>
          </a:p>
          <a:p>
            <a:r>
              <a:rPr lang="cs-CZ" dirty="0" smtClean="0"/>
              <a:t>Proper </a:t>
            </a:r>
            <a:r>
              <a:rPr lang="cs-CZ" dirty="0" err="1" smtClean="0"/>
              <a:t>nutrition</a:t>
            </a:r>
            <a:endParaRPr lang="cs-CZ" dirty="0" smtClean="0"/>
          </a:p>
          <a:p>
            <a:r>
              <a:rPr lang="cs-CZ" dirty="0" err="1" smtClean="0"/>
              <a:t>Danger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energy</a:t>
            </a:r>
            <a:r>
              <a:rPr lang="cs-CZ" dirty="0" smtClean="0"/>
              <a:t> </a:t>
            </a:r>
            <a:r>
              <a:rPr lang="cs-CZ" dirty="0" err="1" smtClean="0"/>
              <a:t>drinks</a:t>
            </a:r>
            <a:endParaRPr lang="cs-CZ" dirty="0"/>
          </a:p>
        </p:txBody>
      </p:sp>
      <p:pic>
        <p:nvPicPr>
          <p:cNvPr id="4" name="Obrázek 3" descr="Alternative Treatments to ADHD Medicine | Engage The Brain | Orland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2" y="5870050"/>
            <a:ext cx="5287617" cy="312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ADHD in Children Symptoms and Treatmen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452" y="5870050"/>
            <a:ext cx="4731744" cy="3129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92323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811694" y="0"/>
            <a:ext cx="11430000" cy="1905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 dirty="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ADHD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304799" y="1603513"/>
            <a:ext cx="12443791" cy="77260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37490" lvl="0" indent="-237490" defTabSz="32131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600" b="1" dirty="0">
                <a:solidFill>
                  <a:schemeClr val="bg1"/>
                </a:solidFill>
              </a:rPr>
              <a:t>Attention Deficit Hyperactivity Disorder</a:t>
            </a:r>
          </a:p>
          <a:p>
            <a:pPr marL="237490" lvl="0" indent="-237490" defTabSz="32131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600" b="1" dirty="0">
                <a:solidFill>
                  <a:schemeClr val="bg1"/>
                </a:solidFill>
              </a:rPr>
              <a:t>Psychiatric disorder of the neurodevelopmental type </a:t>
            </a:r>
            <a:r>
              <a:rPr sz="2600" dirty="0">
                <a:solidFill>
                  <a:schemeClr val="bg1"/>
                </a:solidFill>
              </a:rPr>
              <a:t>in which there are significant problems of</a:t>
            </a:r>
          </a:p>
          <a:p>
            <a:pPr marL="712470" lvl="2" indent="-237490" defTabSz="32131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600" b="1" dirty="0">
                <a:solidFill>
                  <a:schemeClr val="bg1"/>
                </a:solidFill>
              </a:rPr>
              <a:t>Attention</a:t>
            </a:r>
          </a:p>
          <a:p>
            <a:pPr marL="712470" lvl="2" indent="-237490" defTabSz="32131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600" b="1" dirty="0">
                <a:solidFill>
                  <a:schemeClr val="bg1"/>
                </a:solidFill>
              </a:rPr>
              <a:t>Hyperactivity </a:t>
            </a:r>
          </a:p>
          <a:p>
            <a:pPr marL="712470" lvl="2" indent="-237490" defTabSz="32131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600" b="1" dirty="0">
                <a:solidFill>
                  <a:schemeClr val="bg1"/>
                </a:solidFill>
              </a:rPr>
              <a:t>Acting impulsively</a:t>
            </a:r>
          </a:p>
          <a:p>
            <a:pPr marL="237490" lvl="0" indent="-237490" defTabSz="32131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chemeClr val="bg1"/>
                </a:solidFill>
              </a:rPr>
              <a:t>Affecting </a:t>
            </a:r>
            <a:r>
              <a:rPr sz="2600" b="1" dirty="0">
                <a:solidFill>
                  <a:schemeClr val="bg1"/>
                </a:solidFill>
              </a:rPr>
              <a:t>6-10 % of school aged children</a:t>
            </a:r>
          </a:p>
          <a:p>
            <a:pPr marL="237490" lvl="0" indent="-237490" defTabSz="32131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600" b="1" dirty="0">
                <a:solidFill>
                  <a:schemeClr val="bg1"/>
                </a:solidFill>
              </a:rPr>
              <a:t>Symptoms must begin by age six to twelve and persist for more than six months for a diagnosis to be made</a:t>
            </a:r>
          </a:p>
          <a:p>
            <a:pPr marL="237490" lvl="0" indent="-237490" defTabSz="32131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600" b="1" dirty="0">
                <a:solidFill>
                  <a:schemeClr val="bg1"/>
                </a:solidFill>
              </a:rPr>
              <a:t>Cause</a:t>
            </a:r>
            <a:r>
              <a:rPr sz="2600" dirty="0">
                <a:solidFill>
                  <a:schemeClr val="bg1"/>
                </a:solidFill>
              </a:rPr>
              <a:t>: of most cases is unknown, but it is believed to involve interactions between genetic and environmental factors. Certain cases are related to previous infection of or trauma to the brain.</a:t>
            </a:r>
          </a:p>
        </p:txBody>
      </p:sp>
    </p:spTree>
  </p:cSld>
  <p:clrMapOvr>
    <a:masterClrMapping/>
  </p:clrMapOvr>
  <p:transition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000" dirty="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Thank you for your </a:t>
            </a:r>
            <a:r>
              <a:rPr sz="6000" dirty="0" smtClean="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attention</a:t>
            </a:r>
            <a:r>
              <a:rPr lang="cs-CZ" sz="6000" smtClean="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!</a:t>
            </a:r>
            <a:endParaRPr sz="6000">
              <a:solidFill>
                <a:srgbClr val="515151"/>
              </a:solidFill>
              <a:effectLst>
                <a:outerShdw blurRad="38100" dist="50800" dir="3000000" rotWithShape="0">
                  <a:srgbClr val="FFFFFF">
                    <a:alpha val="6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31622">
              <a:defRPr sz="6734">
                <a:effectLst>
                  <a:outerShdw blurRad="34671" dist="46228" dir="3000000" rotWithShape="0">
                    <a:srgbClr val="FFFFFF">
                      <a:alpha val="6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734">
                <a:solidFill>
                  <a:srgbClr val="515151"/>
                </a:solidFill>
                <a:effectLst>
                  <a:outerShdw blurRad="34671" dist="46228" dir="3000000" rotWithShape="0">
                    <a:srgbClr val="FFFFFF">
                      <a:alpha val="60000"/>
                    </a:srgbClr>
                  </a:outerShdw>
                </a:effectLst>
              </a:rPr>
              <a:t>Signs and Symptoms of ADHD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300038" y="2794000"/>
            <a:ext cx="12387262" cy="5715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54761" lvl="0" indent="-254761" defTabSz="344677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359" b="1" dirty="0">
                <a:solidFill>
                  <a:schemeClr val="bg1"/>
                </a:solidFill>
              </a:rPr>
              <a:t>Inattention, hyperactivity, disruptive behavior, and impulsivity are common in ADHD </a:t>
            </a:r>
          </a:p>
          <a:p>
            <a:pPr marL="254761" lvl="0" indent="-254761" defTabSz="344677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359" dirty="0">
                <a:solidFill>
                  <a:schemeClr val="bg1"/>
                </a:solidFill>
              </a:rPr>
              <a:t>The symptoms can be </a:t>
            </a:r>
            <a:r>
              <a:rPr sz="2359" b="1" dirty="0">
                <a:solidFill>
                  <a:schemeClr val="bg1"/>
                </a:solidFill>
              </a:rPr>
              <a:t>difficult to define </a:t>
            </a:r>
            <a:r>
              <a:rPr sz="2359" dirty="0">
                <a:solidFill>
                  <a:schemeClr val="bg1"/>
                </a:solidFill>
              </a:rPr>
              <a:t>as it is </a:t>
            </a:r>
            <a:r>
              <a:rPr sz="2359" b="1" dirty="0">
                <a:solidFill>
                  <a:schemeClr val="bg1"/>
                </a:solidFill>
              </a:rPr>
              <a:t>hard to draw a line at where normal levels</a:t>
            </a:r>
            <a:r>
              <a:rPr sz="2359" dirty="0">
                <a:solidFill>
                  <a:schemeClr val="bg1"/>
                </a:solidFill>
              </a:rPr>
              <a:t> of inattention, hyperactivity, and impulsivity end and significant levels requiring interventions begin</a:t>
            </a:r>
          </a:p>
          <a:p>
            <a:pPr marL="254761" lvl="0" indent="-254761" defTabSz="344677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359" dirty="0">
                <a:solidFill>
                  <a:schemeClr val="bg1"/>
                </a:solidFill>
              </a:rPr>
              <a:t>Diagnosis is made up per the fifth edition of the </a:t>
            </a:r>
            <a:r>
              <a:rPr sz="2359" b="1" i="1" dirty="0">
                <a:solidFill>
                  <a:schemeClr val="bg1"/>
                </a:solidFill>
              </a:rPr>
              <a:t>Diagnostic and Statistical Manual of Mental Disorders (DSM-V), </a:t>
            </a:r>
            <a:r>
              <a:rPr sz="2359" dirty="0">
                <a:solidFill>
                  <a:schemeClr val="bg1"/>
                </a:solidFill>
              </a:rPr>
              <a:t>Symptoms must be observed in </a:t>
            </a:r>
            <a:r>
              <a:rPr sz="2359" b="1" dirty="0">
                <a:solidFill>
                  <a:schemeClr val="bg1"/>
                </a:solidFill>
              </a:rPr>
              <a:t>multiple settings for six months or more and to a degree that is much greater than others of the same age</a:t>
            </a:r>
          </a:p>
          <a:p>
            <a:pPr marL="254761" lvl="0" indent="-254761" defTabSz="344677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359" dirty="0">
                <a:solidFill>
                  <a:schemeClr val="bg1"/>
                </a:solidFill>
              </a:rPr>
              <a:t>Based on the symptoms, ADHD can be divided into </a:t>
            </a:r>
            <a:r>
              <a:rPr sz="2359" b="1" dirty="0">
                <a:solidFill>
                  <a:schemeClr val="bg1"/>
                </a:solidFill>
              </a:rPr>
              <a:t>three subtypes  </a:t>
            </a:r>
          </a:p>
          <a:p>
            <a:pPr marL="1019047" lvl="3" indent="-254761" defTabSz="344677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359" b="1" dirty="0">
                <a:solidFill>
                  <a:schemeClr val="bg1"/>
                </a:solidFill>
              </a:rPr>
              <a:t>Predominantly inattentive</a:t>
            </a:r>
          </a:p>
          <a:p>
            <a:pPr marL="1019047" lvl="3" indent="-254761" defTabSz="344677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359" b="1" dirty="0">
                <a:solidFill>
                  <a:schemeClr val="bg1"/>
                </a:solidFill>
              </a:rPr>
              <a:t>Predominantly hyperactive-impulsive</a:t>
            </a:r>
          </a:p>
          <a:p>
            <a:pPr marL="1019047" lvl="3" indent="-254761" defTabSz="344677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359" b="1" dirty="0">
                <a:solidFill>
                  <a:schemeClr val="bg1"/>
                </a:solidFill>
              </a:rPr>
              <a:t>Combined </a:t>
            </a:r>
          </a:p>
        </p:txBody>
      </p:sp>
    </p:spTree>
  </p:cSld>
  <p:clrMapOvr>
    <a:masterClrMapping/>
  </p:clrMapOvr>
  <p:transition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7400" y="520700"/>
            <a:ext cx="11430000" cy="865188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Ethiology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14325" y="1843088"/>
            <a:ext cx="12472988" cy="7800975"/>
          </a:xfrm>
        </p:spPr>
        <p:txBody>
          <a:bodyPr>
            <a:normAutofit fontScale="70000" lnSpcReduction="20000"/>
          </a:bodyPr>
          <a:lstStyle/>
          <a:p>
            <a:endParaRPr lang="cs-CZ" dirty="0" smtClean="0"/>
          </a:p>
          <a:p>
            <a:r>
              <a:rPr lang="en-GB" b="1" dirty="0" smtClean="0"/>
              <a:t>Neurochemical</a:t>
            </a:r>
            <a:r>
              <a:rPr lang="en-GB" b="1" dirty="0"/>
              <a:t>, structural and functional brain differences in </a:t>
            </a:r>
            <a:r>
              <a:rPr lang="en-GB" b="1" dirty="0" smtClean="0"/>
              <a:t>ADHD</a:t>
            </a:r>
            <a:r>
              <a:rPr lang="cs-CZ" b="1" dirty="0" smtClean="0"/>
              <a:t>.</a:t>
            </a:r>
          </a:p>
          <a:p>
            <a:pPr marL="0" indent="0">
              <a:buNone/>
            </a:pPr>
            <a:r>
              <a:rPr lang="en-GB" dirty="0"/>
              <a:t>-“</a:t>
            </a:r>
            <a:r>
              <a:rPr lang="en-GB" b="1" dirty="0"/>
              <a:t>Therefore, ADHD can be better conceptualized as a multisystem developmental disorder with a variety of clinical </a:t>
            </a:r>
            <a:r>
              <a:rPr lang="en-GB" b="1" dirty="0" smtClean="0"/>
              <a:t>expressions</a:t>
            </a:r>
            <a:r>
              <a:rPr lang="cs-CZ" dirty="0" smtClean="0"/>
              <a:t> (</a:t>
            </a:r>
            <a:r>
              <a:rPr lang="cs-CZ" dirty="0" err="1" smtClean="0"/>
              <a:t>Dahan</a:t>
            </a:r>
            <a:r>
              <a:rPr lang="cs-CZ" dirty="0" smtClean="0"/>
              <a:t> et al. 2018) =) s</a:t>
            </a:r>
            <a:r>
              <a:rPr lang="en-US" dirty="0" smtClean="0"/>
              <a:t>o</a:t>
            </a:r>
            <a:r>
              <a:rPr lang="en-US" dirty="0"/>
              <a:t>, it actually means: there are many of different </a:t>
            </a:r>
            <a:r>
              <a:rPr lang="en-US" dirty="0" err="1"/>
              <a:t>symptomswhich</a:t>
            </a:r>
            <a:r>
              <a:rPr lang="en-US" dirty="0"/>
              <a:t> cannot be </a:t>
            </a:r>
            <a:r>
              <a:rPr lang="en-US" dirty="0" err="1"/>
              <a:t>succesfully</a:t>
            </a:r>
            <a:r>
              <a:rPr lang="en-US" dirty="0"/>
              <a:t> </a:t>
            </a:r>
            <a:r>
              <a:rPr lang="en-US" dirty="0" smtClean="0"/>
              <a:t>border</a:t>
            </a:r>
            <a:r>
              <a:rPr lang="cs-CZ" dirty="0" err="1" smtClean="0"/>
              <a:t>ed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explane</a:t>
            </a:r>
            <a:r>
              <a:rPr lang="en-US" dirty="0"/>
              <a:t>, so we call them together ADHD </a:t>
            </a:r>
            <a:r>
              <a:rPr lang="en-US" dirty="0" smtClean="0"/>
              <a:t>:-)</a:t>
            </a:r>
            <a:r>
              <a:rPr lang="cs-CZ" dirty="0" smtClean="0"/>
              <a:t>)</a:t>
            </a:r>
            <a:r>
              <a:rPr lang="en-US" dirty="0" smtClean="0"/>
              <a:t>.</a:t>
            </a:r>
            <a:endParaRPr lang="cs-CZ" dirty="0" smtClean="0"/>
          </a:p>
          <a:p>
            <a:pPr algn="ctr"/>
            <a:r>
              <a:rPr lang="cs-CZ" b="1" dirty="0" smtClean="0"/>
              <a:t>m</a:t>
            </a:r>
            <a:r>
              <a:rPr lang="en-GB" b="1" dirty="0" err="1" smtClean="0"/>
              <a:t>otor</a:t>
            </a:r>
            <a:r>
              <a:rPr lang="en-GB" b="1" dirty="0" smtClean="0"/>
              <a:t> </a:t>
            </a:r>
            <a:r>
              <a:rPr lang="en-GB" b="1" dirty="0"/>
              <a:t>+ cognitive + </a:t>
            </a:r>
            <a:r>
              <a:rPr lang="en-GB" b="1" dirty="0" smtClean="0"/>
              <a:t>emotional</a:t>
            </a:r>
            <a:r>
              <a:rPr lang="cs-CZ" b="1" dirty="0" smtClean="0"/>
              <a:t> </a:t>
            </a:r>
            <a:r>
              <a:rPr lang="cs-CZ" b="1" dirty="0" err="1" smtClean="0"/>
              <a:t>sphere</a:t>
            </a:r>
            <a:endParaRPr lang="en-GB" b="1" dirty="0"/>
          </a:p>
          <a:p>
            <a:r>
              <a:rPr lang="en-GB" b="1" u="sng" dirty="0"/>
              <a:t>Pathways dysfunctions</a:t>
            </a:r>
          </a:p>
          <a:p>
            <a:r>
              <a:rPr lang="en-GB" b="1" dirty="0"/>
              <a:t>Mesolimbic</a:t>
            </a:r>
            <a:r>
              <a:rPr lang="en-GB" dirty="0"/>
              <a:t> -&gt; </a:t>
            </a:r>
            <a:r>
              <a:rPr lang="en-GB" b="1" dirty="0"/>
              <a:t>reward-related cognition</a:t>
            </a:r>
          </a:p>
          <a:p>
            <a:r>
              <a:rPr lang="en-GB" b="1" dirty="0" err="1"/>
              <a:t>Mesocortical</a:t>
            </a:r>
            <a:r>
              <a:rPr lang="en-GB" b="1" dirty="0"/>
              <a:t> -&gt; executive functions</a:t>
            </a:r>
          </a:p>
          <a:p>
            <a:r>
              <a:rPr lang="en-GB" b="1" dirty="0" err="1"/>
              <a:t>Nigrostriatal</a:t>
            </a:r>
            <a:r>
              <a:rPr lang="en-GB" b="1" dirty="0"/>
              <a:t> -&gt; motor </a:t>
            </a:r>
            <a:r>
              <a:rPr lang="en-GB" b="1" dirty="0" smtClean="0"/>
              <a:t>function </a:t>
            </a:r>
            <a:r>
              <a:rPr lang="en-GB" b="1" dirty="0"/>
              <a:t>and movement </a:t>
            </a:r>
            <a:r>
              <a:rPr lang="en-GB" b="1" dirty="0" smtClean="0"/>
              <a:t>coordination</a:t>
            </a:r>
            <a:endParaRPr lang="fr-FR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845453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Pathways</a:t>
            </a:r>
            <a:endParaRPr lang="cs-CZ" dirty="0"/>
          </a:p>
        </p:txBody>
      </p:sp>
      <p:pic>
        <p:nvPicPr>
          <p:cNvPr id="1026" name="Picture 2" descr="Nigrostriatal pathway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66" y="2619735"/>
            <a:ext cx="10364755" cy="713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88462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Symptoms of ADHD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Predominantly inattentive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72034" lvl="0" indent="-272034" defTabSz="368045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520" b="1" dirty="0">
                <a:solidFill>
                  <a:schemeClr val="bg1"/>
                </a:solidFill>
              </a:rPr>
              <a:t>Be easily distracted, miss detail, forget things, and frequently switch from one activity to another</a:t>
            </a:r>
          </a:p>
          <a:p>
            <a:pPr marL="272034" lvl="0" indent="-272034" defTabSz="368045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520" b="1" dirty="0">
                <a:solidFill>
                  <a:schemeClr val="bg1"/>
                </a:solidFill>
              </a:rPr>
              <a:t>Have difficulty maintaining focus on one task</a:t>
            </a:r>
          </a:p>
          <a:p>
            <a:pPr marL="272034" lvl="0" indent="-272034" defTabSz="368045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520" b="1" dirty="0">
                <a:solidFill>
                  <a:schemeClr val="bg1"/>
                </a:solidFill>
              </a:rPr>
              <a:t>Become bored with a task after only a few minutes, unless doing something enjoyable</a:t>
            </a:r>
          </a:p>
          <a:p>
            <a:pPr marL="272034" lvl="0" indent="-272034" defTabSz="368045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520" b="1" dirty="0">
                <a:solidFill>
                  <a:schemeClr val="bg1"/>
                </a:solidFill>
              </a:rPr>
              <a:t>Have difficulty focusing attention on organizing and completing a task or learn something new</a:t>
            </a:r>
          </a:p>
          <a:p>
            <a:pPr marL="272034" lvl="0" indent="-272034" defTabSz="368045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520" b="1" dirty="0">
                <a:solidFill>
                  <a:schemeClr val="bg1"/>
                </a:solidFill>
              </a:rPr>
              <a:t>Not seem to listen when spoken to</a:t>
            </a:r>
          </a:p>
          <a:p>
            <a:pPr marL="272034" lvl="0" indent="-272034" defTabSz="368045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520" b="1" dirty="0">
                <a:solidFill>
                  <a:schemeClr val="bg1"/>
                </a:solidFill>
              </a:rPr>
              <a:t>Daydream, become easily confused, and move slowly</a:t>
            </a:r>
          </a:p>
          <a:p>
            <a:pPr marL="272034" lvl="0" indent="-272034" defTabSz="368045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520" b="1" dirty="0">
                <a:solidFill>
                  <a:schemeClr val="bg1"/>
                </a:solidFill>
              </a:rPr>
              <a:t>Have difficulty processing information as quickly and accurately as others</a:t>
            </a:r>
          </a:p>
        </p:txBody>
      </p:sp>
    </p:spTree>
  </p:cSld>
  <p:clrMapOvr>
    <a:masterClrMapping/>
  </p:clrMapOvr>
  <p:transition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Symptoms of ADHD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Predominantly hyperactive-impulsive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233172" lvl="0" indent="-233172" defTabSz="315468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400" b="1" dirty="0" smtClean="0">
                <a:solidFill>
                  <a:schemeClr val="bg1"/>
                </a:solidFill>
              </a:rPr>
              <a:t>Talk </a:t>
            </a:r>
            <a:r>
              <a:rPr sz="2400" b="1" dirty="0">
                <a:solidFill>
                  <a:schemeClr val="bg1"/>
                </a:solidFill>
              </a:rPr>
              <a:t>nonstop</a:t>
            </a:r>
          </a:p>
          <a:p>
            <a:pPr marL="233172" lvl="0" indent="-233172" defTabSz="315468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chemeClr val="bg1"/>
                </a:solidFill>
              </a:rPr>
              <a:t>Dash around, touching or playing with anything and everything in sight</a:t>
            </a:r>
          </a:p>
          <a:p>
            <a:pPr marL="233172" lvl="0" indent="-233172" defTabSz="315468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chemeClr val="bg1"/>
                </a:solidFill>
              </a:rPr>
              <a:t>Have trouble sitting still</a:t>
            </a:r>
          </a:p>
          <a:p>
            <a:pPr marL="233172" lvl="0" indent="-233172" defTabSz="315468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chemeClr val="bg1"/>
                </a:solidFill>
              </a:rPr>
              <a:t>Be </a:t>
            </a:r>
            <a:r>
              <a:rPr sz="2400" b="1" dirty="0" err="1">
                <a:solidFill>
                  <a:schemeClr val="bg1"/>
                </a:solidFill>
              </a:rPr>
              <a:t>constanly</a:t>
            </a:r>
            <a:r>
              <a:rPr sz="2400" b="1" dirty="0">
                <a:solidFill>
                  <a:schemeClr val="bg1"/>
                </a:solidFill>
              </a:rPr>
              <a:t> in motion</a:t>
            </a:r>
          </a:p>
          <a:p>
            <a:pPr marL="233172" lvl="0" indent="-233172" defTabSz="315468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chemeClr val="bg1"/>
                </a:solidFill>
              </a:rPr>
              <a:t>Have difficulty doing quiet tasks or activities</a:t>
            </a:r>
          </a:p>
          <a:p>
            <a:pPr marL="233172" lvl="0" indent="-233172" defTabSz="315468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chemeClr val="bg1"/>
                </a:solidFill>
              </a:rPr>
              <a:t>Be very impatient</a:t>
            </a:r>
          </a:p>
          <a:p>
            <a:pPr marL="233172" lvl="0" indent="-233172" defTabSz="315468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chemeClr val="bg1"/>
                </a:solidFill>
              </a:rPr>
              <a:t>Have difficulty waiting for things they want</a:t>
            </a:r>
          </a:p>
          <a:p>
            <a:pPr marL="233172" lvl="0" indent="-233172" defTabSz="315468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chemeClr val="bg1"/>
                </a:solidFill>
              </a:rPr>
              <a:t>Difficulties processing verbal and nonverbal language</a:t>
            </a:r>
          </a:p>
          <a:p>
            <a:pPr marL="233172" lvl="0" indent="-233172" defTabSz="315468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chemeClr val="bg1"/>
                </a:solidFill>
              </a:rPr>
              <a:t>Delays in speech, language and motor development</a:t>
            </a:r>
          </a:p>
        </p:txBody>
      </p:sp>
    </p:spTree>
  </p:cSld>
  <p:clrMapOvr>
    <a:masterClrMapping/>
  </p:clrMapOvr>
  <p:transition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66674">
              <a:defRPr sz="7178">
                <a:effectLst>
                  <a:outerShdw blurRad="36957" dist="49276" dir="3000000" rotWithShape="0">
                    <a:srgbClr val="FFFFFF">
                      <a:alpha val="6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178">
                <a:solidFill>
                  <a:srgbClr val="515151"/>
                </a:solidFill>
                <a:effectLst>
                  <a:outerShdw blurRad="36957" dist="49276" dir="3000000" rotWithShape="0">
                    <a:srgbClr val="FFFFFF">
                      <a:alpha val="60000"/>
                    </a:srgbClr>
                  </a:outerShdw>
                </a:effectLst>
              </a:rPr>
              <a:t>Gender differences in ADHD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/>
          </a:bodyPr>
          <a:lstStyle/>
          <a:p>
            <a:pPr marL="388619" lvl="0" indent="-388619" defTabSz="525779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600" b="1" dirty="0">
                <a:solidFill>
                  <a:schemeClr val="bg1"/>
                </a:solidFill>
              </a:rPr>
              <a:t>Girls </a:t>
            </a:r>
            <a:r>
              <a:rPr sz="3600" dirty="0">
                <a:solidFill>
                  <a:schemeClr val="bg1"/>
                </a:solidFill>
              </a:rPr>
              <a:t>with ADHD </a:t>
            </a:r>
            <a:r>
              <a:rPr sz="3600" b="1" dirty="0">
                <a:solidFill>
                  <a:schemeClr val="bg1"/>
                </a:solidFill>
              </a:rPr>
              <a:t>aren´t usually hyperactive</a:t>
            </a:r>
            <a:r>
              <a:rPr sz="3600" dirty="0">
                <a:solidFill>
                  <a:schemeClr val="bg1"/>
                </a:solidFill>
              </a:rPr>
              <a:t>. Instead they tend to have the </a:t>
            </a:r>
            <a:r>
              <a:rPr sz="3600" b="1" dirty="0">
                <a:solidFill>
                  <a:schemeClr val="bg1"/>
                </a:solidFill>
              </a:rPr>
              <a:t>attention-deficit part </a:t>
            </a:r>
            <a:r>
              <a:rPr sz="3600" dirty="0">
                <a:solidFill>
                  <a:schemeClr val="bg1"/>
                </a:solidFill>
              </a:rPr>
              <a:t>of the disorder</a:t>
            </a:r>
          </a:p>
          <a:p>
            <a:pPr marL="388619" lvl="0" indent="-388619" defTabSz="525779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600" b="1" dirty="0">
                <a:solidFill>
                  <a:schemeClr val="bg1"/>
                </a:solidFill>
              </a:rPr>
              <a:t>The stereotype of someone with ADHD is a hyperactive boy</a:t>
            </a:r>
          </a:p>
          <a:p>
            <a:pPr marL="388619" lvl="0" indent="-388619" defTabSz="525779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600" b="1" dirty="0">
                <a:solidFill>
                  <a:schemeClr val="bg1"/>
                </a:solidFill>
              </a:rPr>
              <a:t>ADHD also affects girls and even adult women</a:t>
            </a:r>
          </a:p>
          <a:p>
            <a:pPr marL="388619" lvl="0" indent="-388619" defTabSz="525779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chemeClr val="bg1"/>
                </a:solidFill>
              </a:rPr>
              <a:t>Parents, teachers and others </a:t>
            </a:r>
            <a:r>
              <a:rPr sz="3600" b="1" dirty="0">
                <a:solidFill>
                  <a:schemeClr val="bg1"/>
                </a:solidFill>
              </a:rPr>
              <a:t>often overlook ADHD in girls</a:t>
            </a:r>
            <a:r>
              <a:rPr sz="3600" dirty="0">
                <a:solidFill>
                  <a:schemeClr val="bg1"/>
                </a:solidFill>
              </a:rPr>
              <a:t>, because their symptoms differ from those of boys</a:t>
            </a:r>
          </a:p>
        </p:txBody>
      </p:sp>
    </p:spTree>
  </p:cSld>
  <p:clrMapOvr>
    <a:masterClrMapping/>
  </p:clrMapOvr>
  <p:transition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chemeClr val="bg1"/>
                </a:solidFill>
              </a:rPr>
              <a:t>Although ADHD causes significant impairment, particularly in modern society, </a:t>
            </a:r>
            <a:r>
              <a:rPr sz="4000" b="1" dirty="0">
                <a:solidFill>
                  <a:schemeClr val="bg1"/>
                </a:solidFill>
              </a:rPr>
              <a:t>many children with ADHD have good attention span for tasks they find </a:t>
            </a:r>
            <a:r>
              <a:rPr sz="4000" b="1" dirty="0" smtClean="0">
                <a:solidFill>
                  <a:schemeClr val="bg1"/>
                </a:solidFill>
              </a:rPr>
              <a:t>interesting</a:t>
            </a:r>
            <a:r>
              <a:rPr lang="cs-CZ" sz="4000" b="1" dirty="0" smtClean="0">
                <a:solidFill>
                  <a:schemeClr val="bg1"/>
                </a:solidFill>
              </a:rPr>
              <a:t>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cs-CZ" sz="3600" b="1" dirty="0" err="1" smtClean="0">
                <a:solidFill>
                  <a:schemeClr val="bg1"/>
                </a:solidFill>
              </a:rPr>
              <a:t>It</a:t>
            </a:r>
            <a:r>
              <a:rPr lang="cs-CZ" sz="3600" b="1" dirty="0" smtClean="0">
                <a:solidFill>
                  <a:schemeClr val="bg1"/>
                </a:solidFill>
              </a:rPr>
              <a:t> </a:t>
            </a:r>
            <a:r>
              <a:rPr lang="cs-CZ" sz="3600" b="1" dirty="0" err="1" smtClean="0">
                <a:solidFill>
                  <a:schemeClr val="bg1"/>
                </a:solidFill>
              </a:rPr>
              <a:t>may</a:t>
            </a:r>
            <a:r>
              <a:rPr lang="cs-CZ" sz="3600" b="1" dirty="0" smtClean="0">
                <a:solidFill>
                  <a:schemeClr val="bg1"/>
                </a:solidFill>
              </a:rPr>
              <a:t> </a:t>
            </a:r>
            <a:r>
              <a:rPr lang="cs-CZ" sz="3600" b="1" dirty="0" err="1" smtClean="0">
                <a:solidFill>
                  <a:schemeClr val="bg1"/>
                </a:solidFill>
              </a:rPr>
              <a:t>also</a:t>
            </a:r>
            <a:r>
              <a:rPr lang="cs-CZ" sz="3600" b="1" dirty="0" smtClean="0">
                <a:solidFill>
                  <a:schemeClr val="bg1"/>
                </a:solidFill>
              </a:rPr>
              <a:t> </a:t>
            </a:r>
            <a:r>
              <a:rPr lang="cs-CZ" sz="3600" b="1" dirty="0" err="1" smtClean="0">
                <a:solidFill>
                  <a:schemeClr val="bg1"/>
                </a:solidFill>
              </a:rPr>
              <a:t>lead</a:t>
            </a:r>
            <a:r>
              <a:rPr lang="cs-CZ" sz="3600" b="1" dirty="0" smtClean="0">
                <a:solidFill>
                  <a:schemeClr val="bg1"/>
                </a:solidFill>
              </a:rPr>
              <a:t> to </a:t>
            </a:r>
            <a:r>
              <a:rPr lang="cs-CZ" sz="3600" b="1" dirty="0" err="1" smtClean="0">
                <a:solidFill>
                  <a:schemeClr val="bg1"/>
                </a:solidFill>
              </a:rPr>
              <a:t>the</a:t>
            </a:r>
            <a:r>
              <a:rPr lang="cs-CZ" sz="3600" b="1" dirty="0" smtClean="0">
                <a:solidFill>
                  <a:schemeClr val="bg1"/>
                </a:solidFill>
              </a:rPr>
              <a:t> </a:t>
            </a:r>
            <a:r>
              <a:rPr lang="cs-CZ" sz="3600" b="1" dirty="0" err="1" smtClean="0">
                <a:solidFill>
                  <a:schemeClr val="bg1"/>
                </a:solidFill>
              </a:rPr>
              <a:t>mistake</a:t>
            </a:r>
            <a:r>
              <a:rPr lang="cs-CZ" sz="3600" b="1" dirty="0" smtClean="0">
                <a:solidFill>
                  <a:schemeClr val="bg1"/>
                </a:solidFill>
              </a:rPr>
              <a:t> </a:t>
            </a:r>
            <a:r>
              <a:rPr lang="cs-CZ" sz="3600" b="1" dirty="0" err="1" smtClean="0">
                <a:solidFill>
                  <a:schemeClr val="bg1"/>
                </a:solidFill>
              </a:rPr>
              <a:t>that</a:t>
            </a:r>
            <a:r>
              <a:rPr lang="cs-CZ" sz="3600" b="1" dirty="0" smtClean="0">
                <a:solidFill>
                  <a:schemeClr val="bg1"/>
                </a:solidFill>
              </a:rPr>
              <a:t> </a:t>
            </a:r>
            <a:r>
              <a:rPr lang="cs-CZ" sz="3600" b="1" dirty="0" err="1" smtClean="0">
                <a:solidFill>
                  <a:schemeClr val="bg1"/>
                </a:solidFill>
              </a:rPr>
              <a:t>they</a:t>
            </a:r>
            <a:r>
              <a:rPr lang="cs-CZ" sz="3600" b="1" dirty="0" smtClean="0">
                <a:solidFill>
                  <a:schemeClr val="bg1"/>
                </a:solidFill>
              </a:rPr>
              <a:t> </a:t>
            </a:r>
            <a:r>
              <a:rPr lang="cs-CZ" sz="3600" b="1" dirty="0" err="1" smtClean="0">
                <a:solidFill>
                  <a:schemeClr val="bg1"/>
                </a:solidFill>
              </a:rPr>
              <a:t>can</a:t>
            </a:r>
            <a:r>
              <a:rPr lang="cs-CZ" sz="3600" b="1" dirty="0" smtClean="0">
                <a:solidFill>
                  <a:schemeClr val="bg1"/>
                </a:solidFill>
              </a:rPr>
              <a:t> </a:t>
            </a:r>
            <a:r>
              <a:rPr lang="cs-CZ" sz="3600" b="1" dirty="0" err="1" smtClean="0">
                <a:solidFill>
                  <a:schemeClr val="bg1"/>
                </a:solidFill>
              </a:rPr>
              <a:t>be</a:t>
            </a:r>
            <a:r>
              <a:rPr lang="cs-CZ" sz="3600" b="1" dirty="0" smtClean="0">
                <a:solidFill>
                  <a:schemeClr val="bg1"/>
                </a:solidFill>
              </a:rPr>
              <a:t> </a:t>
            </a:r>
            <a:r>
              <a:rPr lang="cs-CZ" sz="3600" b="1" dirty="0" err="1" smtClean="0">
                <a:solidFill>
                  <a:schemeClr val="bg1"/>
                </a:solidFill>
              </a:rPr>
              <a:t>percieve</a:t>
            </a:r>
            <a:r>
              <a:rPr lang="cs-CZ" sz="3600" b="1" dirty="0" smtClean="0">
                <a:solidFill>
                  <a:schemeClr val="bg1"/>
                </a:solidFill>
              </a:rPr>
              <a:t> as </a:t>
            </a:r>
            <a:r>
              <a:rPr lang="cs-CZ" sz="3600" b="1" dirty="0" err="1" smtClean="0">
                <a:solidFill>
                  <a:schemeClr val="bg1"/>
                </a:solidFill>
              </a:rPr>
              <a:t>the</a:t>
            </a:r>
            <a:r>
              <a:rPr lang="cs-CZ" sz="3600" b="1" dirty="0" smtClean="0">
                <a:solidFill>
                  <a:schemeClr val="bg1"/>
                </a:solidFill>
              </a:rPr>
              <a:t> </a:t>
            </a:r>
            <a:r>
              <a:rPr lang="cs-CZ" sz="3600" b="1" dirty="0" err="1" smtClean="0">
                <a:solidFill>
                  <a:schemeClr val="bg1"/>
                </a:solidFill>
              </a:rPr>
              <a:t>Autism</a:t>
            </a:r>
            <a:r>
              <a:rPr lang="cs-CZ" sz="3600" b="1" dirty="0" smtClean="0">
                <a:solidFill>
                  <a:schemeClr val="bg1"/>
                </a:solidFill>
              </a:rPr>
              <a:t> </a:t>
            </a:r>
            <a:r>
              <a:rPr lang="cs-CZ" sz="3600" b="1" dirty="0" err="1" smtClean="0">
                <a:solidFill>
                  <a:schemeClr val="bg1"/>
                </a:solidFill>
              </a:rPr>
              <a:t>Spectrum</a:t>
            </a:r>
            <a:r>
              <a:rPr lang="cs-CZ" sz="3600" b="1" dirty="0" smtClean="0">
                <a:solidFill>
                  <a:schemeClr val="bg1"/>
                </a:solidFill>
              </a:rPr>
              <a:t> </a:t>
            </a:r>
            <a:r>
              <a:rPr lang="cs-CZ" sz="3600" b="1" dirty="0" err="1" smtClean="0">
                <a:solidFill>
                  <a:schemeClr val="bg1"/>
                </a:solidFill>
              </a:rPr>
              <a:t>Disorder</a:t>
            </a:r>
            <a:r>
              <a:rPr lang="cs-CZ" sz="3600" b="1" dirty="0" smtClean="0">
                <a:solidFill>
                  <a:schemeClr val="bg1"/>
                </a:solidFill>
              </a:rPr>
              <a:t> (ASD).</a:t>
            </a:r>
            <a:endParaRPr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Formal">
  <a:themeElements>
    <a:clrScheme name="Formal">
      <a:dk1>
        <a:srgbClr val="515151"/>
      </a:dk1>
      <a:lt1>
        <a:srgbClr val="002951"/>
      </a:lt1>
      <a:dk2>
        <a:srgbClr val="53585F"/>
      </a:dk2>
      <a:lt2>
        <a:srgbClr val="DCDEE0"/>
      </a:lt2>
      <a:accent1>
        <a:srgbClr val="6789BA"/>
      </a:accent1>
      <a:accent2>
        <a:srgbClr val="77965C"/>
      </a:accent2>
      <a:accent3>
        <a:srgbClr val="E3B43D"/>
      </a:accent3>
      <a:accent4>
        <a:srgbClr val="D77B43"/>
      </a:accent4>
      <a:accent5>
        <a:srgbClr val="C25756"/>
      </a:accent5>
      <a:accent6>
        <a:srgbClr val="876390"/>
      </a:accent6>
      <a:hlink>
        <a:srgbClr val="0000FF"/>
      </a:hlink>
      <a:folHlink>
        <a:srgbClr val="FF00FF"/>
      </a:folHlink>
    </a:clrScheme>
    <a:fontScheme name="Formal">
      <a:majorFont>
        <a:latin typeface="Cochin"/>
        <a:ea typeface="Cochin"/>
        <a:cs typeface="Cochin"/>
      </a:majorFont>
      <a:minorFont>
        <a:latin typeface="Cochin"/>
        <a:ea typeface="Cochin"/>
        <a:cs typeface="Cochin"/>
      </a:minorFont>
    </a:fontScheme>
    <a:fmtScheme name="Fo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3D3E3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515151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Formal">
  <a:themeElements>
    <a:clrScheme name="Form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6789BA"/>
      </a:accent1>
      <a:accent2>
        <a:srgbClr val="77965C"/>
      </a:accent2>
      <a:accent3>
        <a:srgbClr val="E3B43D"/>
      </a:accent3>
      <a:accent4>
        <a:srgbClr val="D77B43"/>
      </a:accent4>
      <a:accent5>
        <a:srgbClr val="C25756"/>
      </a:accent5>
      <a:accent6>
        <a:srgbClr val="876390"/>
      </a:accent6>
      <a:hlink>
        <a:srgbClr val="0000FF"/>
      </a:hlink>
      <a:folHlink>
        <a:srgbClr val="FF00FF"/>
      </a:folHlink>
    </a:clrScheme>
    <a:fontScheme name="Formal">
      <a:majorFont>
        <a:latin typeface="Cochin"/>
        <a:ea typeface="Cochin"/>
        <a:cs typeface="Cochin"/>
      </a:majorFont>
      <a:minorFont>
        <a:latin typeface="Cochin"/>
        <a:ea typeface="Cochin"/>
        <a:cs typeface="Cochin"/>
      </a:minorFont>
    </a:fontScheme>
    <a:fmtScheme name="Fo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3D3E3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515151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1120</Words>
  <Application>Microsoft Office PowerPoint</Application>
  <PresentationFormat>Vlastní</PresentationFormat>
  <Paragraphs>121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Cochin</vt:lpstr>
      <vt:lpstr>Helvetica Neue</vt:lpstr>
      <vt:lpstr>Formal</vt:lpstr>
      <vt:lpstr>ADHD</vt:lpstr>
      <vt:lpstr>ADHD</vt:lpstr>
      <vt:lpstr>Signs and Symptoms of ADHD</vt:lpstr>
      <vt:lpstr>Ethiology</vt:lpstr>
      <vt:lpstr>Pathways</vt:lpstr>
      <vt:lpstr>Symptoms of ADHD Predominantly inattentive</vt:lpstr>
      <vt:lpstr>Symptoms of ADHD Predominantly hyperactive-impulsive</vt:lpstr>
      <vt:lpstr>Gender differences in ADHD</vt:lpstr>
      <vt:lpstr>Prezentace aplikace PowerPoint</vt:lpstr>
      <vt:lpstr>ADHD  Gross-motor Development </vt:lpstr>
      <vt:lpstr>Research results</vt:lpstr>
      <vt:lpstr>Research results</vt:lpstr>
      <vt:lpstr>ADHD Fine-motor development</vt:lpstr>
      <vt:lpstr>Prezentace aplikace PowerPoint</vt:lpstr>
      <vt:lpstr>Prezentace aplikace PowerPoint</vt:lpstr>
      <vt:lpstr>Management/Treatment</vt:lpstr>
      <vt:lpstr>Educational methods</vt:lpstr>
      <vt:lpstr>Suitable educational approach</vt:lpstr>
      <vt:lpstr>Other approach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ADHD</dc:title>
  <cp:lastModifiedBy>Kamil Kotlík</cp:lastModifiedBy>
  <cp:revision>13</cp:revision>
  <dcterms:modified xsi:type="dcterms:W3CDTF">2021-04-05T20:01:13Z</dcterms:modified>
</cp:coreProperties>
</file>