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4"/>
  </p:notesMasterIdLst>
  <p:sldIdLst>
    <p:sldId id="256" r:id="rId2"/>
    <p:sldId id="257" r:id="rId3"/>
    <p:sldId id="270" r:id="rId4"/>
    <p:sldId id="288" r:id="rId5"/>
    <p:sldId id="258" r:id="rId6"/>
    <p:sldId id="271" r:id="rId7"/>
    <p:sldId id="259" r:id="rId8"/>
    <p:sldId id="261" r:id="rId9"/>
    <p:sldId id="260" r:id="rId10"/>
    <p:sldId id="262" r:id="rId11"/>
    <p:sldId id="264" r:id="rId12"/>
    <p:sldId id="263" r:id="rId13"/>
    <p:sldId id="265" r:id="rId14"/>
    <p:sldId id="266" r:id="rId15"/>
    <p:sldId id="272" r:id="rId16"/>
    <p:sldId id="267" r:id="rId17"/>
    <p:sldId id="273" r:id="rId18"/>
    <p:sldId id="268" r:id="rId19"/>
    <p:sldId id="274" r:id="rId20"/>
    <p:sldId id="269" r:id="rId21"/>
    <p:sldId id="275" r:id="rId22"/>
    <p:sldId id="277" r:id="rId23"/>
    <p:sldId id="290" r:id="rId24"/>
    <p:sldId id="287" r:id="rId25"/>
    <p:sldId id="278" r:id="rId26"/>
    <p:sldId id="279" r:id="rId27"/>
    <p:sldId id="280" r:id="rId28"/>
    <p:sldId id="281" r:id="rId29"/>
    <p:sldId id="282" r:id="rId30"/>
    <p:sldId id="291" r:id="rId31"/>
    <p:sldId id="292" r:id="rId32"/>
    <p:sldId id="289" r:id="rId33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62" autoAdjust="0"/>
  </p:normalViewPr>
  <p:slideViewPr>
    <p:cSldViewPr>
      <p:cViewPr varScale="1">
        <p:scale>
          <a:sx n="70" d="100"/>
          <a:sy n="70" d="100"/>
        </p:scale>
        <p:origin x="3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68382-11C0-44F6-9783-1E2016C23A70}" type="datetimeFigureOut">
              <a:rPr lang="cs-CZ" smtClean="0"/>
              <a:t>13.03.2020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0E842-5887-4F91-80BC-1D31F628B1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65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4803343 w 1000"/>
              <a:gd name="T3" fmla="*/ 0 h 1000"/>
              <a:gd name="T4" fmla="*/ 4803343 w 1000"/>
              <a:gd name="T5" fmla="*/ 109538 h 1000"/>
              <a:gd name="T6" fmla="*/ 0 w 1000"/>
              <a:gd name="T7" fmla="*/ 109538 h 1000"/>
              <a:gd name="T8" fmla="*/ 0 w 1000"/>
              <a:gd name="T9" fmla="*/ 0 h 1000"/>
              <a:gd name="T10" fmla="*/ 77724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/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3D86B6-59D6-45E1-B3EF-68C41327B9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790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84210-8EE4-4413-BDB1-7EC84D8EBA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33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D9F73-F36D-4552-B855-86C291B26F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970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8028F-FF7B-4F02-B351-0D9B898CA3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593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38FC1-B5A7-4195-B444-BA1E5EC955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96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96F17-5A71-476A-9EB1-456E3816BB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7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CAADC-A89F-4452-A930-6A5202E682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72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8A62C7-ACE9-4A3E-8B1B-80C9F1298C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51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DFD6D-F0F8-42B2-8AD8-1CB64707B9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1089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31197-7606-42EF-B892-14086A9547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7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28C5D-DB6A-4A31-AD0E-F73B5720B4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32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3409FD-E6C0-4696-9829-B7BA495803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58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4655511 w 1000"/>
              <a:gd name="T3" fmla="*/ 0 h 1000"/>
              <a:gd name="T4" fmla="*/ 4655511 w 1000"/>
              <a:gd name="T5" fmla="*/ 109537 h 1000"/>
              <a:gd name="T6" fmla="*/ 0 w 1000"/>
              <a:gd name="T7" fmla="*/ 109537 h 1000"/>
              <a:gd name="T8" fmla="*/ 0 w 1000"/>
              <a:gd name="T9" fmla="*/ 0 h 1000"/>
              <a:gd name="T10" fmla="*/ 7958138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C7F2CC5-711E-4B8F-B1A2-435F76DF0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fla.org/files/assets/cataloguing/frbr/frbr-cs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cs-CZ" altLang="cs-CZ" smtClean="0"/>
              <a:t>Funkční požadavky na bibliografické záznamy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3501008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</a:t>
            </a:r>
            <a:r>
              <a:rPr lang="cs-CZ" altLang="cs-CZ" sz="1400"/>
              <a:t>Praha </a:t>
            </a:r>
            <a:r>
              <a:rPr lang="cs-CZ" altLang="cs-CZ" sz="140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Entity druhé skupiny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reprezentují entity zodpovědné za intelektuální nebo umělecký obsah, výrobu a distribuci nebo dozor nad entitami z první skupiny, zahrnují </a:t>
            </a:r>
            <a:r>
              <a:rPr lang="cs-CZ" altLang="cs-CZ" i="1" dirty="0" smtClean="0"/>
              <a:t>osobu</a:t>
            </a:r>
            <a:r>
              <a:rPr lang="cs-CZ" altLang="cs-CZ" dirty="0" smtClean="0"/>
              <a:t> a </a:t>
            </a:r>
            <a:r>
              <a:rPr lang="cs-CZ" altLang="cs-CZ" i="1" dirty="0" smtClean="0"/>
              <a:t>korporaci</a:t>
            </a:r>
          </a:p>
          <a:p>
            <a:pPr eaLnBrk="1" hangingPunct="1"/>
            <a:r>
              <a:rPr lang="cs-CZ" altLang="cs-CZ" dirty="0"/>
              <a:t>p</a:t>
            </a:r>
            <a:r>
              <a:rPr lang="cs-CZ" altLang="cs-CZ" dirty="0" smtClean="0"/>
              <a:t>odle novějšího modelu </a:t>
            </a:r>
            <a:r>
              <a:rPr lang="cs-CZ" altLang="cs-CZ" dirty="0" err="1" smtClean="0"/>
              <a:t>IFLA-LRM</a:t>
            </a:r>
            <a:r>
              <a:rPr lang="cs-CZ" altLang="cs-CZ" dirty="0" smtClean="0"/>
              <a:t> – nadřazená entita – aktér (agent)</a:t>
            </a:r>
            <a:endParaRPr lang="cs-CZ" altLang="cs-CZ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osoba nebo korporace:</a:t>
            </a:r>
          </a:p>
          <a:p>
            <a:pPr lvl="1" eaLnBrk="1" hangingPunct="1"/>
            <a:r>
              <a:rPr lang="cs-CZ" altLang="cs-CZ" smtClean="0"/>
              <a:t>vytváří dílo</a:t>
            </a:r>
          </a:p>
          <a:p>
            <a:pPr lvl="1" eaLnBrk="1" hangingPunct="1"/>
            <a:r>
              <a:rPr lang="cs-CZ" altLang="cs-CZ" smtClean="0"/>
              <a:t>realizuje vyjádření</a:t>
            </a:r>
          </a:p>
          <a:p>
            <a:pPr lvl="1" eaLnBrk="1" hangingPunct="1"/>
            <a:r>
              <a:rPr lang="cs-CZ" altLang="cs-CZ" smtClean="0"/>
              <a:t>vyrábí provedení</a:t>
            </a:r>
          </a:p>
          <a:p>
            <a:pPr lvl="1" eaLnBrk="1" hangingPunct="1"/>
            <a:r>
              <a:rPr lang="cs-CZ" altLang="cs-CZ" smtClean="0"/>
              <a:t>vlastní jednotku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Entity třetí skupiny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reprezentují doplňkovou sadu entit, která slouží jako předmět</a:t>
            </a:r>
            <a:r>
              <a:rPr lang="cs-CZ" altLang="cs-CZ" i="1" smtClean="0"/>
              <a:t> díla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dílo má jako předmět:</a:t>
            </a:r>
          </a:p>
          <a:p>
            <a:pPr lvl="1" eaLnBrk="1" hangingPunct="1"/>
            <a:r>
              <a:rPr lang="cs-CZ" altLang="cs-CZ" dirty="0" smtClean="0"/>
              <a:t>1) dílo, vyjádření, provedení, jednotku</a:t>
            </a:r>
          </a:p>
          <a:p>
            <a:pPr lvl="1" eaLnBrk="1" hangingPunct="1"/>
            <a:r>
              <a:rPr lang="cs-CZ" altLang="cs-CZ" dirty="0" smtClean="0"/>
              <a:t>2) osobu, korporaci</a:t>
            </a:r>
          </a:p>
          <a:p>
            <a:pPr lvl="1" eaLnBrk="1" hangingPunct="1"/>
            <a:r>
              <a:rPr lang="cs-CZ" altLang="cs-CZ" dirty="0" smtClean="0"/>
              <a:t>3) pojem, objekt, </a:t>
            </a:r>
            <a:r>
              <a:rPr lang="cs-CZ" altLang="cs-CZ" dirty="0" smtClean="0"/>
              <a:t>místo, událost</a:t>
            </a:r>
            <a:endParaRPr lang="cs-CZ" altLang="cs-CZ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Dílo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Dílo je výrazný intelektuální nebo umělecký výtvor. Je to abstraktní entita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Dílo rozpoznáváme díky individuálním realizacím či vyjádřením díla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Dílo samotné existuje pouze v častosti obsahu  v rámci různých vyjádření díla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smtClean="0"/>
              <a:t>nové dílo: modifikace díla zahrnuje významný stupeň nezávislé intelektuální či umělecké činnosti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 díla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Česká mše vánoční</a:t>
            </a:r>
          </a:p>
          <a:p>
            <a:pPr eaLnBrk="1" hangingPunct="1"/>
            <a:r>
              <a:rPr lang="cs-CZ" altLang="cs-CZ" smtClean="0"/>
              <a:t>Bible</a:t>
            </a:r>
          </a:p>
          <a:p>
            <a:pPr eaLnBrk="1" hangingPunct="1"/>
            <a:r>
              <a:rPr lang="cs-CZ" altLang="cs-CZ" smtClean="0"/>
              <a:t>Romeo a Julie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001000" cy="684212"/>
          </a:xfrm>
        </p:spPr>
        <p:txBody>
          <a:bodyPr/>
          <a:lstStyle/>
          <a:p>
            <a:pPr eaLnBrk="1" hangingPunct="1"/>
            <a:r>
              <a:rPr lang="cs-CZ" altLang="cs-CZ" smtClean="0"/>
              <a:t>Vyjádření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8074025" cy="4103687"/>
          </a:xfrm>
        </p:spPr>
        <p:txBody>
          <a:bodyPr/>
          <a:lstStyle/>
          <a:p>
            <a:pPr eaLnBrk="1" hangingPunct="1"/>
            <a:r>
              <a:rPr lang="cs-CZ" altLang="cs-CZ" sz="2800" smtClean="0"/>
              <a:t>je intelektuální nebo umělecká realizace díla ve formě alfa-numerické, hudební či choreografické notace, zvuku, obrazu, objektu, pohybu apod., či kombinace takových forem.</a:t>
            </a:r>
          </a:p>
          <a:p>
            <a:pPr eaLnBrk="1" hangingPunct="1"/>
            <a:r>
              <a:rPr lang="cs-CZ" altLang="cs-CZ" sz="2800" smtClean="0"/>
              <a:t>hranice této entity jsou definovány ovšem tak, že vylučují fyzickou formu</a:t>
            </a:r>
          </a:p>
          <a:p>
            <a:pPr eaLnBrk="1" hangingPunct="1"/>
            <a:r>
              <a:rPr lang="cs-CZ" altLang="cs-CZ" sz="2800" smtClean="0"/>
              <a:t>změna formy - nové vyjádření</a:t>
            </a:r>
            <a:endParaRPr lang="cs-CZ" altLang="cs-CZ" sz="2800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koncertní provedení České mše vánoční</a:t>
            </a:r>
          </a:p>
          <a:p>
            <a:pPr eaLnBrk="1" hangingPunct="1"/>
            <a:r>
              <a:rPr lang="cs-CZ" altLang="cs-CZ" smtClean="0"/>
              <a:t>notový zápis České mše vánoční</a:t>
            </a:r>
          </a:p>
          <a:p>
            <a:pPr eaLnBrk="1" hangingPunct="1"/>
            <a:r>
              <a:rPr lang="cs-CZ" altLang="cs-CZ" smtClean="0"/>
              <a:t>český ekumenický překlad Bible</a:t>
            </a:r>
          </a:p>
          <a:p>
            <a:pPr eaLnBrk="1" hangingPunct="1"/>
            <a:r>
              <a:rPr lang="cs-CZ" altLang="cs-CZ" smtClean="0"/>
              <a:t>český překlad hry Romeo a Julie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Provedení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Provedení je fyzické ztělesnění vyjádření díla</a:t>
            </a:r>
          </a:p>
          <a:p>
            <a:pPr eaLnBrk="1" hangingPunct="1"/>
            <a:r>
              <a:rPr lang="cs-CZ" altLang="cs-CZ" smtClean="0"/>
              <a:t>náklad knihy</a:t>
            </a:r>
          </a:p>
          <a:p>
            <a:pPr eaLnBrk="1" hangingPunct="1"/>
            <a:r>
              <a:rPr lang="cs-CZ" altLang="cs-CZ" smtClean="0"/>
              <a:t>široká škála nosičů</a:t>
            </a:r>
          </a:p>
          <a:p>
            <a:pPr eaLnBrk="1" hangingPunct="1"/>
            <a:r>
              <a:rPr lang="cs-CZ" altLang="cs-CZ" smtClean="0"/>
              <a:t>nové provedení : změna fyzické formy, změna vydání</a:t>
            </a:r>
          </a:p>
          <a:p>
            <a:pPr eaLnBrk="1" hangingPunct="1"/>
            <a:endParaRPr lang="cs-CZ" altLang="cs-CZ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 provedení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FRBR elektronicky a tištěně</a:t>
            </a:r>
          </a:p>
          <a:p>
            <a:pPr eaLnBrk="1" hangingPunct="1"/>
            <a:r>
              <a:rPr lang="cs-CZ" altLang="cs-CZ" smtClean="0"/>
              <a:t>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Studie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zadána r. 1990 na semináři o bibliografických záznamech ve Stockholmu</a:t>
            </a:r>
          </a:p>
          <a:p>
            <a:pPr eaLnBrk="1" hangingPunct="1"/>
            <a:r>
              <a:rPr lang="cs-CZ" altLang="cs-CZ" smtClean="0"/>
              <a:t>model používající E-R metody - definovány entity, atributy a vazby mezi nimi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Jednotka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Jednotka je jednotlivý exemplář provedení. Jednotka je konkrétní entita.</a:t>
            </a:r>
            <a:endParaRPr lang="cs-CZ" altLang="cs-CZ" b="1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Entity druhé a třetí skupiny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2. - osoba, korporace</a:t>
            </a:r>
          </a:p>
          <a:p>
            <a:pPr eaLnBrk="1" hangingPunct="1"/>
            <a:r>
              <a:rPr lang="cs-CZ" altLang="cs-CZ" dirty="0" smtClean="0"/>
              <a:t>3. </a:t>
            </a:r>
          </a:p>
          <a:p>
            <a:pPr lvl="1" eaLnBrk="1" hangingPunct="1"/>
            <a:r>
              <a:rPr lang="cs-CZ" altLang="cs-CZ" dirty="0" smtClean="0"/>
              <a:t>pojem - abstraktní představa nebo myšlenka</a:t>
            </a:r>
          </a:p>
          <a:p>
            <a:pPr lvl="1" eaLnBrk="1" hangingPunct="1"/>
            <a:r>
              <a:rPr lang="cs-CZ" altLang="cs-CZ" dirty="0" smtClean="0"/>
              <a:t>objekt - hmotný předmět</a:t>
            </a:r>
          </a:p>
          <a:p>
            <a:pPr lvl="1" eaLnBrk="1" hangingPunct="1"/>
            <a:r>
              <a:rPr lang="cs-CZ" altLang="cs-CZ" dirty="0" smtClean="0"/>
              <a:t>událost – jakákoliv událost, akce</a:t>
            </a:r>
          </a:p>
          <a:p>
            <a:pPr lvl="1" eaLnBrk="1" hangingPunct="1"/>
            <a:r>
              <a:rPr lang="cs-CZ" altLang="cs-CZ" dirty="0" smtClean="0"/>
              <a:t>místo </a:t>
            </a:r>
            <a:r>
              <a:rPr lang="cs-CZ" altLang="cs-CZ" dirty="0" smtClean="0"/>
              <a:t>- lokace</a:t>
            </a:r>
          </a:p>
          <a:p>
            <a:pPr lvl="1" eaLnBrk="1" hangingPunct="1"/>
            <a:endParaRPr lang="cs-CZ" altLang="cs-CZ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Atributy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vlastnosti asociované s entitami</a:t>
            </a:r>
          </a:p>
          <a:p>
            <a:pPr eaLnBrk="1" hangingPunct="1"/>
            <a:r>
              <a:rPr lang="cs-CZ" altLang="cs-CZ" smtClean="0"/>
              <a:t>slouží jako prostředky, kterými uživatelé formulují svoje dotazy</a:t>
            </a:r>
          </a:p>
          <a:p>
            <a:pPr eaLnBrk="1" hangingPunct="1"/>
            <a:r>
              <a:rPr lang="cs-CZ" altLang="cs-CZ" smtClean="0"/>
              <a:t>byly odvozeny logickou analýzou dat</a:t>
            </a:r>
            <a:endParaRPr lang="cs-CZ" altLang="cs-CZ" smtClean="0">
              <a:latin typeface="Times New Roman" panose="02020603050405020304" pitchFamily="18" charset="0"/>
            </a:endParaRPr>
          </a:p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 atributů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mtClean="0"/>
              <a:t>dílo – název, rok vytvoření díla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vyjádření – název, forma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provedení – nakladatel, rok vydání, název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jednotka – signatura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autor – jméno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korporace – jméno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...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Identifikátor entity – další př.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dílo - ISWC</a:t>
            </a:r>
          </a:p>
          <a:p>
            <a:pPr eaLnBrk="1" hangingPunct="1"/>
            <a:r>
              <a:rPr lang="cs-CZ" altLang="cs-CZ" smtClean="0"/>
              <a:t>vyjádření - ISRC</a:t>
            </a:r>
          </a:p>
          <a:p>
            <a:pPr eaLnBrk="1" hangingPunct="1"/>
            <a:r>
              <a:rPr lang="cs-CZ" altLang="cs-CZ" smtClean="0"/>
              <a:t>provedení - ISBN, ISSN</a:t>
            </a:r>
          </a:p>
          <a:p>
            <a:pPr eaLnBrk="1" hangingPunct="1"/>
            <a:r>
              <a:rPr lang="cs-CZ" altLang="cs-CZ" smtClean="0"/>
              <a:t>jednotka - signatura výtisku, přírůstkové číslo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Rozdělení atributů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atributy, které jsou v entitách obsažené - údaje z titulního listu, nosič</a:t>
            </a:r>
          </a:p>
          <a:p>
            <a:pPr eaLnBrk="1" hangingPunct="1"/>
            <a:r>
              <a:rPr lang="cs-CZ" altLang="cs-CZ" smtClean="0"/>
              <a:t>atributy, které jsou entitám přiděleny z vnějšku - autority, číslo tematického katalogu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vysoká úroveň (high level) nebo také obecná úroveň (generalized level) - vztahy mezi dílem, vyjádřením, provedením a jednotkou</a:t>
            </a:r>
          </a:p>
          <a:p>
            <a:pPr eaLnBrk="1" hangingPunct="1"/>
            <a:r>
              <a:rPr lang="cs-CZ" altLang="cs-CZ" smtClean="0"/>
              <a:t>nižší úroveň - jiné vztahy mezi entitami první skupiny</a:t>
            </a:r>
            <a:endParaRPr lang="cs-CZ" altLang="cs-CZ" smtClean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Jiné vztahy mezi entitami první skupiny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 mezi díly</a:t>
            </a:r>
          </a:p>
          <a:p>
            <a:pPr lvl="1" eaLnBrk="1" hangingPunct="1"/>
            <a:r>
              <a:rPr lang="cs-CZ" altLang="cs-CZ" smtClean="0"/>
              <a:t>pokračování - navazující díla</a:t>
            </a:r>
          </a:p>
          <a:p>
            <a:pPr lvl="1" eaLnBrk="1" hangingPunct="1"/>
            <a:r>
              <a:rPr lang="cs-CZ" altLang="cs-CZ" smtClean="0"/>
              <a:t>suplement - např. rejstřík, konkordance</a:t>
            </a:r>
          </a:p>
          <a:p>
            <a:pPr lvl="1" eaLnBrk="1" hangingPunct="1"/>
            <a:r>
              <a:rPr lang="cs-CZ" altLang="cs-CZ" smtClean="0"/>
              <a:t>doplněk - libreto</a:t>
            </a:r>
          </a:p>
          <a:p>
            <a:pPr lvl="1" eaLnBrk="1" hangingPunct="1"/>
            <a:r>
              <a:rPr lang="cs-CZ" altLang="cs-CZ" smtClean="0"/>
              <a:t>sumarizace - anotace</a:t>
            </a:r>
          </a:p>
          <a:p>
            <a:pPr lvl="1" eaLnBrk="1" hangingPunct="1"/>
            <a:r>
              <a:rPr lang="cs-CZ" altLang="cs-CZ" smtClean="0"/>
              <a:t>adaptace, parafráze...</a:t>
            </a:r>
          </a:p>
          <a:p>
            <a:pPr eaLnBrk="1" hangingPunct="1"/>
            <a:r>
              <a:rPr lang="cs-CZ" altLang="cs-CZ" smtClean="0"/>
              <a:t>dílo nové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Další vztahy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 celek/část mezi díly - kapitoly, odstavce</a:t>
            </a:r>
          </a:p>
          <a:p>
            <a:pPr eaLnBrk="1" hangingPunct="1"/>
            <a:r>
              <a:rPr lang="cs-CZ" altLang="cs-CZ" smtClean="0"/>
              <a:t>Vztahy mezi vyjádřeními - zkrácení, revize, překlad, úprava (hudba) ...</a:t>
            </a:r>
          </a:p>
          <a:p>
            <a:pPr eaLnBrk="1" hangingPunct="1"/>
            <a:r>
              <a:rPr lang="cs-CZ" altLang="cs-CZ" smtClean="0"/>
              <a:t>Vztahy celek/část mezi vyjádřeními - svazek seriálu ...</a:t>
            </a:r>
          </a:p>
          <a:p>
            <a:pPr eaLnBrk="1" hangingPunct="1"/>
            <a:r>
              <a:rPr lang="cs-CZ" altLang="cs-CZ" smtClean="0"/>
              <a:t>Vztahy mezi vyjádřením a dílem - podobné jako výše uvedené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Další vztahy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Vztahy mezi provedeními - reprodukce, alternativa - alternativní formát, souběžné vydání</a:t>
            </a:r>
          </a:p>
          <a:p>
            <a:pPr eaLnBrk="1" hangingPunct="1"/>
            <a:r>
              <a:rPr lang="cs-CZ" altLang="cs-CZ" smtClean="0"/>
              <a:t>Vztahy celek/část na úrovni provedení - svazek vícesvazkového provedení</a:t>
            </a:r>
          </a:p>
          <a:p>
            <a:pPr eaLnBrk="1" hangingPunct="1"/>
            <a:r>
              <a:rPr lang="cs-CZ" altLang="cs-CZ" smtClean="0"/>
              <a:t>Vztahy mezi provedením a jednotkou - reprodukce (dotisk, přetisk apod.)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Předpoklady studie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změna prostředí - nárůst druhu dokumentů</a:t>
            </a:r>
          </a:p>
          <a:p>
            <a:pPr eaLnBrk="1" hangingPunct="1"/>
            <a:r>
              <a:rPr lang="cs-CZ" altLang="cs-CZ" smtClean="0"/>
              <a:t>informační exploze - nárůst počtu dokumentů</a:t>
            </a:r>
          </a:p>
          <a:p>
            <a:pPr eaLnBrk="1" hangingPunct="1"/>
            <a:r>
              <a:rPr lang="cs-CZ" altLang="cs-CZ" smtClean="0"/>
              <a:t>snaha o rychlé a levnější zpracování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IFLA-LRM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Entita – Res – svrchovaná entita</a:t>
            </a:r>
          </a:p>
          <a:p>
            <a:r>
              <a:rPr lang="cs-CZ" dirty="0" smtClean="0"/>
              <a:t>Entita – Aktér – zahrnuje osobu a korporaci</a:t>
            </a:r>
          </a:p>
          <a:p>
            <a:r>
              <a:rPr lang="cs-CZ" dirty="0" smtClean="0"/>
              <a:t>Entita – Jméno – je specifickou entitou</a:t>
            </a:r>
          </a:p>
          <a:p>
            <a:r>
              <a:rPr lang="cs-CZ" dirty="0" smtClean="0"/>
              <a:t>Entita – Časové rozpětí – je specifickou entitou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81960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794860"/>
              </p:ext>
            </p:extLst>
          </p:nvPr>
        </p:nvGraphicFramePr>
        <p:xfrm>
          <a:off x="251520" y="116632"/>
          <a:ext cx="8568951" cy="648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>
                  <a:extLst>
                    <a:ext uri="{9D8B030D-6E8A-4147-A177-3AD203B41FA5}">
                      <a16:colId xmlns:a16="http://schemas.microsoft.com/office/drawing/2014/main" val="3138343188"/>
                    </a:ext>
                  </a:extLst>
                </a:gridCol>
                <a:gridCol w="2856317">
                  <a:extLst>
                    <a:ext uri="{9D8B030D-6E8A-4147-A177-3AD203B41FA5}">
                      <a16:colId xmlns:a16="http://schemas.microsoft.com/office/drawing/2014/main" val="113794735"/>
                    </a:ext>
                  </a:extLst>
                </a:gridCol>
                <a:gridCol w="2856317">
                  <a:extLst>
                    <a:ext uri="{9D8B030D-6E8A-4147-A177-3AD203B41FA5}">
                      <a16:colId xmlns:a16="http://schemas.microsoft.com/office/drawing/2014/main" val="3336786596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r>
                        <a:rPr lang="cs-CZ" dirty="0" smtClean="0"/>
                        <a:t>První úroveň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Druhá úroveň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Třetí</a:t>
                      </a:r>
                      <a:r>
                        <a:rPr lang="cs-CZ" baseline="0" dirty="0" smtClean="0"/>
                        <a:t> úroveň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881107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r>
                        <a:rPr lang="cs-CZ" dirty="0" smtClean="0"/>
                        <a:t>RES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591801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DÍLO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33754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VYJÁDŘENÍ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88744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PROVEDENÍ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062149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JEDNOTKA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2927947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AKTÉR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492846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OSOBA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611218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KORPORACE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9108787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JMÉNO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57634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MÍSTO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961963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ČASOVÉ</a:t>
                      </a:r>
                      <a:r>
                        <a:rPr lang="cs-CZ" baseline="0" dirty="0" smtClean="0"/>
                        <a:t> ROZPĚTÍ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837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782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Doporučená literatura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FRBR elektronicky</a:t>
            </a:r>
          </a:p>
          <a:p>
            <a:pPr lvl="1" eaLnBrk="1" hangingPunct="1"/>
            <a:r>
              <a:rPr lang="cs-CZ" altLang="cs-CZ">
                <a:hlinkClick r:id="rId2"/>
              </a:rPr>
              <a:t>http://</a:t>
            </a:r>
            <a:r>
              <a:rPr lang="cs-CZ" altLang="cs-CZ" smtClean="0">
                <a:hlinkClick r:id="rId2"/>
              </a:rPr>
              <a:t>www.ifla.org/files/assets/cataloguing/frbr/frbr-cs.pdf</a:t>
            </a:r>
            <a:endParaRPr lang="cs-CZ" altLang="cs-CZ" smtClean="0"/>
          </a:p>
          <a:p>
            <a:pPr lvl="1" eaLnBrk="1" hangingPunct="1"/>
            <a:endParaRPr lang="cs-CZ" altLang="cs-CZ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Terminologie</a:t>
            </a:r>
          </a:p>
        </p:txBody>
      </p:sp>
      <p:sp>
        <p:nvSpPr>
          <p:cNvPr id="6147" name="AutoShape 3"/>
          <p:cNvSpPr>
            <a:spLocks noGrp="1" noChangeAspec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Entita </a:t>
            </a:r>
            <a:r>
              <a:rPr lang="cs-CZ" altLang="cs-CZ" dirty="0" smtClean="0"/>
              <a:t>- druh (případ, instance) zaznamenané </a:t>
            </a:r>
            <a:r>
              <a:rPr lang="cs-CZ" altLang="cs-CZ" dirty="0" smtClean="0"/>
              <a:t>znalosti</a:t>
            </a:r>
          </a:p>
          <a:p>
            <a:pPr eaLnBrk="1" hangingPunct="1"/>
            <a:r>
              <a:rPr lang="cs-CZ" altLang="cs-CZ" dirty="0" smtClean="0"/>
              <a:t>Atribut – vlastnost entity</a:t>
            </a:r>
          </a:p>
          <a:p>
            <a:pPr eaLnBrk="1" hangingPunct="1"/>
            <a:r>
              <a:rPr lang="cs-CZ" altLang="cs-CZ" dirty="0" smtClean="0"/>
              <a:t>Vztah – vztah mezi entitami</a:t>
            </a:r>
          </a:p>
          <a:p>
            <a:pPr eaLnBrk="1" hangingPunct="1"/>
            <a:endParaRPr lang="cs-CZ" altLang="cs-CZ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Cíle studie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jasně definovaný, strukturovaný rámec, uvádějící do souvislosti údaje zaznamenané v bbg. záznamech a vyhovující potřebám uživatelů</a:t>
            </a:r>
          </a:p>
          <a:p>
            <a:pPr eaLnBrk="1" hangingPunct="1"/>
            <a:r>
              <a:rPr lang="cs-CZ" altLang="cs-CZ" smtClean="0"/>
              <a:t>základní úroveň funkčnosti pro záznamy vytvořené národními bbg. agenturami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Definice funkčních požadavků - známe z minulé hodiny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vyhledání entity</a:t>
            </a:r>
          </a:p>
          <a:p>
            <a:pPr eaLnBrk="1" hangingPunct="1"/>
            <a:r>
              <a:rPr lang="cs-CZ" altLang="cs-CZ" smtClean="0"/>
              <a:t>určení entity</a:t>
            </a:r>
          </a:p>
          <a:p>
            <a:pPr eaLnBrk="1" hangingPunct="1"/>
            <a:r>
              <a:rPr lang="cs-CZ" altLang="cs-CZ" smtClean="0"/>
              <a:t>výběr entity</a:t>
            </a:r>
          </a:p>
          <a:p>
            <a:pPr eaLnBrk="1" hangingPunct="1"/>
            <a:r>
              <a:rPr lang="cs-CZ" altLang="cs-CZ" smtClean="0"/>
              <a:t>získat přístup k entitě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Entity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1. skupiny - dílo, vyjádření, provedení, jednotka - univerzum dokumentů</a:t>
            </a:r>
          </a:p>
          <a:p>
            <a:pPr eaLnBrk="1" hangingPunct="1"/>
            <a:r>
              <a:rPr lang="cs-CZ" altLang="cs-CZ" smtClean="0"/>
              <a:t>2. skupiny - osoba, korporace</a:t>
            </a:r>
          </a:p>
          <a:p>
            <a:pPr eaLnBrk="1" hangingPunct="1"/>
            <a:r>
              <a:rPr lang="cs-CZ" altLang="cs-CZ" smtClean="0"/>
              <a:t>3. skupiny - pojem, místo, objekt, událost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Entity první skupiny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reprezentují rozdílné aspekty uživatelských zájmů o výsledky intelektuálního nebo uměleckého snažení</a:t>
            </a:r>
          </a:p>
          <a:p>
            <a:pPr eaLnBrk="1" hangingPunct="1"/>
            <a:r>
              <a:rPr lang="cs-CZ" altLang="cs-CZ" i="1" smtClean="0"/>
              <a:t>dílo</a:t>
            </a:r>
            <a:r>
              <a:rPr lang="cs-CZ" altLang="cs-CZ" smtClean="0"/>
              <a:t> a </a:t>
            </a:r>
            <a:r>
              <a:rPr lang="cs-CZ" altLang="cs-CZ" i="1" smtClean="0"/>
              <a:t>vyjádření</a:t>
            </a:r>
            <a:r>
              <a:rPr lang="cs-CZ" altLang="cs-CZ" smtClean="0"/>
              <a:t> reflektují intelektuální nebo umělecký obsah</a:t>
            </a:r>
          </a:p>
          <a:p>
            <a:pPr eaLnBrk="1" hangingPunct="1"/>
            <a:r>
              <a:rPr lang="cs-CZ" altLang="cs-CZ" i="1" smtClean="0"/>
              <a:t>provedení</a:t>
            </a:r>
            <a:r>
              <a:rPr lang="cs-CZ" altLang="cs-CZ" smtClean="0"/>
              <a:t> a </a:t>
            </a:r>
            <a:r>
              <a:rPr lang="cs-CZ" altLang="cs-CZ" i="1" smtClean="0"/>
              <a:t>jednotka </a:t>
            </a:r>
            <a:r>
              <a:rPr lang="cs-CZ" altLang="cs-CZ" smtClean="0"/>
              <a:t>reflektují fyzickou formu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Primární vztahy</a:t>
            </a:r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dílo je realizováno pomocí:</a:t>
            </a:r>
          </a:p>
          <a:p>
            <a:pPr eaLnBrk="1" hangingPunct="1"/>
            <a:r>
              <a:rPr lang="cs-CZ" altLang="cs-CZ" smtClean="0"/>
              <a:t>vyjádření je ztělesněno v:</a:t>
            </a:r>
          </a:p>
          <a:p>
            <a:pPr eaLnBrk="1" hangingPunct="1"/>
            <a:r>
              <a:rPr lang="cs-CZ" altLang="cs-CZ" smtClean="0"/>
              <a:t>provedení je ilustrováno:</a:t>
            </a:r>
          </a:p>
          <a:p>
            <a:pPr eaLnBrk="1" hangingPunct="1"/>
            <a:r>
              <a:rPr lang="cs-CZ" altLang="cs-CZ" smtClean="0"/>
              <a:t>jednotkou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fil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223</TotalTime>
  <Words>780</Words>
  <Application>Microsoft Office PowerPoint</Application>
  <PresentationFormat>Předvádění na obrazovce (4:3)</PresentationFormat>
  <Paragraphs>152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Calibri</vt:lpstr>
      <vt:lpstr>Times New Roman</vt:lpstr>
      <vt:lpstr>Verdana</vt:lpstr>
      <vt:lpstr>Wingdings</vt:lpstr>
      <vt:lpstr>Profil</vt:lpstr>
      <vt:lpstr>Funkční požadavky na bibliografické záznamy</vt:lpstr>
      <vt:lpstr>Studie</vt:lpstr>
      <vt:lpstr>Předpoklady studie</vt:lpstr>
      <vt:lpstr>Terminologie</vt:lpstr>
      <vt:lpstr>Cíle studie</vt:lpstr>
      <vt:lpstr>Definice funkčních požadavků - známe z minulé hodiny</vt:lpstr>
      <vt:lpstr>Entity</vt:lpstr>
      <vt:lpstr>Entity první skupiny</vt:lpstr>
      <vt:lpstr>Primární vztahy</vt:lpstr>
      <vt:lpstr>Entity druhé skupiny</vt:lpstr>
      <vt:lpstr>Vztahy</vt:lpstr>
      <vt:lpstr>Entity třetí skupiny</vt:lpstr>
      <vt:lpstr>Vztahy</vt:lpstr>
      <vt:lpstr>Dílo</vt:lpstr>
      <vt:lpstr>Příklady díla</vt:lpstr>
      <vt:lpstr>Vyjádření</vt:lpstr>
      <vt:lpstr>Příklady</vt:lpstr>
      <vt:lpstr>Provedení</vt:lpstr>
      <vt:lpstr>Příklad provedení</vt:lpstr>
      <vt:lpstr>Jednotka</vt:lpstr>
      <vt:lpstr>Entity druhé a třetí skupiny</vt:lpstr>
      <vt:lpstr>Atributy</vt:lpstr>
      <vt:lpstr>Příklady atributů</vt:lpstr>
      <vt:lpstr>Identifikátor entity – další př.</vt:lpstr>
      <vt:lpstr>Rozdělení atributů</vt:lpstr>
      <vt:lpstr>Vztahy</vt:lpstr>
      <vt:lpstr>Jiné vztahy mezi entitami první skupiny</vt:lpstr>
      <vt:lpstr>Další vztahy</vt:lpstr>
      <vt:lpstr>Další vztahy</vt:lpstr>
      <vt:lpstr>IFLA-LRM</vt:lpstr>
      <vt:lpstr>Prezentace aplikace PowerPoint</vt:lpstr>
      <vt:lpstr>Doporučená literatura</vt:lpstr>
    </vt:vector>
  </TitlesOfParts>
  <Company>Drobik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Funkční požadavky na bibliografické záznamy</dc:title>
  <dc:creator>B+T</dc:creator>
  <cp:lastModifiedBy>FFUK</cp:lastModifiedBy>
  <cp:revision>51</cp:revision>
  <dcterms:created xsi:type="dcterms:W3CDTF">2003-02-20T21:19:07Z</dcterms:created>
  <dcterms:modified xsi:type="dcterms:W3CDTF">2020-03-13T13:11:21Z</dcterms:modified>
</cp:coreProperties>
</file>