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48"/>
  </p:notesMasterIdLst>
  <p:handoutMasterIdLst>
    <p:handoutMasterId r:id="rId49"/>
  </p:handoutMasterIdLst>
  <p:sldIdLst>
    <p:sldId id="442" r:id="rId2"/>
    <p:sldId id="336" r:id="rId3"/>
    <p:sldId id="340" r:id="rId4"/>
    <p:sldId id="492" r:id="rId5"/>
    <p:sldId id="449" r:id="rId6"/>
    <p:sldId id="447" r:id="rId7"/>
    <p:sldId id="500" r:id="rId8"/>
    <p:sldId id="501" r:id="rId9"/>
    <p:sldId id="493" r:id="rId10"/>
    <p:sldId id="448" r:id="rId11"/>
    <p:sldId id="451" r:id="rId12"/>
    <p:sldId id="488" r:id="rId13"/>
    <p:sldId id="489" r:id="rId14"/>
    <p:sldId id="483" r:id="rId15"/>
    <p:sldId id="484" r:id="rId16"/>
    <p:sldId id="485" r:id="rId17"/>
    <p:sldId id="496" r:id="rId18"/>
    <p:sldId id="498" r:id="rId19"/>
    <p:sldId id="497" r:id="rId20"/>
    <p:sldId id="487" r:id="rId21"/>
    <p:sldId id="454" r:id="rId22"/>
    <p:sldId id="455" r:id="rId23"/>
    <p:sldId id="480" r:id="rId24"/>
    <p:sldId id="479" r:id="rId25"/>
    <p:sldId id="478" r:id="rId26"/>
    <p:sldId id="456" r:id="rId27"/>
    <p:sldId id="457" r:id="rId28"/>
    <p:sldId id="458" r:id="rId29"/>
    <p:sldId id="459" r:id="rId30"/>
    <p:sldId id="495" r:id="rId31"/>
    <p:sldId id="460" r:id="rId32"/>
    <p:sldId id="467" r:id="rId33"/>
    <p:sldId id="481" r:id="rId34"/>
    <p:sldId id="470" r:id="rId35"/>
    <p:sldId id="471" r:id="rId36"/>
    <p:sldId id="472" r:id="rId37"/>
    <p:sldId id="473" r:id="rId38"/>
    <p:sldId id="474" r:id="rId39"/>
    <p:sldId id="475" r:id="rId40"/>
    <p:sldId id="491" r:id="rId41"/>
    <p:sldId id="430" r:id="rId42"/>
    <p:sldId id="445" r:id="rId43"/>
    <p:sldId id="499" r:id="rId44"/>
    <p:sldId id="295" r:id="rId45"/>
    <p:sldId id="444" r:id="rId46"/>
    <p:sldId id="490" r:id="rId47"/>
  </p:sldIdLst>
  <p:sldSz cx="12192000" cy="6858000"/>
  <p:notesSz cx="6797675" cy="9928225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8FECE"/>
    <a:srgbClr val="EBD7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3" d="100"/>
          <a:sy n="83" d="100"/>
        </p:scale>
        <p:origin x="658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B3291E-A9DD-459F-B843-7C7A4FD36C4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919DF3-F1E2-4BB1-A14C-B0159ABA97F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3045224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BFBC39-5299-4274-A222-5D86362AB0A1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649EF5-DF16-44BE-83D2-39182F91DF6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216939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cs-CZ" dirty="0" err="1"/>
              <a:t>DVOJDIMENZIÁLNOST</a:t>
            </a:r>
            <a:r>
              <a:rPr lang="cs-CZ"/>
              <a:t>,</a:t>
            </a:r>
            <a:r>
              <a:rPr lang="cs-CZ" baseline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2D3CAFE-20F5-480E-8F25-FDA60135DB71}" type="slidenum">
              <a:rPr lang="cs-CZ" smtClean="0"/>
              <a:pPr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87005652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Já jsem nenašla nic jiného, krátkého, funkčního – budu ráda za Vaše nápady!!!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649EF5-DF16-44BE-83D2-39182F91DF69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3937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Jana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649EF5-DF16-44BE-83D2-39182F91DF69}" type="slidenum">
              <a:rPr lang="cs-CZ" smtClean="0"/>
              <a:t>33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68916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15961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76493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5506727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80971804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140120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097293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30665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367206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581864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04608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275188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59657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29061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55816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081805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92491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37821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8D345-1C45-4FDF-89B4-8B39CAEEC57E}" type="datetimeFigureOut">
              <a:rPr lang="cs-CZ" smtClean="0"/>
              <a:t>9.4.2019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2C0452-FB7C-46DB-9D3E-07708DC79DA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655298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  <p:sldLayoutId id="2147483744" r:id="rId12"/>
    <p:sldLayoutId id="2147483745" r:id="rId13"/>
    <p:sldLayoutId id="2147483746" r:id="rId14"/>
    <p:sldLayoutId id="2147483747" r:id="rId15"/>
    <p:sldLayoutId id="2147483748" r:id="rId16"/>
    <p:sldLayoutId id="2147483749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hyperlink" Target="http://www.zskunratice.cz/files/users/2/tiny_browser_files/files/pprs/pprs_16-17/iiiq-1617/11-kriteria_hodnoceni_prezentace.pdf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hyperlink" Target="http://www.teach-nology.com/web_tools/rubrics/" TargetMode="Externa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bhqZQiwhDHY" TargetMode="Externa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49412" y="771701"/>
            <a:ext cx="9613861" cy="1080938"/>
          </a:xfrm>
        </p:spPr>
        <p:txBody>
          <a:bodyPr>
            <a:noAutofit/>
          </a:bodyPr>
          <a:lstStyle/>
          <a:p>
            <a:pPr algn="ctr"/>
            <a:r>
              <a:rPr lang="cs-CZ" sz="1400" dirty="0"/>
              <a:t>Projekt pregraduálního vzdělávání na </a:t>
            </a:r>
            <a:r>
              <a:rPr lang="cs-CZ" sz="1400" dirty="0" err="1"/>
              <a:t>PedF</a:t>
            </a:r>
            <a:r>
              <a:rPr lang="cs-CZ" sz="1400" dirty="0"/>
              <a:t> UK, č. projektu </a:t>
            </a:r>
            <a:r>
              <a:rPr lang="cs-CZ" sz="1400" dirty="0" smtClean="0"/>
              <a:t>CZ.02.3.68/0.0/0.0/16_038/0006965</a:t>
            </a:r>
            <a:r>
              <a:rPr lang="cs-CZ" sz="2800" dirty="0" smtClean="0"/>
              <a:t/>
            </a:r>
            <a:br>
              <a:rPr lang="cs-CZ" sz="2800" dirty="0" smtClean="0"/>
            </a:br>
            <a:r>
              <a:rPr lang="cs-CZ" sz="2800" dirty="0"/>
              <a:t>KA </a:t>
            </a:r>
            <a:r>
              <a:rPr lang="cs-CZ" sz="2800" dirty="0" smtClean="0"/>
              <a:t>03 </a:t>
            </a:r>
            <a:r>
              <a:rPr lang="cs-CZ" sz="2800" dirty="0"/>
              <a:t>Zvyšování kompetencí VŠ učitelů pro poskytování popisné zpětné vazby studentům</a:t>
            </a:r>
            <a:r>
              <a:rPr lang="cs-CZ" sz="2800" b="1" dirty="0"/>
              <a:t/>
            </a:r>
            <a:br>
              <a:rPr lang="cs-CZ" sz="2800" b="1" dirty="0"/>
            </a:br>
            <a:r>
              <a:rPr lang="cs-CZ" sz="2800" b="1" dirty="0"/>
              <a:t>2. dubna 2019 </a:t>
            </a:r>
            <a:endParaRPr lang="cs-CZ" sz="2800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15841" y="1948873"/>
            <a:ext cx="6533403" cy="49091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 descr="Logolink_OP_VVV_hor_barva_cz.jpg (1559Ã346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8458" y="5803237"/>
            <a:ext cx="4752528" cy="1054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30663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dirty="0"/>
              <a:t>Práce s cíli v </a:t>
            </a:r>
            <a:r>
              <a:rPr lang="cs-CZ" dirty="0" smtClean="0"/>
              <a:t>praxi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Jak vést studenty k plánování /stanovování osobních cílů/ např. při psaní na závěrečné práce? </a:t>
            </a:r>
          </a:p>
          <a:p>
            <a:r>
              <a:rPr lang="cs-CZ" dirty="0"/>
              <a:t>Jak lze využít práci s cíli např. při nepřímé výuce, průběžnou práci studenta v semestru?</a:t>
            </a:r>
          </a:p>
          <a:p>
            <a:r>
              <a:rPr lang="cs-CZ" dirty="0"/>
              <a:t>Jak zajistit, aby studenti postupně plnili úkoly, které by je vedli k cíli předmětu?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r>
              <a:rPr lang="cs-CZ" i="1" dirty="0"/>
              <a:t>Diskuze, sdílení zkušeností</a:t>
            </a:r>
          </a:p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10401" y="4395020"/>
            <a:ext cx="2374490" cy="23744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4080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Objektivita hodnocení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41270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21" y="1200726"/>
            <a:ext cx="9613861" cy="633439"/>
          </a:xfrm>
        </p:spPr>
        <p:txBody>
          <a:bodyPr>
            <a:normAutofit fontScale="90000"/>
          </a:bodyPr>
          <a:lstStyle/>
          <a:p>
            <a:pPr algn="ctr"/>
            <a:r>
              <a:rPr lang="cs-CZ" dirty="0" smtClean="0"/>
              <a:t>Objektivita </a:t>
            </a:r>
            <a:r>
              <a:rPr lang="cs-CZ" dirty="0"/>
              <a:t>hodnocení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1" y="2005781"/>
            <a:ext cx="9613861" cy="3930408"/>
          </a:xfrm>
        </p:spPr>
        <p:txBody>
          <a:bodyPr/>
          <a:lstStyle/>
          <a:p>
            <a:r>
              <a:rPr lang="cs-CZ" dirty="0" smtClean="0"/>
              <a:t>Ohodnoťte tyto dva výkony žáků na klasifikační stupnici 1-5:</a:t>
            </a:r>
          </a:p>
          <a:p>
            <a:pPr marL="624078" indent="-514350">
              <a:buAutoNum type="arabicPeriod"/>
            </a:pPr>
            <a:r>
              <a:rPr lang="cs-CZ" dirty="0" smtClean="0"/>
              <a:t>1. třída ZŠ, ČJ, přepis</a:t>
            </a:r>
          </a:p>
          <a:p>
            <a:pPr marL="624078" indent="-514350">
              <a:buAutoNum type="arabicPeriod"/>
            </a:pPr>
            <a:r>
              <a:rPr lang="cs-CZ" dirty="0" smtClean="0"/>
              <a:t>4. třída ZŠ, AJ</a:t>
            </a:r>
          </a:p>
          <a:p>
            <a:pPr marL="624078" indent="-514350">
              <a:buAutoNum type="arabicPeriod"/>
            </a:pPr>
            <a:endParaRPr lang="cs-CZ" dirty="0"/>
          </a:p>
          <a:p>
            <a:pPr marL="624078" indent="-514350">
              <a:buAutoNum type="arabicPeriod"/>
            </a:pPr>
            <a:endParaRPr lang="cs-CZ" dirty="0"/>
          </a:p>
        </p:txBody>
      </p:sp>
      <p:pic>
        <p:nvPicPr>
          <p:cNvPr id="4" name="Picture 2" descr="Výsledek obrázku pro otazník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488488" y="150688"/>
            <a:ext cx="1516680" cy="2022241"/>
          </a:xfrm>
          <a:prstGeom prst="rect">
            <a:avLst/>
          </a:prstGeom>
          <a:noFill/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50810" y="3351684"/>
            <a:ext cx="4257038" cy="3047027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72064" y="3081408"/>
            <a:ext cx="3357594" cy="3317303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1966133" y="6488668"/>
            <a:ext cx="85223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Zdroj: FB Učitelé+; přepis: </a:t>
            </a:r>
            <a:r>
              <a:rPr lang="pt-BR" dirty="0"/>
              <a:t>přepisování tištěného textu do psané podoby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224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01334" y="2134262"/>
            <a:ext cx="4191363" cy="4602879"/>
          </a:xfrm>
          <a:prstGeom prst="rect">
            <a:avLst/>
          </a:prstGeom>
        </p:spPr>
      </p:pic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8106" y="2134086"/>
            <a:ext cx="4536504" cy="4603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6974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Objektivita hodnocení</a:t>
            </a:r>
            <a:br>
              <a:rPr lang="cs-CZ" dirty="0" smtClean="0"/>
            </a:br>
            <a:r>
              <a:rPr lang="cs-CZ" sz="2700" dirty="0"/>
              <a:t>(USA: Strach a </a:t>
            </a:r>
            <a:r>
              <a:rPr lang="cs-CZ" sz="2700" dirty="0" err="1"/>
              <a:t>Elliott</a:t>
            </a:r>
            <a:r>
              <a:rPr lang="cs-CZ" sz="2700" dirty="0"/>
              <a:t>, in </a:t>
            </a:r>
            <a:r>
              <a:rPr lang="cs-CZ" sz="2700" dirty="0" err="1"/>
              <a:t>Guskey</a:t>
            </a:r>
            <a:r>
              <a:rPr lang="cs-CZ" sz="2700" dirty="0"/>
              <a:t> &amp; </a:t>
            </a:r>
            <a:r>
              <a:rPr lang="cs-CZ" sz="2700" dirty="0" err="1"/>
              <a:t>Bailey</a:t>
            </a:r>
            <a:r>
              <a:rPr lang="cs-CZ" sz="2700" dirty="0"/>
              <a:t>, 2001)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47163" y="1956618"/>
            <a:ext cx="9880175" cy="4571621"/>
          </a:xfrm>
        </p:spPr>
        <p:txBody>
          <a:bodyPr>
            <a:noAutofit/>
          </a:bodyPr>
          <a:lstStyle/>
          <a:p>
            <a:endParaRPr lang="cs-CZ" dirty="0"/>
          </a:p>
          <a:p>
            <a:r>
              <a:rPr lang="cs-CZ" dirty="0"/>
              <a:t>prokázána vysoká míru subjektivity při hodnocení žákovských prací:</a:t>
            </a:r>
          </a:p>
          <a:p>
            <a:r>
              <a:rPr lang="cs-CZ" b="1" dirty="0"/>
              <a:t>SŠ, hodnocení slohové práce v AJ: </a:t>
            </a:r>
            <a:r>
              <a:rPr lang="cs-CZ" dirty="0"/>
              <a:t>hodnocení stejné práce se lišilo od 64 do 98 bodů</a:t>
            </a:r>
          </a:p>
          <a:p>
            <a:r>
              <a:rPr lang="cs-CZ" dirty="0"/>
              <a:t>Subjektivitu způsobily rozdílné priority učitelů – zatímco někteří se zaměřili na gramatiku a stylistiku, jiným šlo o komunikační záměr a celkové vyznění včetně originality. </a:t>
            </a:r>
          </a:p>
          <a:p>
            <a:r>
              <a:rPr lang="cs-CZ" dirty="0"/>
              <a:t>--- Kritika: hodnocení tvořivé práce žáka je vždy z podstaty věci subjektivní. </a:t>
            </a:r>
          </a:p>
        </p:txBody>
      </p:sp>
    </p:spTree>
    <p:extLst>
      <p:ext uri="{BB962C8B-B14F-4D97-AF65-F5344CB8AC3E}">
        <p14:creationId xmlns:p14="http://schemas.microsoft.com/office/powerpoint/2010/main" val="2808946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cs-CZ" sz="2800" dirty="0"/>
              <a:t>O</a:t>
            </a:r>
            <a:r>
              <a:rPr lang="cs-CZ" sz="2800" dirty="0" smtClean="0"/>
              <a:t>bjektivita </a:t>
            </a:r>
            <a:r>
              <a:rPr lang="cs-CZ" sz="2800" dirty="0"/>
              <a:t>hodnocení</a:t>
            </a:r>
            <a:br>
              <a:rPr lang="cs-CZ" sz="2800" dirty="0"/>
            </a:br>
            <a:r>
              <a:rPr lang="cs-CZ" sz="2800" dirty="0"/>
              <a:t>(USA: Strach a </a:t>
            </a:r>
            <a:r>
              <a:rPr lang="cs-CZ" sz="2800" dirty="0" err="1"/>
              <a:t>Elliott</a:t>
            </a:r>
            <a:r>
              <a:rPr lang="cs-CZ" sz="2800" dirty="0"/>
              <a:t>, in </a:t>
            </a:r>
            <a:r>
              <a:rPr lang="cs-CZ" sz="2800" dirty="0" err="1"/>
              <a:t>Guskey</a:t>
            </a:r>
            <a:r>
              <a:rPr lang="cs-CZ" sz="2800" dirty="0"/>
              <a:t> &amp; </a:t>
            </a:r>
            <a:r>
              <a:rPr lang="cs-CZ" sz="2800" dirty="0" err="1"/>
              <a:t>Bailey</a:t>
            </a:r>
            <a:r>
              <a:rPr lang="cs-CZ" sz="2800" dirty="0"/>
              <a:t>, 2001)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56414" y="2231922"/>
            <a:ext cx="9875611" cy="4388589"/>
          </a:xfrm>
        </p:spPr>
        <p:txBody>
          <a:bodyPr/>
          <a:lstStyle/>
          <a:p>
            <a:endParaRPr lang="cs-CZ" b="1" dirty="0" smtClean="0"/>
          </a:p>
          <a:p>
            <a:r>
              <a:rPr lang="cs-CZ" b="1" dirty="0"/>
              <a:t>SŠ, matematika, geometrie:</a:t>
            </a:r>
            <a:r>
              <a:rPr lang="cs-CZ" dirty="0"/>
              <a:t> </a:t>
            </a:r>
          </a:p>
          <a:p>
            <a:r>
              <a:rPr lang="cs-CZ" dirty="0"/>
              <a:t>hodnocení jednoho testu v rozmezí od 28 do 95 bodů</a:t>
            </a:r>
          </a:p>
          <a:p>
            <a:r>
              <a:rPr lang="cs-CZ" dirty="0"/>
              <a:t>(některý učitel odečítal body na nesprávné odpovědi, další bral v potaz způsob uvažování, jiný zdůrazňoval úhlednost vypracování)</a:t>
            </a:r>
          </a:p>
          <a:p>
            <a:r>
              <a:rPr lang="cs-CZ" dirty="0"/>
              <a:t>Výslednou známku mnohdy ovlivňovaly i další faktory, jako je vynaložené úsilí, přístup k danému předmětu či celkové chování. </a:t>
            </a:r>
          </a:p>
        </p:txBody>
      </p:sp>
    </p:spTree>
    <p:extLst>
      <p:ext uri="{BB962C8B-B14F-4D97-AF65-F5344CB8AC3E}">
        <p14:creationId xmlns:p14="http://schemas.microsoft.com/office/powerpoint/2010/main" val="31026725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0189" y="635361"/>
            <a:ext cx="8787507" cy="1320800"/>
          </a:xfrm>
        </p:spPr>
        <p:txBody>
          <a:bodyPr>
            <a:noAutofit/>
          </a:bodyPr>
          <a:lstStyle/>
          <a:p>
            <a:r>
              <a:rPr lang="cs-CZ" sz="2600" b="1" dirty="0"/>
              <a:t>Nespravedlivost v hodnocení z pohledu </a:t>
            </a:r>
            <a:r>
              <a:rPr lang="cs-CZ" sz="2600" b="1" dirty="0" smtClean="0"/>
              <a:t>studentů (</a:t>
            </a:r>
            <a:r>
              <a:rPr lang="cs-CZ" sz="2800" dirty="0" smtClean="0"/>
              <a:t>dle </a:t>
            </a:r>
            <a:r>
              <a:rPr lang="cs-CZ" sz="2800" dirty="0" err="1"/>
              <a:t>Carless</a:t>
            </a:r>
            <a:r>
              <a:rPr lang="cs-CZ" sz="2800" dirty="0"/>
              <a:t>, </a:t>
            </a:r>
            <a:r>
              <a:rPr lang="cs-CZ" sz="2800" dirty="0" smtClean="0"/>
              <a:t>2018)</a:t>
            </a:r>
            <a:endParaRPr lang="cs-CZ" sz="26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989796" y="2074148"/>
            <a:ext cx="8607900" cy="5026310"/>
          </a:xfrm>
        </p:spPr>
        <p:txBody>
          <a:bodyPr>
            <a:noAutofit/>
          </a:bodyPr>
          <a:lstStyle/>
          <a:p>
            <a:r>
              <a:rPr lang="cs-CZ" dirty="0"/>
              <a:t>netransparentní </a:t>
            </a:r>
            <a:r>
              <a:rPr lang="cs-CZ" dirty="0" smtClean="0"/>
              <a:t>hodnocení</a:t>
            </a:r>
          </a:p>
          <a:p>
            <a:r>
              <a:rPr lang="cs-CZ" dirty="0" smtClean="0"/>
              <a:t>neobjektivní hodnocení</a:t>
            </a:r>
          </a:p>
          <a:p>
            <a:r>
              <a:rPr lang="cs-CZ" dirty="0"/>
              <a:t>v</a:t>
            </a:r>
            <a:r>
              <a:rPr lang="cs-CZ" dirty="0" smtClean="0"/>
              <a:t>nášení osobních sympatií / nesympatií</a:t>
            </a:r>
          </a:p>
          <a:p>
            <a:endParaRPr lang="cs-CZ" dirty="0" smtClean="0"/>
          </a:p>
          <a:p>
            <a:endParaRPr lang="cs-CZ" i="1" dirty="0" smtClean="0"/>
          </a:p>
          <a:p>
            <a:r>
              <a:rPr lang="cs-CZ" i="1" dirty="0" smtClean="0"/>
              <a:t>„</a:t>
            </a:r>
            <a:r>
              <a:rPr lang="cs-CZ" i="1" dirty="0"/>
              <a:t>Řekni jim, co se naučí, nauč je, co jsi jim slíbil, a vyzkoušej je z toho, co jsi vyučoval“ </a:t>
            </a:r>
            <a:r>
              <a:rPr lang="cs-CZ" dirty="0"/>
              <a:t>(Pasch, 2005, s. 109</a:t>
            </a:r>
            <a:r>
              <a:rPr lang="cs-CZ" dirty="0" smtClean="0"/>
              <a:t>) </a:t>
            </a:r>
            <a:endParaRPr lang="cs-CZ" i="1" dirty="0"/>
          </a:p>
        </p:txBody>
      </p:sp>
    </p:spTree>
    <p:extLst>
      <p:ext uri="{BB962C8B-B14F-4D97-AF65-F5344CB8AC3E}">
        <p14:creationId xmlns:p14="http://schemas.microsoft.com/office/powerpoint/2010/main" val="4094969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45807" y="753228"/>
            <a:ext cx="10048376" cy="1080938"/>
          </a:xfrm>
        </p:spPr>
        <p:txBody>
          <a:bodyPr>
            <a:normAutofit/>
          </a:bodyPr>
          <a:lstStyle/>
          <a:p>
            <a:r>
              <a:rPr lang="cs-CZ" sz="3200" dirty="0" err="1" smtClean="0"/>
              <a:t>Šticová</a:t>
            </a:r>
            <a:r>
              <a:rPr lang="cs-CZ" sz="3200" dirty="0" smtClean="0"/>
              <a:t> – Hodnocení na VŠ (DP, 2015, UTB ve Zlíně)</a:t>
            </a:r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5807" y="2017018"/>
            <a:ext cx="10156722" cy="4747576"/>
          </a:xfrm>
        </p:spPr>
        <p:txBody>
          <a:bodyPr>
            <a:normAutofit fontScale="85000" lnSpcReduction="20000"/>
          </a:bodyPr>
          <a:lstStyle/>
          <a:p>
            <a:r>
              <a:rPr lang="cs-CZ" sz="3000" dirty="0"/>
              <a:t>UTB ve Zlíně, Fakulta humanitních studií</a:t>
            </a:r>
          </a:p>
          <a:p>
            <a:r>
              <a:rPr lang="cs-CZ" sz="3000" dirty="0" smtClean="0"/>
              <a:t>120 respondentů (60 PS – průměrný věk 22 let, 60 KS – průměrný věk 27 let) </a:t>
            </a:r>
          </a:p>
          <a:p>
            <a:pPr lvl="1"/>
            <a:endParaRPr lang="cs-CZ" sz="3000" dirty="0" smtClean="0"/>
          </a:p>
          <a:p>
            <a:pPr lvl="1"/>
            <a:r>
              <a:rPr lang="cs-CZ" sz="3000" dirty="0" smtClean="0"/>
              <a:t>76 % žen, 24 % mužů</a:t>
            </a:r>
          </a:p>
          <a:p>
            <a:pPr lvl="1"/>
            <a:r>
              <a:rPr lang="cs-CZ" sz="3000" dirty="0" smtClean="0"/>
              <a:t>53 % Bc., 47 % Mgr.</a:t>
            </a:r>
          </a:p>
          <a:p>
            <a:endParaRPr lang="cs-CZ" sz="3000" dirty="0" smtClean="0"/>
          </a:p>
          <a:p>
            <a:r>
              <a:rPr lang="cs-CZ" sz="3000" dirty="0" smtClean="0"/>
              <a:t>Dotazník</a:t>
            </a:r>
          </a:p>
          <a:p>
            <a:endParaRPr lang="cs-CZ" sz="1400" dirty="0" smtClean="0"/>
          </a:p>
          <a:p>
            <a:endParaRPr lang="cs-CZ" sz="1400" dirty="0"/>
          </a:p>
          <a:p>
            <a:endParaRPr lang="cs-CZ" sz="1400" dirty="0" smtClean="0"/>
          </a:p>
          <a:p>
            <a:endParaRPr lang="cs-CZ" sz="1400" dirty="0"/>
          </a:p>
          <a:p>
            <a:endParaRPr lang="cs-CZ" sz="1400" dirty="0" smtClean="0"/>
          </a:p>
          <a:p>
            <a:endParaRPr lang="cs-CZ" sz="1400" dirty="0"/>
          </a:p>
          <a:p>
            <a:r>
              <a:rPr lang="cs-CZ" sz="1400" dirty="0" smtClean="0"/>
              <a:t>Zdroj: https</a:t>
            </a:r>
            <a:r>
              <a:rPr lang="cs-CZ" sz="1400" dirty="0"/>
              <a:t>://digilib.k.utb.cz/bitstream/handle/10563/31938/%C5%A1ticov%C3%A1_2015_dp.pdf?sequence=1&amp;isAllowed=y</a:t>
            </a:r>
          </a:p>
        </p:txBody>
      </p:sp>
    </p:spTree>
    <p:extLst>
      <p:ext uri="{BB962C8B-B14F-4D97-AF65-F5344CB8AC3E}">
        <p14:creationId xmlns:p14="http://schemas.microsoft.com/office/powerpoint/2010/main" val="3180001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14850" y="763060"/>
            <a:ext cx="9613861" cy="1080938"/>
          </a:xfrm>
        </p:spPr>
        <p:txBody>
          <a:bodyPr>
            <a:normAutofit/>
          </a:bodyPr>
          <a:lstStyle/>
          <a:p>
            <a:r>
              <a:rPr lang="cs-CZ" sz="3200" dirty="0" err="1"/>
              <a:t>Šticová</a:t>
            </a:r>
            <a:r>
              <a:rPr lang="cs-CZ" sz="3200" dirty="0"/>
              <a:t> – Hodnocení na VŠ (DP, 2015, UTB ve Zlíně)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521127"/>
          </a:xfrm>
        </p:spPr>
        <p:txBody>
          <a:bodyPr>
            <a:normAutofit lnSpcReduction="10000"/>
          </a:bodyPr>
          <a:lstStyle/>
          <a:p>
            <a:r>
              <a:rPr lang="cs-CZ" sz="2800" dirty="0">
                <a:effectLst/>
              </a:rPr>
              <a:t>Jakým způsobem bych byl/a nejraději hodnocen/a po ústní zkoušce?</a:t>
            </a:r>
          </a:p>
          <a:p>
            <a:pPr lvl="1"/>
            <a:r>
              <a:rPr lang="cs-CZ" sz="2400" dirty="0">
                <a:effectLst/>
              </a:rPr>
              <a:t>68 % PS / 50 % KS by chtělo, aby jim učitel udělil známku, ale slovně jim vysvětlil, co by měli změnit</a:t>
            </a:r>
          </a:p>
          <a:p>
            <a:pPr lvl="1"/>
            <a:r>
              <a:rPr lang="cs-CZ" sz="2400" dirty="0">
                <a:effectLst/>
              </a:rPr>
              <a:t>13 % PS / 30 % KS by chtěli, aby jim učitel udělil známku, ale poté k ní dopsal, co by měli změnit</a:t>
            </a:r>
          </a:p>
          <a:p>
            <a:pPr lvl="1"/>
            <a:r>
              <a:rPr lang="cs-CZ" sz="2400" dirty="0">
                <a:effectLst/>
              </a:rPr>
              <a:t>8 % PS / 17 % KS stačí známka bez komentáře</a:t>
            </a:r>
          </a:p>
          <a:p>
            <a:pPr lvl="1"/>
            <a:r>
              <a:rPr lang="cs-CZ" sz="2400" dirty="0">
                <a:effectLst/>
              </a:rPr>
              <a:t>29 % současná klasifikace motivuje k dalšímu </a:t>
            </a:r>
            <a:r>
              <a:rPr lang="cs-CZ" sz="2400" dirty="0" smtClean="0">
                <a:effectLst/>
              </a:rPr>
              <a:t>studiu (více motivuje PS)</a:t>
            </a:r>
          </a:p>
          <a:p>
            <a:pPr lvl="1"/>
            <a:r>
              <a:rPr lang="cs-CZ" sz="2400" dirty="0" smtClean="0">
                <a:effectLst/>
              </a:rPr>
              <a:t>48 % by si přálo dostávat slovní hodnocení / komentář ke známce</a:t>
            </a:r>
          </a:p>
          <a:p>
            <a:pPr lvl="1"/>
            <a:r>
              <a:rPr lang="cs-CZ" sz="2400" dirty="0" smtClean="0">
                <a:effectLst/>
              </a:rPr>
              <a:t>7 % by změnilo spravedlivost v současné klasifikaci</a:t>
            </a:r>
            <a:endParaRPr lang="cs-CZ" sz="2400" dirty="0">
              <a:effectLst/>
            </a:endParaRP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41779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83459" y="743396"/>
            <a:ext cx="9613861" cy="1080938"/>
          </a:xfrm>
        </p:spPr>
        <p:txBody>
          <a:bodyPr>
            <a:normAutofit/>
          </a:bodyPr>
          <a:lstStyle/>
          <a:p>
            <a:r>
              <a:rPr lang="cs-CZ" sz="3200" dirty="0" err="1"/>
              <a:t>Šticová</a:t>
            </a:r>
            <a:r>
              <a:rPr lang="cs-CZ" sz="3200" dirty="0"/>
              <a:t> – Hodnocení na VŠ (DP, 2015, UTB ve Zlíně)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18042447"/>
              </p:ext>
            </p:extLst>
          </p:nvPr>
        </p:nvGraphicFramePr>
        <p:xfrm>
          <a:off x="383459" y="2336798"/>
          <a:ext cx="9911478" cy="431472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4515">
                  <a:extLst>
                    <a:ext uri="{9D8B030D-6E8A-4147-A177-3AD203B41FA5}">
                      <a16:colId xmlns:a16="http://schemas.microsoft.com/office/drawing/2014/main" val="3521687182"/>
                    </a:ext>
                  </a:extLst>
                </a:gridCol>
                <a:gridCol w="2821858">
                  <a:extLst>
                    <a:ext uri="{9D8B030D-6E8A-4147-A177-3AD203B41FA5}">
                      <a16:colId xmlns:a16="http://schemas.microsoft.com/office/drawing/2014/main" val="214464055"/>
                    </a:ext>
                  </a:extLst>
                </a:gridCol>
                <a:gridCol w="2665105">
                  <a:extLst>
                    <a:ext uri="{9D8B030D-6E8A-4147-A177-3AD203B41FA5}">
                      <a16:colId xmlns:a16="http://schemas.microsoft.com/office/drawing/2014/main" val="2642967692"/>
                    </a:ext>
                  </a:extLst>
                </a:gridCol>
              </a:tblGrid>
              <a:tr h="426067">
                <a:tc>
                  <a:txBody>
                    <a:bodyPr/>
                    <a:lstStyle/>
                    <a:p>
                      <a:pPr algn="ctr"/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Ano + Spíše ano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cs-CZ" sz="2400" dirty="0" smtClean="0"/>
                        <a:t>Ne + Spíše ne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39082192"/>
                  </a:ext>
                </a:extLst>
              </a:tr>
              <a:tr h="964381">
                <a:tc>
                  <a:txBody>
                    <a:bodyPr/>
                    <a:lstStyle/>
                    <a:p>
                      <a:endParaRPr lang="cs-CZ" sz="2400" b="0" dirty="0" smtClean="0"/>
                    </a:p>
                    <a:p>
                      <a:r>
                        <a:rPr lang="cs-CZ" sz="2400" b="0" dirty="0" smtClean="0"/>
                        <a:t>Spokojenost s klasifikací</a:t>
                      </a:r>
                      <a:endParaRPr lang="cs-CZ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400" dirty="0" smtClean="0"/>
                    </a:p>
                    <a:p>
                      <a:pPr algn="ctr"/>
                      <a:r>
                        <a:rPr lang="cs-CZ" sz="2400" dirty="0" smtClean="0"/>
                        <a:t>53,5 %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400" dirty="0" smtClean="0"/>
                    </a:p>
                    <a:p>
                      <a:pPr algn="ctr"/>
                      <a:r>
                        <a:rPr lang="cs-CZ" sz="2400" dirty="0" smtClean="0"/>
                        <a:t>46,5</a:t>
                      </a:r>
                      <a:r>
                        <a:rPr lang="cs-CZ" sz="2400" baseline="0" dirty="0" smtClean="0"/>
                        <a:t> %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9872652"/>
                  </a:ext>
                </a:extLst>
              </a:tr>
              <a:tr h="964381">
                <a:tc>
                  <a:txBody>
                    <a:bodyPr/>
                    <a:lstStyle/>
                    <a:p>
                      <a:endParaRPr lang="cs-CZ" sz="2400" b="0" dirty="0" smtClean="0"/>
                    </a:p>
                    <a:p>
                      <a:r>
                        <a:rPr lang="cs-CZ" sz="2400" b="0" dirty="0" smtClean="0"/>
                        <a:t>Jasnost hodnotících kritérií</a:t>
                      </a:r>
                      <a:endParaRPr lang="cs-CZ" sz="24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400" dirty="0" smtClean="0"/>
                    </a:p>
                    <a:p>
                      <a:pPr algn="ctr"/>
                      <a:r>
                        <a:rPr lang="cs-CZ" sz="2400" dirty="0" smtClean="0"/>
                        <a:t>44 %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400" dirty="0" smtClean="0"/>
                    </a:p>
                    <a:p>
                      <a:pPr algn="ctr"/>
                      <a:r>
                        <a:rPr lang="cs-CZ" sz="2400" dirty="0" smtClean="0"/>
                        <a:t>56</a:t>
                      </a:r>
                      <a:r>
                        <a:rPr lang="cs-CZ" sz="2400" baseline="0" dirty="0" smtClean="0"/>
                        <a:t> %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189789"/>
                  </a:ext>
                </a:extLst>
              </a:tr>
              <a:tr h="964381">
                <a:tc>
                  <a:txBody>
                    <a:bodyPr/>
                    <a:lstStyle/>
                    <a:p>
                      <a:endParaRPr lang="cs-CZ" sz="2400" dirty="0" smtClean="0"/>
                    </a:p>
                    <a:p>
                      <a:r>
                        <a:rPr lang="cs-CZ" sz="2400" dirty="0" smtClean="0"/>
                        <a:t>Spravedlivost klasifikace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400" dirty="0" smtClean="0"/>
                    </a:p>
                    <a:p>
                      <a:pPr algn="ctr"/>
                      <a:r>
                        <a:rPr lang="cs-CZ" sz="2400" dirty="0" smtClean="0"/>
                        <a:t>67 %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400" dirty="0" smtClean="0"/>
                    </a:p>
                    <a:p>
                      <a:pPr algn="ctr"/>
                      <a:r>
                        <a:rPr lang="cs-CZ" sz="2400" dirty="0" smtClean="0"/>
                        <a:t>33 %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13642805"/>
                  </a:ext>
                </a:extLst>
              </a:tr>
              <a:tr h="964381">
                <a:tc>
                  <a:txBody>
                    <a:bodyPr/>
                    <a:lstStyle/>
                    <a:p>
                      <a:r>
                        <a:rPr lang="cs-CZ" sz="2400" dirty="0" smtClean="0"/>
                        <a:t>Zohlednění studijních aktivit</a:t>
                      </a:r>
                      <a:r>
                        <a:rPr lang="cs-CZ" sz="2400" baseline="0" dirty="0" smtClean="0"/>
                        <a:t> klasifikací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400" dirty="0" smtClean="0"/>
                    </a:p>
                    <a:p>
                      <a:pPr algn="ctr"/>
                      <a:r>
                        <a:rPr lang="cs-CZ" sz="2400" dirty="0" smtClean="0"/>
                        <a:t>61 %</a:t>
                      </a:r>
                      <a:endParaRPr lang="cs-CZ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cs-CZ" sz="2400" dirty="0" smtClean="0"/>
                    </a:p>
                    <a:p>
                      <a:pPr algn="ctr"/>
                      <a:r>
                        <a:rPr lang="cs-CZ" sz="2400" dirty="0" smtClean="0"/>
                        <a:t>39 %</a:t>
                      </a:r>
                      <a:endParaRPr lang="cs-CZ" sz="24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8160173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5779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 </a:t>
            </a:r>
            <a:r>
              <a:rPr lang="cs-CZ" dirty="0"/>
              <a:t>dnešního setkání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309733"/>
          </a:xfrm>
        </p:spPr>
        <p:txBody>
          <a:bodyPr/>
          <a:lstStyle/>
          <a:p>
            <a:r>
              <a:rPr lang="cs-CZ" dirty="0" smtClean="0">
                <a:solidFill>
                  <a:schemeClr val="bg1"/>
                </a:solidFill>
                <a:effectLst/>
              </a:rPr>
              <a:t>Účastník identifikuje v konkrétních cílech jaké kognitivní procesy rozvíjejí. </a:t>
            </a:r>
          </a:p>
          <a:p>
            <a:r>
              <a:rPr lang="cs-CZ" dirty="0" smtClean="0">
                <a:solidFill>
                  <a:schemeClr val="bg1"/>
                </a:solidFill>
                <a:effectLst/>
              </a:rPr>
              <a:t>Účastník rozpozná různé druhy kritérií a uvede jejich hlavní klady a zápory</a:t>
            </a:r>
          </a:p>
          <a:p>
            <a:r>
              <a:rPr lang="cs-CZ" dirty="0" smtClean="0">
                <a:solidFill>
                  <a:schemeClr val="bg1"/>
                </a:solidFill>
                <a:effectLst/>
              </a:rPr>
              <a:t>Účastník využijete informace k úpravám / formulaci vlastních /katedrálních kritérií </a:t>
            </a:r>
          </a:p>
          <a:p>
            <a:r>
              <a:rPr lang="cs-CZ" dirty="0" smtClean="0">
                <a:solidFill>
                  <a:schemeClr val="bg1"/>
                </a:solidFill>
                <a:effectLst/>
              </a:rPr>
              <a:t>Účastník reflektuje svou dnešní práci ve skupině</a:t>
            </a:r>
          </a:p>
          <a:p>
            <a:endParaRPr lang="cs-CZ" dirty="0">
              <a:solidFill>
                <a:srgbClr val="FF0000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2269387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62116" y="2160591"/>
            <a:ext cx="9901083" cy="4594170"/>
          </a:xfrm>
        </p:spPr>
        <p:txBody>
          <a:bodyPr>
            <a:noAutofit/>
          </a:bodyPr>
          <a:lstStyle/>
          <a:p>
            <a:r>
              <a:rPr lang="cs-CZ" sz="2800" dirty="0"/>
              <a:t>Hodnocení je vždy subjektivní (provádějí ho subjekty, srov. Slavík, 1999), ale liší se v míře objektivizace. </a:t>
            </a:r>
          </a:p>
          <a:p>
            <a:r>
              <a:rPr lang="cs-CZ" sz="2800" dirty="0"/>
              <a:t>Objektivita sama spočívá v </a:t>
            </a:r>
            <a:r>
              <a:rPr lang="cs-CZ" sz="2800" b="1" dirty="0"/>
              <a:t>nezaujatosti a nezávislosti hodnotitele</a:t>
            </a:r>
            <a:r>
              <a:rPr lang="cs-CZ" sz="2800" dirty="0"/>
              <a:t> – nejen učitele, ale </a:t>
            </a:r>
            <a:r>
              <a:rPr lang="cs-CZ" sz="2800" dirty="0" smtClean="0"/>
              <a:t>také studenta </a:t>
            </a:r>
            <a:r>
              <a:rPr lang="cs-CZ" sz="2800" dirty="0"/>
              <a:t>(spolužáka). </a:t>
            </a:r>
          </a:p>
          <a:p>
            <a:r>
              <a:rPr lang="cs-CZ" sz="2800" dirty="0"/>
              <a:t>K zajištění objektivity pomáhá řada metod či </a:t>
            </a:r>
            <a:r>
              <a:rPr lang="cs-CZ" sz="2800" dirty="0" smtClean="0"/>
              <a:t>nástrojů.</a:t>
            </a:r>
            <a:endParaRPr lang="cs-CZ" sz="2800" dirty="0"/>
          </a:p>
        </p:txBody>
      </p:sp>
    </p:spTree>
    <p:extLst>
      <p:ext uri="{BB962C8B-B14F-4D97-AF65-F5344CB8AC3E}">
        <p14:creationId xmlns:p14="http://schemas.microsoft.com/office/powerpoint/2010/main" val="4137531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cs-CZ" dirty="0" smtClean="0"/>
              <a:t>Kritéria hodnocení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25731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002891" y="334297"/>
            <a:ext cx="7803588" cy="1320800"/>
          </a:xfrm>
        </p:spPr>
        <p:txBody>
          <a:bodyPr/>
          <a:lstStyle/>
          <a:p>
            <a:pPr algn="ctr"/>
            <a:r>
              <a:rPr lang="cs-CZ" b="1" dirty="0" smtClean="0"/>
              <a:t>Kritéria hodnocení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0" y="1196752"/>
            <a:ext cx="10805652" cy="56612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cs-CZ" sz="3200" dirty="0"/>
              <a:t>Máte měřítka na to, jak má vypadat a chutnat bábovka? </a:t>
            </a:r>
          </a:p>
          <a:p>
            <a:endParaRPr lang="cs-CZ" sz="3200" dirty="0"/>
          </a:p>
          <a:p>
            <a:endParaRPr lang="cs-CZ" sz="3200" dirty="0"/>
          </a:p>
          <a:p>
            <a:endParaRPr lang="cs-CZ" sz="3200" dirty="0"/>
          </a:p>
          <a:p>
            <a:endParaRPr lang="cs-CZ" sz="3200" dirty="0"/>
          </a:p>
          <a:p>
            <a:endParaRPr lang="cs-CZ" sz="3200" dirty="0"/>
          </a:p>
          <a:p>
            <a:endParaRPr lang="cs-CZ" sz="32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AutoShape 2" descr="Výsledek obrázku pro bábovka"/>
          <p:cNvSpPr>
            <a:spLocks noChangeAspect="1" noChangeArrowheads="1"/>
          </p:cNvSpPr>
          <p:nvPr/>
        </p:nvSpPr>
        <p:spPr bwMode="auto">
          <a:xfrm>
            <a:off x="1679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5" name="Obrázek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028" y="2517552"/>
            <a:ext cx="5049382" cy="3782163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59108" y="2486624"/>
            <a:ext cx="5090673" cy="3813091"/>
          </a:xfrm>
          <a:prstGeom prst="rect">
            <a:avLst/>
          </a:prstGeom>
        </p:spPr>
      </p:pic>
      <p:pic>
        <p:nvPicPr>
          <p:cNvPr id="7" name="Picture 2" descr="Výsledek obrázku pro otazník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903975" y="591149"/>
            <a:ext cx="1002891" cy="13371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0685426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0322" y="3117167"/>
            <a:ext cx="8144134" cy="1373070"/>
          </a:xfrm>
        </p:spPr>
        <p:txBody>
          <a:bodyPr/>
          <a:lstStyle/>
          <a:p>
            <a:r>
              <a:rPr lang="cs-CZ" b="1" dirty="0"/>
              <a:t>Kritéria na </a:t>
            </a:r>
            <a:r>
              <a:rPr lang="cs-CZ" b="1" dirty="0" smtClean="0"/>
              <a:t>vysoké škole</a:t>
            </a:r>
            <a:r>
              <a:rPr lang="cs-CZ" dirty="0"/>
              <a:t/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Autofit/>
          </a:bodyPr>
          <a:lstStyle/>
          <a:p>
            <a:endParaRPr lang="cs-CZ" sz="3800" dirty="0"/>
          </a:p>
        </p:txBody>
      </p:sp>
    </p:spTree>
    <p:extLst>
      <p:ext uri="{BB962C8B-B14F-4D97-AF65-F5344CB8AC3E}">
        <p14:creationId xmlns:p14="http://schemas.microsoft.com/office/powerpoint/2010/main" val="3906406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0322" y="2240774"/>
            <a:ext cx="8144134" cy="1373070"/>
          </a:xfrm>
        </p:spPr>
        <p:txBody>
          <a:bodyPr/>
          <a:lstStyle/>
          <a:p>
            <a:r>
              <a:rPr lang="cs-CZ" dirty="0" smtClean="0"/>
              <a:t>Práce ve 3 skupinách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7429" y="3873909"/>
            <a:ext cx="3587695" cy="286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3721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/>
              <a:t>Zadání úkolu (</a:t>
            </a:r>
            <a:r>
              <a:rPr lang="cs-CZ" b="1" dirty="0" err="1" smtClean="0"/>
              <a:t>flipcharty</a:t>
            </a:r>
            <a:r>
              <a:rPr lang="cs-CZ" b="1" dirty="0" smtClean="0"/>
              <a:t>): </a:t>
            </a:r>
            <a:br>
              <a:rPr lang="cs-CZ" b="1" dirty="0" smtClean="0"/>
            </a:br>
            <a:r>
              <a:rPr lang="cs-CZ" b="1" dirty="0" smtClean="0"/>
              <a:t>Kritéria hodnocení na VŠ</a:t>
            </a:r>
            <a:endParaRPr lang="cs-CZ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47701" y="2336873"/>
            <a:ext cx="10203989" cy="4521127"/>
          </a:xfrm>
        </p:spPr>
        <p:txBody>
          <a:bodyPr>
            <a:normAutofit/>
          </a:bodyPr>
          <a:lstStyle/>
          <a:p>
            <a:pPr marL="457200" indent="-457200">
              <a:buAutoNum type="arabicPeriod"/>
            </a:pPr>
            <a:r>
              <a:rPr lang="cs-CZ" sz="3600" dirty="0" smtClean="0"/>
              <a:t>Definujte kritéria hodnocení</a:t>
            </a:r>
          </a:p>
          <a:p>
            <a:pPr marL="457200" indent="-457200">
              <a:buAutoNum type="arabicPeriod"/>
            </a:pPr>
            <a:r>
              <a:rPr lang="cs-CZ" sz="3600" dirty="0" smtClean="0"/>
              <a:t>Jakou podobu mohou mít kritéria hodnocení?</a:t>
            </a:r>
          </a:p>
          <a:p>
            <a:pPr marL="457200" indent="-457200">
              <a:buAutoNum type="arabicPeriod"/>
            </a:pPr>
            <a:r>
              <a:rPr lang="cs-CZ" sz="3600" dirty="0" smtClean="0"/>
              <a:t> Proč a k jakým účelům používat kritéria hodnocení na VŠ?</a:t>
            </a:r>
          </a:p>
          <a:p>
            <a:pPr marL="457200" indent="-457200">
              <a:buAutoNum type="arabicPeriod"/>
            </a:pP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22243291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Nadpis 1"/>
          <p:cNvSpPr>
            <a:spLocks noGrp="1"/>
          </p:cNvSpPr>
          <p:nvPr>
            <p:ph type="title"/>
          </p:nvPr>
        </p:nvSpPr>
        <p:spPr>
          <a:xfrm>
            <a:off x="-407936" y="849160"/>
            <a:ext cx="6299200" cy="888653"/>
          </a:xfrm>
        </p:spPr>
        <p:txBody>
          <a:bodyPr>
            <a:normAutofit/>
          </a:bodyPr>
          <a:lstStyle/>
          <a:p>
            <a:pPr algn="ctr"/>
            <a:r>
              <a:rPr lang="cs-CZ" dirty="0" smtClean="0"/>
              <a:t>Kritéria hodnocení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06244" y="2084439"/>
            <a:ext cx="9035845" cy="4773561"/>
          </a:xfrm>
        </p:spPr>
        <p:txBody>
          <a:bodyPr rtlCol="0">
            <a:normAutofit/>
          </a:bodyPr>
          <a:lstStyle/>
          <a:p>
            <a:pPr marL="0" indent="0" algn="just">
              <a:buNone/>
              <a:defRPr/>
            </a:pPr>
            <a:r>
              <a:rPr lang="cs-CZ" sz="3400" dirty="0"/>
              <a:t>Kritéria hodnocení „jsou </a:t>
            </a:r>
            <a:r>
              <a:rPr lang="cs-CZ" sz="3400" b="1" dirty="0"/>
              <a:t>měřítka, kterými poměřujeme kvalitu různých produktů</a:t>
            </a:r>
            <a:r>
              <a:rPr lang="cs-CZ" sz="3400" dirty="0"/>
              <a:t>“ (Chvál, 2008) / </a:t>
            </a:r>
            <a:r>
              <a:rPr lang="cs-CZ" sz="3400" b="1" dirty="0"/>
              <a:t>průvodci učení </a:t>
            </a:r>
            <a:r>
              <a:rPr lang="cs-CZ" sz="3400" dirty="0"/>
              <a:t>(</a:t>
            </a:r>
            <a:r>
              <a:rPr lang="cs-CZ" sz="3400" dirty="0" err="1"/>
              <a:t>Heritage</a:t>
            </a:r>
            <a:r>
              <a:rPr lang="cs-CZ" sz="3400" dirty="0"/>
              <a:t>, 2010).</a:t>
            </a:r>
          </a:p>
          <a:p>
            <a:pPr marL="0" indent="0" algn="just">
              <a:buNone/>
              <a:defRPr/>
            </a:pPr>
            <a:r>
              <a:rPr lang="cs-CZ" sz="3400" dirty="0" smtClean="0"/>
              <a:t>Mají </a:t>
            </a:r>
            <a:r>
              <a:rPr lang="cs-CZ" sz="3400" dirty="0"/>
              <a:t>úzkou </a:t>
            </a:r>
            <a:r>
              <a:rPr lang="cs-CZ" sz="3400" b="1" dirty="0"/>
              <a:t>vazbu na výchovně-vzdělávací cíle</a:t>
            </a:r>
            <a:r>
              <a:rPr lang="cs-CZ" sz="3400" dirty="0" smtClean="0"/>
              <a:t>.</a:t>
            </a:r>
            <a:endParaRPr lang="cs-CZ" sz="34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50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Nadpis 1"/>
          <p:cNvSpPr>
            <a:spLocks noGrp="1"/>
          </p:cNvSpPr>
          <p:nvPr>
            <p:ph type="title"/>
          </p:nvPr>
        </p:nvSpPr>
        <p:spPr>
          <a:xfrm>
            <a:off x="2358491" y="862857"/>
            <a:ext cx="6348413" cy="803275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Kritéria hodnocení I – </a:t>
            </a:r>
            <a:r>
              <a:rPr lang="cs-CZ" dirty="0" err="1" smtClean="0"/>
              <a:t>Checklist</a:t>
            </a:r>
            <a:endParaRPr lang="cs-CZ" dirty="0" smtClean="0"/>
          </a:p>
        </p:txBody>
      </p:sp>
      <p:pic>
        <p:nvPicPr>
          <p:cNvPr id="2" name="Zástupný symbol pro obsah 1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8636" y="1931592"/>
            <a:ext cx="5598190" cy="4926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9599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49669" y="728111"/>
            <a:ext cx="9784034" cy="1104557"/>
          </a:xfrm>
        </p:spPr>
        <p:txBody>
          <a:bodyPr>
            <a:normAutofit/>
          </a:bodyPr>
          <a:lstStyle/>
          <a:p>
            <a:pPr algn="ctr"/>
            <a:r>
              <a:rPr lang="cs-CZ" dirty="0"/>
              <a:t>Kritéria hodnocení </a:t>
            </a:r>
            <a:r>
              <a:rPr lang="cs-CZ" dirty="0" smtClean="0"/>
              <a:t>II </a:t>
            </a:r>
            <a:r>
              <a:rPr lang="cs-CZ" dirty="0"/>
              <a:t>– </a:t>
            </a:r>
            <a:r>
              <a:rPr lang="cs-CZ" dirty="0" smtClean="0"/>
              <a:t>Holistická sada kritérií </a:t>
            </a:r>
            <a:r>
              <a:rPr lang="cs-CZ" sz="2400" dirty="0" smtClean="0"/>
              <a:t>(Zdroj: Moskal, 2000)</a:t>
            </a:r>
            <a:endParaRPr lang="cs-CZ" sz="2400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70062121"/>
              </p:ext>
            </p:extLst>
          </p:nvPr>
        </p:nvGraphicFramePr>
        <p:xfrm>
          <a:off x="1524000" y="2015615"/>
          <a:ext cx="7914968" cy="484238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148470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4302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4861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Sada kritérií pro písemný projev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486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Body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Popis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9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Excelentní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Text splňuje všechny formální i obsahové náležitosti.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Text je koherentní a kohezní, srozumitelný. Žák používá vhodné slovní obraty, vyjadřuje se bez gramatických chyb a téma pojímá zcela originálně</a:t>
                      </a:r>
                      <a:r>
                        <a:rPr lang="cs-CZ" sz="1600" b="0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cs-CZ" sz="16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19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Adekvátní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Text splňuje alespoň dvě třetiny formálních i obsahových náležitostí. </a:t>
                      </a:r>
                      <a:r>
                        <a:rPr lang="cs-CZ" sz="16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Koheznost</a:t>
                      </a:r>
                      <a:r>
                        <a:rPr lang="cs-CZ" sz="16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cs-CZ" sz="16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koherentnost</a:t>
                      </a:r>
                      <a:r>
                        <a:rPr lang="cs-CZ" sz="16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textu je na dobré úrovni. Nevhodné slovní obraty jsou užity nejvíce třikrát, gramatických chyb text obsahuje maximálně pět. Téma je pojato originálně. </a:t>
                      </a:r>
                      <a:endParaRPr lang="cs-CZ" sz="16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74313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Potřebuje vylepšení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Text splňuje polovinu formálních a obsahových náležitostí. 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Koheznost</a:t>
                      </a:r>
                      <a:r>
                        <a:rPr lang="cs-CZ" sz="16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a </a:t>
                      </a:r>
                      <a:r>
                        <a:rPr lang="cs-CZ" sz="1600" b="0" dirty="0" err="1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koherentnost</a:t>
                      </a:r>
                      <a:r>
                        <a:rPr lang="cs-CZ" sz="16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textu není na tak dobré úrovni – text je proto místy nesrozumitelný. Nevhodné slovní obraty jsou použity na několika místech v textu. Gramatických chyb je v textu maximálně 10. Téma není pojato příliš originálně.</a:t>
                      </a:r>
                      <a:endParaRPr lang="cs-CZ" sz="16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01945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Neadekvátní</a:t>
                      </a:r>
                      <a:endParaRPr lang="cs-CZ" sz="16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cs-CZ" sz="1600" b="0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Text nevyhovuje žádným formálním ani obsahovým náležitostem. Text je zcela nekoherentní, nekohezní a nesrozumitelný. Žák používá nevhodné slovní obraty. V textu je více než 10 gramatických chyb. Pojetí tématu není originální.</a:t>
                      </a:r>
                      <a:endParaRPr lang="cs-CZ" sz="16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108046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235975" y="1131991"/>
            <a:ext cx="10933471" cy="969962"/>
          </a:xfrm>
        </p:spPr>
        <p:txBody>
          <a:bodyPr rtlCol="0">
            <a:normAutofit fontScale="90000"/>
          </a:bodyPr>
          <a:lstStyle/>
          <a:p>
            <a:pPr algn="ctr">
              <a:defRPr/>
            </a:pPr>
            <a:r>
              <a:rPr lang="cs-CZ" dirty="0" smtClean="0"/>
              <a:t>Kritéria III – Analytická sada kritérií (</a:t>
            </a:r>
            <a:r>
              <a:rPr lang="cs-CZ" dirty="0" err="1" smtClean="0"/>
              <a:t>rubrics</a:t>
            </a:r>
            <a:r>
              <a:rPr lang="cs-CZ" dirty="0" smtClean="0"/>
              <a:t> – rubriky): Prezentace </a:t>
            </a:r>
            <a:br>
              <a:rPr lang="cs-CZ" dirty="0" smtClean="0"/>
            </a:br>
            <a:r>
              <a:rPr lang="cs-CZ" sz="1600" dirty="0" smtClean="0"/>
              <a:t>(Zdroj: ZŠ </a:t>
            </a:r>
            <a:r>
              <a:rPr lang="cs-CZ" sz="1600" dirty="0"/>
              <a:t>Kunratice: </a:t>
            </a:r>
            <a:r>
              <a:rPr lang="cs-CZ" sz="1600" dirty="0">
                <a:hlinkClick r:id="rId2"/>
              </a:rPr>
              <a:t>http://</a:t>
            </a:r>
            <a:r>
              <a:rPr lang="cs-CZ" sz="1600" dirty="0" smtClean="0">
                <a:hlinkClick r:id="rId2"/>
              </a:rPr>
              <a:t>www.zskunratice.cz/</a:t>
            </a:r>
            <a:r>
              <a:rPr lang="cs-CZ" sz="1600" dirty="0" err="1" smtClean="0">
                <a:hlinkClick r:id="rId2"/>
              </a:rPr>
              <a:t>files</a:t>
            </a:r>
            <a:r>
              <a:rPr lang="cs-CZ" sz="1600" dirty="0" smtClean="0">
                <a:hlinkClick r:id="rId2"/>
              </a:rPr>
              <a:t>/</a:t>
            </a:r>
            <a:r>
              <a:rPr lang="cs-CZ" sz="1600" dirty="0" err="1" smtClean="0">
                <a:hlinkClick r:id="rId2"/>
              </a:rPr>
              <a:t>users</a:t>
            </a:r>
            <a:r>
              <a:rPr lang="cs-CZ" sz="1600" dirty="0" smtClean="0">
                <a:hlinkClick r:id="rId2"/>
              </a:rPr>
              <a:t>/2/</a:t>
            </a:r>
            <a:r>
              <a:rPr lang="cs-CZ" sz="1600" dirty="0" err="1" smtClean="0">
                <a:hlinkClick r:id="rId2"/>
              </a:rPr>
              <a:t>tiny_browser_files</a:t>
            </a:r>
            <a:r>
              <a:rPr lang="cs-CZ" sz="1600" dirty="0" smtClean="0">
                <a:hlinkClick r:id="rId2"/>
              </a:rPr>
              <a:t>/</a:t>
            </a:r>
            <a:r>
              <a:rPr lang="cs-CZ" sz="1600" dirty="0" err="1" smtClean="0">
                <a:hlinkClick r:id="rId2"/>
              </a:rPr>
              <a:t>files</a:t>
            </a:r>
            <a:r>
              <a:rPr lang="cs-CZ" sz="1600" dirty="0" smtClean="0">
                <a:hlinkClick r:id="rId2"/>
              </a:rPr>
              <a:t>/</a:t>
            </a:r>
            <a:r>
              <a:rPr lang="cs-CZ" sz="1600" dirty="0" err="1" smtClean="0">
                <a:hlinkClick r:id="rId2"/>
              </a:rPr>
              <a:t>pprs</a:t>
            </a:r>
            <a:r>
              <a:rPr lang="cs-CZ" sz="1600" dirty="0" smtClean="0">
                <a:hlinkClick r:id="rId2"/>
              </a:rPr>
              <a:t>/pprs_16-17/iiiq-1617/11-kriteria_hodnoceni_prezentace.pdf</a:t>
            </a:r>
            <a:r>
              <a:rPr lang="cs-CZ" sz="1600" dirty="0" smtClean="0"/>
              <a:t>)</a:t>
            </a:r>
            <a:br>
              <a:rPr lang="cs-CZ" sz="1600" dirty="0" smtClean="0"/>
            </a:br>
            <a:r>
              <a:rPr lang="cs-CZ" sz="2200" dirty="0" smtClean="0"/>
              <a:t/>
            </a:r>
            <a:br>
              <a:rPr lang="cs-CZ" sz="2200" dirty="0" smtClean="0"/>
            </a:br>
            <a:endParaRPr lang="cs-CZ" sz="3100" dirty="0"/>
          </a:p>
        </p:txBody>
      </p:sp>
      <p:pic>
        <p:nvPicPr>
          <p:cNvPr id="7" name="Zástupný symbol pro obsah 6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234432" y="2101953"/>
            <a:ext cx="7992656" cy="4756047"/>
          </a:xfrm>
          <a:prstGeom prst="rect">
            <a:avLst/>
          </a:prstGeom>
        </p:spPr>
      </p:pic>
      <p:sp>
        <p:nvSpPr>
          <p:cNvPr id="3" name="Obdélník 2"/>
          <p:cNvSpPr/>
          <p:nvPr/>
        </p:nvSpPr>
        <p:spPr>
          <a:xfrm>
            <a:off x="5586886" y="3244334"/>
            <a:ext cx="101822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altLang="cs-CZ" dirty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indikátor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0073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6981" y="2733709"/>
            <a:ext cx="8647475" cy="1373070"/>
          </a:xfrm>
        </p:spPr>
        <p:txBody>
          <a:bodyPr>
            <a:normAutofit fontScale="90000"/>
          </a:bodyPr>
          <a:lstStyle/>
          <a:p>
            <a:r>
              <a:rPr lang="cs-CZ" dirty="0"/>
              <a:t>„Startéry“ – úvodní formulace k poskytování zpětné vazby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 </a:t>
            </a:r>
            <a:r>
              <a:rPr lang="cs-CZ" dirty="0" err="1" smtClean="0"/>
              <a:t>Moodlu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533176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385127" y="1467843"/>
            <a:ext cx="8761763" cy="1250052"/>
          </a:xfrm>
        </p:spPr>
        <p:txBody>
          <a:bodyPr>
            <a:normAutofit fontScale="90000"/>
          </a:bodyPr>
          <a:lstStyle/>
          <a:p>
            <a:pPr lvl="0"/>
            <a:r>
              <a:rPr lang="cs-CZ" alt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Schéma vystihující podobu </a:t>
            </a:r>
            <a:r>
              <a:rPr lang="cs-CZ" altLang="cs-CZ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analytické sady kritérií</a:t>
            </a:r>
            <a:br>
              <a:rPr lang="cs-CZ" altLang="cs-CZ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(zdroj: </a:t>
            </a:r>
            <a:r>
              <a:rPr lang="cs-CZ" altLang="cs-CZ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Stevens</a:t>
            </a:r>
            <a:r>
              <a:rPr lang="cs-CZ" altLang="cs-CZ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cs-CZ" alt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a </a:t>
            </a:r>
            <a:r>
              <a:rPr lang="cs-CZ" altLang="cs-CZ" dirty="0" err="1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Levi</a:t>
            </a:r>
            <a:r>
              <a:rPr lang="cs-CZ" altLang="cs-CZ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2005, s. </a:t>
            </a:r>
            <a:r>
              <a:rPr lang="cs-CZ" altLang="cs-CZ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6)</a:t>
            </a:r>
            <a:r>
              <a:rPr lang="cs-CZ" altLang="cs-CZ" dirty="0" smtClean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altLang="cs-CZ" dirty="0" smtClean="0">
                <a:solidFill>
                  <a:srgbClr val="92D05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cs-CZ" altLang="cs-CZ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cs-CZ" altLang="cs-CZ" dirty="0" smtClean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Kritérium – popis kvality / kritéria = indikátor = deskriptor</a:t>
            </a:r>
            <a:r>
              <a:rPr lang="cs-CZ" altLang="cs-CZ" sz="4800" dirty="0">
                <a:solidFill>
                  <a:schemeClr val="bg1"/>
                </a:solidFill>
                <a:latin typeface="Arial" panose="020B0604020202020204" pitchFamily="34" charset="0"/>
              </a:rPr>
              <a:t/>
            </a:r>
            <a:br>
              <a:rPr lang="cs-CZ" altLang="cs-CZ" sz="4800" dirty="0">
                <a:solidFill>
                  <a:schemeClr val="bg1"/>
                </a:solidFill>
                <a:latin typeface="Arial" panose="020B0604020202020204" pitchFamily="34" charset="0"/>
              </a:rPr>
            </a:br>
            <a:endParaRPr lang="cs-CZ" dirty="0">
              <a:solidFill>
                <a:schemeClr val="bg1"/>
              </a:solidFill>
            </a:endParaRP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5121476"/>
              </p:ext>
            </p:extLst>
          </p:nvPr>
        </p:nvGraphicFramePr>
        <p:xfrm>
          <a:off x="1775521" y="3356992"/>
          <a:ext cx="8695834" cy="313229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173725">
                  <a:extLst>
                    <a:ext uri="{9D8B030D-6E8A-4147-A177-3AD203B41FA5}">
                      <a16:colId xmlns:a16="http://schemas.microsoft.com/office/drawing/2014/main" val="3212867248"/>
                    </a:ext>
                  </a:extLst>
                </a:gridCol>
                <a:gridCol w="2173725">
                  <a:extLst>
                    <a:ext uri="{9D8B030D-6E8A-4147-A177-3AD203B41FA5}">
                      <a16:colId xmlns:a16="http://schemas.microsoft.com/office/drawing/2014/main" val="3083971179"/>
                    </a:ext>
                  </a:extLst>
                </a:gridCol>
                <a:gridCol w="2173725">
                  <a:extLst>
                    <a:ext uri="{9D8B030D-6E8A-4147-A177-3AD203B41FA5}">
                      <a16:colId xmlns:a16="http://schemas.microsoft.com/office/drawing/2014/main" val="727999210"/>
                    </a:ext>
                  </a:extLst>
                </a:gridCol>
                <a:gridCol w="2174659">
                  <a:extLst>
                    <a:ext uri="{9D8B030D-6E8A-4147-A177-3AD203B41FA5}">
                      <a16:colId xmlns:a16="http://schemas.microsoft.com/office/drawing/2014/main" val="1059561039"/>
                    </a:ext>
                  </a:extLst>
                </a:gridCol>
              </a:tblGrid>
              <a:tr h="754292"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bg1"/>
                          </a:solidFill>
                          <a:effectLst/>
                        </a:rPr>
                        <a:t> </a:t>
                      </a:r>
                      <a:endParaRPr lang="cs-CZ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bg1"/>
                          </a:solidFill>
                          <a:effectLst/>
                        </a:rPr>
                        <a:t>Úroveň 1</a:t>
                      </a:r>
                      <a:endParaRPr lang="cs-CZ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bg1"/>
                          </a:solidFill>
                          <a:effectLst/>
                        </a:rPr>
                        <a:t>Úroveň 2</a:t>
                      </a:r>
                      <a:endParaRPr lang="cs-CZ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bg1"/>
                          </a:solidFill>
                          <a:effectLst/>
                        </a:rPr>
                        <a:t>Úroveň 3</a:t>
                      </a:r>
                      <a:endParaRPr lang="cs-CZ" sz="1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214493"/>
                  </a:ext>
                </a:extLst>
              </a:tr>
              <a:tr h="792006"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bg1"/>
                          </a:solidFill>
                          <a:effectLst/>
                        </a:rPr>
                        <a:t>Kritérium 1</a:t>
                      </a:r>
                      <a:endParaRPr lang="cs-CZ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bg1"/>
                          </a:solidFill>
                          <a:effectLst/>
                        </a:rPr>
                        <a:t>Popis kvality1/1</a:t>
                      </a:r>
                      <a:endParaRPr lang="cs-CZ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bg1"/>
                          </a:solidFill>
                          <a:effectLst/>
                        </a:rPr>
                        <a:t>Popis kvality 1/2</a:t>
                      </a:r>
                      <a:endParaRPr lang="cs-CZ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0" dirty="0">
                          <a:solidFill>
                            <a:schemeClr val="bg1"/>
                          </a:solidFill>
                          <a:effectLst/>
                        </a:rPr>
                        <a:t>Popis kvality 1/3</a:t>
                      </a:r>
                      <a:endParaRPr lang="cs-CZ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3878400"/>
                  </a:ext>
                </a:extLst>
              </a:tr>
              <a:tr h="778113"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bg1"/>
                          </a:solidFill>
                          <a:effectLst/>
                        </a:rPr>
                        <a:t>Kritérium 2</a:t>
                      </a:r>
                      <a:endParaRPr lang="cs-CZ" sz="1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bg1"/>
                          </a:solidFill>
                          <a:effectLst/>
                        </a:rPr>
                        <a:t>Popis kvality 2/1</a:t>
                      </a:r>
                      <a:endParaRPr lang="cs-CZ" sz="1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chemeClr val="bg1"/>
                          </a:solidFill>
                          <a:effectLst/>
                        </a:rPr>
                        <a:t>Popis kvality 2/2</a:t>
                      </a:r>
                      <a:endParaRPr lang="cs-CZ" sz="180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0" dirty="0">
                          <a:solidFill>
                            <a:schemeClr val="bg1"/>
                          </a:solidFill>
                          <a:effectLst/>
                        </a:rPr>
                        <a:t>Popis kvality 2/3 </a:t>
                      </a:r>
                      <a:endParaRPr lang="cs-CZ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3558765"/>
                  </a:ext>
                </a:extLst>
              </a:tr>
              <a:tr h="807887">
                <a:tc>
                  <a:txBody>
                    <a:bodyPr/>
                    <a:lstStyle/>
                    <a:p>
                      <a:pPr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>
                          <a:solidFill>
                            <a:schemeClr val="bg1"/>
                          </a:solidFill>
                          <a:effectLst/>
                        </a:rPr>
                        <a:t>Kritérium 3</a:t>
                      </a:r>
                      <a:endParaRPr lang="cs-CZ" sz="180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0" dirty="0">
                          <a:solidFill>
                            <a:schemeClr val="bg1"/>
                          </a:solidFill>
                          <a:effectLst/>
                        </a:rPr>
                        <a:t>Popis kvality 3/1</a:t>
                      </a:r>
                      <a:endParaRPr lang="cs-CZ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0" dirty="0">
                          <a:solidFill>
                            <a:schemeClr val="bg1"/>
                          </a:solidFill>
                          <a:effectLst/>
                        </a:rPr>
                        <a:t>Popis kvality 3/2</a:t>
                      </a:r>
                      <a:endParaRPr lang="cs-CZ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ase" hangingPunct="0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800" b="0" dirty="0">
                          <a:solidFill>
                            <a:schemeClr val="bg1"/>
                          </a:solidFill>
                          <a:effectLst/>
                        </a:rPr>
                        <a:t>Popis kvality 3/3 </a:t>
                      </a:r>
                      <a:endParaRPr lang="cs-CZ" sz="1800" b="0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solidFill>
                      <a:schemeClr val="tx1">
                        <a:lumMod val="8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2945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9166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34361" y="707922"/>
            <a:ext cx="10146890" cy="1320800"/>
          </a:xfrm>
        </p:spPr>
        <p:txBody>
          <a:bodyPr>
            <a:normAutofit fontScale="90000"/>
          </a:bodyPr>
          <a:lstStyle/>
          <a:p>
            <a:r>
              <a:rPr lang="cs-CZ" dirty="0" smtClean="0"/>
              <a:t>Generátor kritérií</a:t>
            </a:r>
            <a:br>
              <a:rPr lang="cs-CZ" dirty="0" smtClean="0"/>
            </a:br>
            <a:r>
              <a:rPr lang="cs-CZ" u="sng" dirty="0">
                <a:hlinkClick r:id="rId2"/>
              </a:rPr>
              <a:t>http://www.teach-nology.com/web_tools/rubrics/</a:t>
            </a:r>
            <a:endParaRPr lang="cs-CZ" dirty="0"/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 bwMode="auto">
          <a:xfrm>
            <a:off x="1713039" y="2153141"/>
            <a:ext cx="7086832" cy="45771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4051152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0321" y="664738"/>
            <a:ext cx="9613861" cy="1080938"/>
          </a:xfrm>
        </p:spPr>
        <p:txBody>
          <a:bodyPr>
            <a:normAutofit fontScale="90000"/>
          </a:bodyPr>
          <a:lstStyle/>
          <a:p>
            <a:r>
              <a:rPr lang="cs-CZ" dirty="0"/>
              <a:t>https://rubrics.kon.org/rubric-documents/Undergraduate-Research-Paper-Rubric4.pdf</a:t>
            </a: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85860" y="1873137"/>
            <a:ext cx="8367739" cy="49848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9522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22787" y="2733709"/>
            <a:ext cx="8401669" cy="1373070"/>
          </a:xfrm>
        </p:spPr>
        <p:txBody>
          <a:bodyPr/>
          <a:lstStyle/>
          <a:p>
            <a:r>
              <a:rPr lang="cs-CZ" sz="4000" dirty="0" smtClean="0"/>
              <a:t>Příklad práce s kritérii hodnocení: hodnocení prezentace v EN </a:t>
            </a:r>
            <a:endParaRPr lang="cs-CZ" sz="4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75465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CCA73C2-76FC-4DFE-86A3-C2E1B8B630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KDE JSOU PRÁVĚ TEĎ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BCCFD58-603E-4D19-83AC-841C9C73B4A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/>
              <a:t>Různá vstupní úroveň</a:t>
            </a:r>
          </a:p>
          <a:p>
            <a:r>
              <a:rPr lang="cs-CZ" dirty="0"/>
              <a:t>Osobní zkušenosti s prezentacemi (SŠ, </a:t>
            </a:r>
            <a:r>
              <a:rPr lang="cs-CZ" dirty="0" err="1"/>
              <a:t>TEDxPrague</a:t>
            </a:r>
            <a:r>
              <a:rPr lang="cs-CZ" dirty="0"/>
              <a:t> </a:t>
            </a:r>
            <a:r>
              <a:rPr lang="cs-CZ" dirty="0" err="1"/>
              <a:t>Women</a:t>
            </a:r>
            <a:r>
              <a:rPr lang="cs-CZ" dirty="0"/>
              <a:t>, pracovní zkušenosti)</a:t>
            </a:r>
          </a:p>
          <a:p>
            <a:r>
              <a:rPr lang="cs-CZ" dirty="0"/>
              <a:t>Znalost nástrojů (</a:t>
            </a:r>
            <a:r>
              <a:rPr lang="cs-CZ" dirty="0" err="1"/>
              <a:t>Prezi</a:t>
            </a:r>
            <a:r>
              <a:rPr lang="cs-CZ" dirty="0"/>
              <a:t>, </a:t>
            </a:r>
            <a:r>
              <a:rPr lang="cs-CZ" dirty="0" err="1"/>
              <a:t>Canva</a:t>
            </a:r>
            <a:r>
              <a:rPr lang="cs-CZ" dirty="0"/>
              <a:t>, </a:t>
            </a:r>
            <a:r>
              <a:rPr lang="cs-CZ" dirty="0" err="1"/>
              <a:t>Keynote</a:t>
            </a:r>
            <a:r>
              <a:rPr lang="cs-CZ" dirty="0"/>
              <a:t>, Google </a:t>
            </a:r>
            <a:r>
              <a:rPr lang="cs-CZ" dirty="0" err="1"/>
              <a:t>Slides</a:t>
            </a:r>
            <a:r>
              <a:rPr lang="cs-CZ" dirty="0"/>
              <a:t>, PPT?)-výhody a nevýhody</a:t>
            </a:r>
          </a:p>
          <a:p>
            <a:r>
              <a:rPr lang="cs-CZ" dirty="0"/>
              <a:t>Znalost eventů a formátů (TED </a:t>
            </a:r>
            <a:r>
              <a:rPr lang="cs-CZ" dirty="0" err="1"/>
              <a:t>Talks</a:t>
            </a:r>
            <a:r>
              <a:rPr lang="cs-CZ" dirty="0"/>
              <a:t>, Pecha </a:t>
            </a:r>
            <a:r>
              <a:rPr lang="cs-CZ" dirty="0" err="1"/>
              <a:t>Kucha</a:t>
            </a:r>
            <a:r>
              <a:rPr lang="cs-CZ" dirty="0"/>
              <a:t> </a:t>
            </a:r>
            <a:r>
              <a:rPr lang="cs-CZ" dirty="0" err="1"/>
              <a:t>Nights</a:t>
            </a:r>
            <a:r>
              <a:rPr lang="cs-CZ" dirty="0"/>
              <a:t>, …)</a:t>
            </a:r>
          </a:p>
          <a:p>
            <a:r>
              <a:rPr lang="cs-CZ" dirty="0" err="1"/>
              <a:t>Creative</a:t>
            </a:r>
            <a:r>
              <a:rPr lang="cs-CZ" dirty="0"/>
              <a:t> </a:t>
            </a:r>
            <a:r>
              <a:rPr lang="cs-CZ" dirty="0" err="1"/>
              <a:t>Commons</a:t>
            </a:r>
            <a:endParaRPr lang="cs-CZ" dirty="0"/>
          </a:p>
          <a:p>
            <a:r>
              <a:rPr lang="cs-CZ" dirty="0"/>
              <a:t>Různá vstupní úroveň AJ dle SERRJ</a:t>
            </a:r>
          </a:p>
          <a:p>
            <a:pPr marL="0" indent="0">
              <a:buNone/>
            </a:pPr>
            <a:endParaRPr lang="cs-CZ" dirty="0"/>
          </a:p>
        </p:txBody>
      </p:sp>
      <p:sp>
        <p:nvSpPr>
          <p:cNvPr id="4" name="Šipka: dolů 3">
            <a:extLst>
              <a:ext uri="{FF2B5EF4-FFF2-40B4-BE49-F238E27FC236}">
                <a16:creationId xmlns:a16="http://schemas.microsoft.com/office/drawing/2014/main" id="{0DDDA739-1EBB-4D43-ABC4-027A11CFBAC5}"/>
              </a:ext>
            </a:extLst>
          </p:cNvPr>
          <p:cNvSpPr/>
          <p:nvPr/>
        </p:nvSpPr>
        <p:spPr>
          <a:xfrm>
            <a:off x="2539014" y="5657625"/>
            <a:ext cx="1180729" cy="45276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id="{D84B67D4-6BED-43F6-BD75-8CB41A348BFA}"/>
              </a:ext>
            </a:extLst>
          </p:cNvPr>
          <p:cNvSpPr txBox="1"/>
          <p:nvPr/>
        </p:nvSpPr>
        <p:spPr>
          <a:xfrm>
            <a:off x="1162975" y="6127234"/>
            <a:ext cx="54331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Studenti jako zdroje učení pro sebe navzájem (Wiliam)</a:t>
            </a:r>
          </a:p>
        </p:txBody>
      </p:sp>
    </p:spTree>
    <p:extLst>
      <p:ext uri="{BB962C8B-B14F-4D97-AF65-F5344CB8AC3E}">
        <p14:creationId xmlns:p14="http://schemas.microsoft.com/office/powerpoint/2010/main" val="2220252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B401F7-CE4C-4A34-B8A9-9B175CA0DF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KAM SMĚŘUJÍ a </a:t>
            </a:r>
            <a:r>
              <a:rPr lang="cs-CZ" dirty="0">
                <a:solidFill>
                  <a:srgbClr val="0070C0"/>
                </a:solidFill>
              </a:rPr>
              <a:t>JAK SE TAM DOSTANOU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9182101E-8446-4ED7-966D-292D8C2C0D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055" y="2287712"/>
            <a:ext cx="9613861" cy="4570288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cs-C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 fáze, 4 termíny</a:t>
            </a:r>
          </a:p>
          <a:p>
            <a:pPr marL="0" indent="0">
              <a:buNone/>
            </a:pPr>
            <a:endParaRPr lang="cs-CZ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514350" indent="-514350">
              <a:buAutoNum type="arabicPeriod"/>
            </a:pPr>
            <a:r>
              <a:rPr lang="cs-C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Zvolení tématu</a:t>
            </a:r>
          </a:p>
          <a:p>
            <a:pPr marL="0" indent="0">
              <a:buNone/>
            </a:pPr>
            <a:r>
              <a:rPr lang="cs-C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– výběr, zdůvodnění, struktura, expertíza, </a:t>
            </a:r>
            <a:r>
              <a:rPr lang="cs-CZ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písemně, </a:t>
            </a:r>
            <a:r>
              <a:rPr lang="cs-CZ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poskytnutí průběžné ZV</a:t>
            </a:r>
          </a:p>
          <a:p>
            <a:pPr marL="0" indent="0">
              <a:buNone/>
            </a:pPr>
            <a:r>
              <a:rPr lang="cs-CZ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Návrh prezentace</a:t>
            </a:r>
          </a:p>
          <a:p>
            <a:pPr marL="0" indent="0">
              <a:buNone/>
            </a:pPr>
            <a:r>
              <a:rPr lang="cs-C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– nástroj, PK ?, zdůvodnění, </a:t>
            </a:r>
            <a:r>
              <a:rPr lang="cs-CZ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ústně</a:t>
            </a:r>
            <a:r>
              <a:rPr lang="cs-C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cs-CZ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poskytnutí průběžné ZV</a:t>
            </a:r>
          </a:p>
          <a:p>
            <a:pPr marL="0" indent="0">
              <a:buNone/>
            </a:pPr>
            <a:r>
              <a:rPr lang="cs-C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3. Prezentace – předchozí znalost kritérií</a:t>
            </a:r>
          </a:p>
          <a:p>
            <a:r>
              <a:rPr lang="cs-C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cs-CZ" dirty="0">
                <a:solidFill>
                  <a:srgbClr val="0070C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vrstevnické hodnocení </a:t>
            </a:r>
            <a:r>
              <a:rPr lang="cs-C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– na základě kritérií, doporučení, </a:t>
            </a:r>
            <a:r>
              <a:rPr lang="cs-CZ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písemně</a:t>
            </a:r>
            <a:r>
              <a:rPr lang="cs-C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(5x)</a:t>
            </a:r>
          </a:p>
          <a:p>
            <a:pPr marL="0" indent="0">
              <a:buNone/>
            </a:pPr>
            <a:r>
              <a:rPr lang="cs-C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4. Sebehodnocení, sebereflexe – </a:t>
            </a:r>
            <a:r>
              <a:rPr lang="cs-CZ" dirty="0"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písemně</a:t>
            </a:r>
          </a:p>
          <a:p>
            <a:pPr marL="0" indent="0">
              <a:buNone/>
            </a:pPr>
            <a:r>
              <a:rPr lang="cs-CZ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poskytnutí finální ZV –AKTIVIZACE vlastníka učení, samostatnost, přesah</a:t>
            </a:r>
          </a:p>
          <a:p>
            <a:pPr marL="0" indent="0">
              <a:buNone/>
            </a:pPr>
            <a:endParaRPr lang="cs-CZ" dirty="0"/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98307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D31F05-BA3B-468E-8B2C-89EFC90F7B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Zvolení tématu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2319538-6C62-4DA7-A1D0-0090E7A33A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0" y="2287711"/>
            <a:ext cx="9613861" cy="359931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>
                <a:effectLst/>
              </a:rPr>
              <a:t>March</a:t>
            </a:r>
            <a:r>
              <a:rPr lang="cs-CZ" dirty="0">
                <a:effectLst/>
              </a:rPr>
              <a:t> X</a:t>
            </a:r>
            <a:r>
              <a:rPr lang="en-US" dirty="0">
                <a:effectLst/>
              </a:rPr>
              <a:t>, 2018</a:t>
            </a:r>
          </a:p>
          <a:p>
            <a:pPr marL="0" indent="0">
              <a:buNone/>
            </a:pPr>
            <a:r>
              <a:rPr lang="en-US" dirty="0">
                <a:effectLst/>
              </a:rPr>
              <a:t>I would like my presentation to be about one of the original ”fathers of ﬁlm”, </a:t>
            </a:r>
            <a:r>
              <a:rPr lang="en-US" dirty="0">
                <a:solidFill>
                  <a:srgbClr val="0070C0"/>
                </a:solidFill>
                <a:effectLst/>
              </a:rPr>
              <a:t>George </a:t>
            </a:r>
            <a:r>
              <a:rPr lang="cs-CZ" dirty="0" err="1">
                <a:solidFill>
                  <a:srgbClr val="0070C0"/>
                </a:solidFill>
                <a:effectLst/>
              </a:rPr>
              <a:t>Méliès</a:t>
            </a:r>
            <a:r>
              <a:rPr lang="cs-CZ" dirty="0">
                <a:effectLst/>
              </a:rPr>
              <a:t>. </a:t>
            </a:r>
            <a:r>
              <a:rPr lang="en-US" dirty="0">
                <a:effectLst/>
              </a:rPr>
              <a:t>I would </a:t>
            </a:r>
            <a:r>
              <a:rPr lang="en-US" dirty="0">
                <a:solidFill>
                  <a:srgbClr val="0070C0"/>
                </a:solidFill>
                <a:effectLst/>
              </a:rPr>
              <a:t>ﬁrst </a:t>
            </a:r>
            <a:r>
              <a:rPr lang="en-US" dirty="0">
                <a:effectLst/>
              </a:rPr>
              <a:t>line out who he is and his line of artistry, </a:t>
            </a:r>
            <a:r>
              <a:rPr lang="en-US" dirty="0">
                <a:solidFill>
                  <a:srgbClr val="0070C0"/>
                </a:solidFill>
                <a:effectLst/>
              </a:rPr>
              <a:t>then</a:t>
            </a:r>
            <a:r>
              <a:rPr lang="en-US" dirty="0">
                <a:effectLst/>
              </a:rPr>
              <a:t> show a bit of history concerning him and ﬁlm and </a:t>
            </a:r>
            <a:r>
              <a:rPr lang="en-US" dirty="0">
                <a:solidFill>
                  <a:srgbClr val="0070C0"/>
                </a:solidFill>
                <a:effectLst/>
              </a:rPr>
              <a:t>then</a:t>
            </a:r>
            <a:r>
              <a:rPr lang="en-US" dirty="0">
                <a:effectLst/>
              </a:rPr>
              <a:t> present bits of his work and how they inﬂuenced modern cinematography, fantasy and adventure ﬁlms. </a:t>
            </a:r>
            <a:r>
              <a:rPr lang="en-US" dirty="0">
                <a:solidFill>
                  <a:srgbClr val="0070C0"/>
                </a:solidFill>
                <a:effectLst/>
              </a:rPr>
              <a:t>I have a great deal of respect for him </a:t>
            </a:r>
            <a:r>
              <a:rPr lang="en-US" dirty="0">
                <a:effectLst/>
              </a:rPr>
              <a:t>and think his inﬂuence is incredible, yet very obscure, thus I would like to give the presentation. </a:t>
            </a:r>
            <a:r>
              <a:rPr lang="en-US" dirty="0">
                <a:solidFill>
                  <a:srgbClr val="0070C0"/>
                </a:solidFill>
                <a:effectLst/>
              </a:rPr>
              <a:t>As for the expertise</a:t>
            </a:r>
            <a:r>
              <a:rPr lang="en-US" dirty="0">
                <a:effectLst/>
              </a:rPr>
              <a:t>, I watch his ﬁlms often and I am quite familiar with his history, I’m quite fond of his techniques and, most importantly, I love his movies!</a:t>
            </a:r>
            <a:endParaRPr lang="cs-CZ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711643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>
            <a:extLst>
              <a:ext uri="{FF2B5EF4-FFF2-40B4-BE49-F238E27FC236}">
                <a16:creationId xmlns:a16="http://schemas.microsoft.com/office/drawing/2014/main" id="{96548854-9B1F-49FE-B38F-DFE8928994C7}"/>
              </a:ext>
            </a:extLst>
          </p:cNvPr>
          <p:cNvSpPr/>
          <p:nvPr/>
        </p:nvSpPr>
        <p:spPr>
          <a:xfrm>
            <a:off x="570270" y="816078"/>
            <a:ext cx="9891252" cy="5632311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Jméno přednášejícího:				1	2 	3	4	5 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Organizace   	jasný začátek</a:t>
            </a:r>
          </a:p>
          <a:p>
            <a:r>
              <a:rPr lang="cs-CZ" dirty="0">
                <a:solidFill>
                  <a:schemeClr val="bg1"/>
                </a:solidFill>
              </a:rPr>
              <a:t>		logická struktura</a:t>
            </a:r>
          </a:p>
          <a:p>
            <a:r>
              <a:rPr lang="cs-CZ" dirty="0">
                <a:solidFill>
                  <a:schemeClr val="bg1"/>
                </a:solidFill>
              </a:rPr>
              <a:t>		</a:t>
            </a:r>
            <a:r>
              <a:rPr lang="cs-CZ" dirty="0" smtClean="0">
                <a:solidFill>
                  <a:schemeClr val="bg1"/>
                </a:solidFill>
              </a:rPr>
              <a:t>„poselství“</a:t>
            </a:r>
            <a:endParaRPr lang="cs-CZ" dirty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Obsah		kvalita informací</a:t>
            </a:r>
          </a:p>
          <a:p>
            <a:r>
              <a:rPr lang="cs-CZ" dirty="0">
                <a:solidFill>
                  <a:schemeClr val="bg1"/>
                </a:solidFill>
              </a:rPr>
              <a:t>		jednoduchost</a:t>
            </a:r>
          </a:p>
          <a:p>
            <a:r>
              <a:rPr lang="cs-CZ" dirty="0">
                <a:solidFill>
                  <a:schemeClr val="bg1"/>
                </a:solidFill>
              </a:rPr>
              <a:t>		vizuály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Prezentace	kontakt s publikem</a:t>
            </a:r>
          </a:p>
          <a:p>
            <a:r>
              <a:rPr lang="cs-CZ" dirty="0">
                <a:solidFill>
                  <a:schemeClr val="bg1"/>
                </a:solidFill>
              </a:rPr>
              <a:t>		srozumitelný jazyk a tempo</a:t>
            </a:r>
          </a:p>
          <a:p>
            <a:r>
              <a:rPr lang="cs-CZ" dirty="0">
                <a:solidFill>
                  <a:schemeClr val="bg1"/>
                </a:solidFill>
              </a:rPr>
              <a:t>		odpovídající řeč těla</a:t>
            </a:r>
          </a:p>
          <a:p>
            <a:r>
              <a:rPr lang="cs-CZ" dirty="0">
                <a:solidFill>
                  <a:schemeClr val="bg1"/>
                </a:solidFill>
              </a:rPr>
              <a:t>		délka nepřesahující časový rámec</a:t>
            </a:r>
          </a:p>
          <a:p>
            <a:r>
              <a:rPr lang="cs-CZ" dirty="0">
                <a:solidFill>
                  <a:schemeClr val="bg1"/>
                </a:solidFill>
              </a:rPr>
              <a:t>		vhodný oděv</a:t>
            </a:r>
          </a:p>
          <a:p>
            <a:r>
              <a:rPr lang="cs-CZ" dirty="0">
                <a:solidFill>
                  <a:schemeClr val="bg1"/>
                </a:solidFill>
              </a:rPr>
              <a:t>		celkový dojem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Komentář, návrhy na zlepšení:</a:t>
            </a:r>
          </a:p>
          <a:p>
            <a:endParaRPr lang="cs-CZ" dirty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2073080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EAAC6C9-3BA8-48C6-85C4-72FA3A454E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Vrstevnické </a:t>
            </a:r>
            <a:r>
              <a:rPr lang="cs-CZ" dirty="0" smtClean="0"/>
              <a:t>hodnocení: autentické výroky studentů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6D96CA4-C84F-4CEC-BA75-CF99F672DDA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i="1" dirty="0"/>
              <a:t>Jedna z nejlepších prezentací, které jsem dosud viděl</a:t>
            </a:r>
          </a:p>
          <a:p>
            <a:r>
              <a:rPr lang="cs-CZ" i="1" dirty="0"/>
              <a:t>Hodně zajímavé a pro mne nové téma</a:t>
            </a:r>
          </a:p>
          <a:p>
            <a:r>
              <a:rPr lang="cs-CZ" i="1" dirty="0"/>
              <a:t>Máš příliš rychlé tempo řeči, asi je to tvým zaujetím, zkus zpomalit</a:t>
            </a:r>
          </a:p>
          <a:p>
            <a:r>
              <a:rPr lang="cs-CZ" i="1" dirty="0"/>
              <a:t>Skvělá angličtina</a:t>
            </a:r>
          </a:p>
        </p:txBody>
      </p:sp>
    </p:spTree>
    <p:extLst>
      <p:ext uri="{BB962C8B-B14F-4D97-AF65-F5344CB8AC3E}">
        <p14:creationId xmlns:p14="http://schemas.microsoft.com/office/powerpoint/2010/main" val="1377899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>
            <a:extLst>
              <a:ext uri="{FF2B5EF4-FFF2-40B4-BE49-F238E27FC236}">
                <a16:creationId xmlns:a16="http://schemas.microsoft.com/office/drawing/2014/main" id="{3225D7FE-8830-4F61-9A76-EA71D9A36EC6}"/>
              </a:ext>
            </a:extLst>
          </p:cNvPr>
          <p:cNvSpPr/>
          <p:nvPr/>
        </p:nvSpPr>
        <p:spPr>
          <a:xfrm>
            <a:off x="838200" y="1220472"/>
            <a:ext cx="10715347" cy="50167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cs-CZ" sz="2000" dirty="0"/>
          </a:p>
          <a:p>
            <a:r>
              <a:rPr lang="cs-CZ" sz="2000" dirty="0" err="1"/>
              <a:t>English</a:t>
            </a:r>
            <a:r>
              <a:rPr lang="cs-CZ" sz="2000" dirty="0"/>
              <a:t>- </a:t>
            </a:r>
            <a:r>
              <a:rPr lang="cs-CZ" sz="2000" dirty="0" err="1"/>
              <a:t>Presentation</a:t>
            </a:r>
            <a:r>
              <a:rPr lang="cs-CZ" sz="2000" dirty="0"/>
              <a:t> </a:t>
            </a:r>
            <a:r>
              <a:rPr lang="cs-CZ" sz="2000" dirty="0" err="1"/>
              <a:t>Self-Assessment</a:t>
            </a:r>
            <a:endParaRPr lang="cs-CZ" sz="2000" dirty="0"/>
          </a:p>
          <a:p>
            <a:endParaRPr lang="cs-CZ" sz="2000" dirty="0"/>
          </a:p>
          <a:p>
            <a:r>
              <a:rPr lang="cs-CZ" sz="2000" dirty="0" err="1"/>
              <a:t>April</a:t>
            </a:r>
            <a:r>
              <a:rPr lang="cs-CZ" sz="2000" dirty="0"/>
              <a:t> X, 2018</a:t>
            </a:r>
          </a:p>
          <a:p>
            <a:r>
              <a:rPr lang="cs-CZ" sz="2000" dirty="0"/>
              <a:t>I </a:t>
            </a:r>
            <a:r>
              <a:rPr lang="cs-CZ" sz="2000" dirty="0" err="1"/>
              <a:t>think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</a:t>
            </a:r>
            <a:r>
              <a:rPr lang="cs-CZ" sz="2000" dirty="0" err="1"/>
              <a:t>overall</a:t>
            </a:r>
            <a:r>
              <a:rPr lang="cs-CZ" sz="2000" dirty="0"/>
              <a:t>, my </a:t>
            </a:r>
            <a:r>
              <a:rPr lang="cs-CZ" sz="2000" dirty="0" err="1"/>
              <a:t>presentation</a:t>
            </a:r>
            <a:r>
              <a:rPr lang="cs-CZ" sz="2000" dirty="0"/>
              <a:t> </a:t>
            </a:r>
            <a:r>
              <a:rPr lang="cs-CZ" sz="2000" dirty="0" err="1"/>
              <a:t>was</a:t>
            </a:r>
            <a:r>
              <a:rPr lang="cs-CZ" sz="2000" dirty="0"/>
              <a:t> </a:t>
            </a:r>
            <a:r>
              <a:rPr lang="cs-CZ" sz="2000" dirty="0" err="1"/>
              <a:t>quite</a:t>
            </a:r>
            <a:r>
              <a:rPr lang="cs-CZ" sz="2000" dirty="0"/>
              <a:t> </a:t>
            </a:r>
            <a:r>
              <a:rPr lang="cs-CZ" sz="2000" dirty="0" err="1"/>
              <a:t>good</a:t>
            </a:r>
            <a:r>
              <a:rPr lang="cs-CZ" sz="2000" dirty="0"/>
              <a:t>. I </a:t>
            </a:r>
            <a:r>
              <a:rPr lang="cs-CZ" sz="2000" dirty="0" err="1"/>
              <a:t>explained</a:t>
            </a:r>
            <a:r>
              <a:rPr lang="cs-CZ" sz="2000" dirty="0"/>
              <a:t> </a:t>
            </a:r>
            <a:r>
              <a:rPr lang="cs-CZ" sz="2000" dirty="0" err="1">
                <a:solidFill>
                  <a:srgbClr val="0070C0"/>
                </a:solidFill>
              </a:rPr>
              <a:t>all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dirty="0" err="1">
                <a:solidFill>
                  <a:srgbClr val="0070C0"/>
                </a:solidFill>
              </a:rPr>
              <a:t>the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dirty="0" err="1">
                <a:solidFill>
                  <a:srgbClr val="0070C0"/>
                </a:solidFill>
              </a:rPr>
              <a:t>points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dirty="0"/>
              <a:t>I had </a:t>
            </a:r>
            <a:r>
              <a:rPr lang="cs-CZ" sz="2000" dirty="0" err="1"/>
              <a:t>prepared</a:t>
            </a:r>
            <a:r>
              <a:rPr lang="cs-CZ" sz="2000" dirty="0"/>
              <a:t> in </a:t>
            </a:r>
            <a:r>
              <a:rPr lang="cs-CZ" sz="2000" dirty="0">
                <a:solidFill>
                  <a:srgbClr val="0070C0"/>
                </a:solidFill>
              </a:rPr>
              <a:t>proper </a:t>
            </a:r>
            <a:r>
              <a:rPr lang="cs-CZ" sz="2000" dirty="0" err="1">
                <a:solidFill>
                  <a:srgbClr val="0070C0"/>
                </a:solidFill>
              </a:rPr>
              <a:t>time</a:t>
            </a:r>
            <a:r>
              <a:rPr lang="cs-CZ" sz="2000" dirty="0"/>
              <a:t>,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>
                <a:solidFill>
                  <a:srgbClr val="0070C0"/>
                </a:solidFill>
              </a:rPr>
              <a:t>visual</a:t>
            </a:r>
            <a:r>
              <a:rPr lang="cs-CZ" sz="2000" dirty="0">
                <a:solidFill>
                  <a:srgbClr val="0070C0"/>
                </a:solidFill>
              </a:rPr>
              <a:t> aids </a:t>
            </a:r>
            <a:r>
              <a:rPr lang="cs-CZ" sz="2000" dirty="0" err="1"/>
              <a:t>helped</a:t>
            </a:r>
            <a:r>
              <a:rPr lang="cs-CZ" sz="2000" dirty="0"/>
              <a:t> as to </a:t>
            </a:r>
            <a:r>
              <a:rPr lang="cs-CZ" sz="2000" dirty="0" err="1"/>
              <a:t>illustrate</a:t>
            </a:r>
            <a:r>
              <a:rPr lang="cs-CZ" sz="2000" dirty="0"/>
              <a:t> and </a:t>
            </a:r>
            <a:r>
              <a:rPr lang="cs-CZ" sz="2000" dirty="0" err="1"/>
              <a:t>prove</a:t>
            </a:r>
            <a:r>
              <a:rPr lang="cs-CZ" sz="2000" dirty="0"/>
              <a:t> my </a:t>
            </a:r>
            <a:r>
              <a:rPr lang="cs-CZ" sz="2000" dirty="0" err="1"/>
              <a:t>arguments</a:t>
            </a:r>
            <a:r>
              <a:rPr lang="cs-CZ" sz="2000" dirty="0"/>
              <a:t> and posed as </a:t>
            </a:r>
            <a:r>
              <a:rPr lang="cs-CZ" sz="2000" dirty="0" err="1"/>
              <a:t>good</a:t>
            </a:r>
            <a:r>
              <a:rPr lang="cs-CZ" sz="2000" dirty="0"/>
              <a:t> </a:t>
            </a:r>
            <a:r>
              <a:rPr lang="cs-CZ" sz="2000" dirty="0" err="1"/>
              <a:t>examples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ideas</a:t>
            </a:r>
            <a:r>
              <a:rPr lang="cs-CZ" sz="2000" dirty="0"/>
              <a:t> I </a:t>
            </a:r>
            <a:r>
              <a:rPr lang="cs-CZ" sz="2000" dirty="0" err="1"/>
              <a:t>was</a:t>
            </a:r>
            <a:r>
              <a:rPr lang="cs-CZ" sz="2000" dirty="0"/>
              <a:t> </a:t>
            </a:r>
            <a:r>
              <a:rPr lang="cs-CZ" sz="2000" dirty="0" err="1"/>
              <a:t>trying</a:t>
            </a:r>
            <a:r>
              <a:rPr lang="cs-CZ" sz="2000" dirty="0"/>
              <a:t> to </a:t>
            </a:r>
            <a:r>
              <a:rPr lang="cs-CZ" sz="2000" dirty="0" err="1"/>
              <a:t>get</a:t>
            </a:r>
            <a:r>
              <a:rPr lang="cs-CZ" sz="2000" dirty="0"/>
              <a:t> </a:t>
            </a:r>
            <a:r>
              <a:rPr lang="cs-CZ" sz="2000" dirty="0" err="1"/>
              <a:t>across</a:t>
            </a:r>
            <a:r>
              <a:rPr lang="cs-CZ" sz="2000" dirty="0"/>
              <a:t> and I </a:t>
            </a:r>
            <a:r>
              <a:rPr lang="cs-CZ" sz="2000" dirty="0" err="1"/>
              <a:t>was</a:t>
            </a:r>
            <a:r>
              <a:rPr lang="cs-CZ" sz="2000" dirty="0"/>
              <a:t> </a:t>
            </a:r>
            <a:r>
              <a:rPr lang="cs-CZ" sz="2000" dirty="0" err="1"/>
              <a:t>also</a:t>
            </a:r>
            <a:r>
              <a:rPr lang="cs-CZ" sz="2000" dirty="0"/>
              <a:t> </a:t>
            </a:r>
            <a:r>
              <a:rPr lang="cs-CZ" sz="2000" dirty="0" err="1">
                <a:solidFill>
                  <a:srgbClr val="0070C0"/>
                </a:solidFill>
              </a:rPr>
              <a:t>quite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dirty="0" err="1">
                <a:solidFill>
                  <a:srgbClr val="0070C0"/>
                </a:solidFill>
              </a:rPr>
              <a:t>ﬂuent</a:t>
            </a:r>
            <a:r>
              <a:rPr lang="cs-CZ" sz="2000" dirty="0">
                <a:solidFill>
                  <a:srgbClr val="0070C0"/>
                </a:solidFill>
              </a:rPr>
              <a:t> and </a:t>
            </a:r>
            <a:r>
              <a:rPr lang="cs-CZ" sz="2000" dirty="0" err="1">
                <a:solidFill>
                  <a:srgbClr val="0070C0"/>
                </a:solidFill>
              </a:rPr>
              <a:t>clear</a:t>
            </a:r>
            <a:r>
              <a:rPr lang="cs-CZ" sz="2000" dirty="0">
                <a:solidFill>
                  <a:srgbClr val="0070C0"/>
                </a:solidFill>
              </a:rPr>
              <a:t> in my </a:t>
            </a:r>
            <a:r>
              <a:rPr lang="cs-CZ" sz="2000" dirty="0" err="1">
                <a:solidFill>
                  <a:srgbClr val="0070C0"/>
                </a:solidFill>
              </a:rPr>
              <a:t>speech</a:t>
            </a:r>
            <a:r>
              <a:rPr lang="cs-CZ" sz="2000" dirty="0">
                <a:solidFill>
                  <a:srgbClr val="0070C0"/>
                </a:solidFill>
              </a:rPr>
              <a:t> and </a:t>
            </a:r>
            <a:r>
              <a:rPr lang="cs-CZ" sz="2000" dirty="0" err="1">
                <a:solidFill>
                  <a:srgbClr val="0070C0"/>
                </a:solidFill>
              </a:rPr>
              <a:t>vocabulary</a:t>
            </a:r>
            <a:r>
              <a:rPr lang="cs-CZ" sz="2000" dirty="0"/>
              <a:t>. </a:t>
            </a:r>
            <a:r>
              <a:rPr lang="cs-CZ" sz="2000" dirty="0" err="1"/>
              <a:t>The</a:t>
            </a:r>
            <a:r>
              <a:rPr lang="cs-CZ" sz="2000" dirty="0"/>
              <a:t> style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presentation</a:t>
            </a:r>
            <a:r>
              <a:rPr lang="cs-CZ" sz="2000" dirty="0"/>
              <a:t> </a:t>
            </a:r>
            <a:r>
              <a:rPr lang="cs-CZ" sz="2000" dirty="0" err="1"/>
              <a:t>quite</a:t>
            </a:r>
            <a:r>
              <a:rPr lang="cs-CZ" sz="2000" dirty="0"/>
              <a:t> </a:t>
            </a:r>
            <a:r>
              <a:rPr lang="cs-CZ" sz="2000" dirty="0" err="1"/>
              <a:t>succeeded</a:t>
            </a:r>
            <a:r>
              <a:rPr lang="cs-CZ" sz="2000" dirty="0"/>
              <a:t> (</a:t>
            </a:r>
            <a:r>
              <a:rPr lang="cs-CZ" sz="2000" dirty="0" err="1"/>
              <a:t>at</a:t>
            </a:r>
            <a:r>
              <a:rPr lang="cs-CZ" sz="2000" dirty="0"/>
              <a:t> least I hope) </a:t>
            </a:r>
            <a:r>
              <a:rPr lang="cs-CZ" sz="2000" dirty="0" err="1"/>
              <a:t>at</a:t>
            </a:r>
            <a:r>
              <a:rPr lang="cs-CZ" sz="2000" dirty="0"/>
              <a:t> </a:t>
            </a:r>
            <a:r>
              <a:rPr lang="cs-CZ" sz="2000" dirty="0" err="1">
                <a:solidFill>
                  <a:srgbClr val="0070C0"/>
                </a:solidFill>
              </a:rPr>
              <a:t>keeping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dirty="0" err="1">
                <a:solidFill>
                  <a:srgbClr val="0070C0"/>
                </a:solidFill>
              </a:rPr>
              <a:t>the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dirty="0" err="1">
                <a:solidFill>
                  <a:srgbClr val="0070C0"/>
                </a:solidFill>
              </a:rPr>
              <a:t>viewer</a:t>
            </a:r>
            <a:r>
              <a:rPr lang="cs-CZ" sz="2000" dirty="0">
                <a:solidFill>
                  <a:srgbClr val="0070C0"/>
                </a:solidFill>
              </a:rPr>
              <a:t> ”on his </a:t>
            </a:r>
            <a:r>
              <a:rPr lang="cs-CZ" sz="2000" dirty="0" err="1">
                <a:solidFill>
                  <a:srgbClr val="0070C0"/>
                </a:solidFill>
              </a:rPr>
              <a:t>toes</a:t>
            </a:r>
            <a:r>
              <a:rPr lang="cs-CZ" sz="2000" dirty="0">
                <a:solidFill>
                  <a:srgbClr val="0070C0"/>
                </a:solidFill>
              </a:rPr>
              <a:t>” and </a:t>
            </a:r>
            <a:r>
              <a:rPr lang="cs-CZ" sz="2000" dirty="0" err="1">
                <a:solidFill>
                  <a:srgbClr val="0070C0"/>
                </a:solidFill>
              </a:rPr>
              <a:t>interested</a:t>
            </a:r>
            <a:r>
              <a:rPr lang="cs-CZ" sz="2000" dirty="0"/>
              <a:t>. </a:t>
            </a:r>
          </a:p>
          <a:p>
            <a:endParaRPr lang="cs-CZ" sz="2000" dirty="0"/>
          </a:p>
          <a:p>
            <a:r>
              <a:rPr lang="cs-CZ" sz="2000" dirty="0"/>
              <a:t>I, </a:t>
            </a:r>
            <a:r>
              <a:rPr lang="cs-CZ" sz="2000" dirty="0" err="1"/>
              <a:t>however</a:t>
            </a:r>
            <a:r>
              <a:rPr lang="cs-CZ" sz="2000" dirty="0"/>
              <a:t>, </a:t>
            </a:r>
            <a:r>
              <a:rPr lang="cs-CZ" sz="2000" dirty="0" err="1"/>
              <a:t>could</a:t>
            </a:r>
            <a:r>
              <a:rPr lang="cs-CZ" sz="2000" dirty="0"/>
              <a:t> </a:t>
            </a:r>
            <a:r>
              <a:rPr lang="cs-CZ" sz="2000" dirty="0" err="1"/>
              <a:t>have</a:t>
            </a:r>
            <a:r>
              <a:rPr lang="cs-CZ" sz="2000" dirty="0"/>
              <a:t> </a:t>
            </a:r>
            <a:r>
              <a:rPr lang="cs-CZ" sz="2000" dirty="0" err="1"/>
              <a:t>found</a:t>
            </a:r>
            <a:r>
              <a:rPr lang="cs-CZ" sz="2000" dirty="0"/>
              <a:t> a </a:t>
            </a:r>
            <a:r>
              <a:rPr lang="cs-CZ" sz="2000" dirty="0" err="1"/>
              <a:t>better</a:t>
            </a:r>
            <a:r>
              <a:rPr lang="cs-CZ" sz="2000" dirty="0"/>
              <a:t> </a:t>
            </a:r>
            <a:r>
              <a:rPr lang="cs-CZ" sz="2000" dirty="0" err="1"/>
              <a:t>way</a:t>
            </a:r>
            <a:r>
              <a:rPr lang="cs-CZ" sz="2000" dirty="0"/>
              <a:t> to make </a:t>
            </a:r>
            <a:r>
              <a:rPr lang="cs-CZ" sz="2000" dirty="0" err="1"/>
              <a:t>people</a:t>
            </a:r>
            <a:r>
              <a:rPr lang="cs-CZ" sz="2000" dirty="0"/>
              <a:t> </a:t>
            </a:r>
            <a:r>
              <a:rPr lang="cs-CZ" sz="2000" dirty="0" err="1"/>
              <a:t>understand</a:t>
            </a:r>
            <a:r>
              <a:rPr lang="cs-CZ" sz="2000" dirty="0"/>
              <a:t> </a:t>
            </a:r>
            <a:r>
              <a:rPr lang="cs-CZ" sz="2000" dirty="0" err="1"/>
              <a:t>why</a:t>
            </a:r>
            <a:r>
              <a:rPr lang="cs-CZ" sz="2000" dirty="0"/>
              <a:t> I </a:t>
            </a:r>
            <a:r>
              <a:rPr lang="cs-CZ" sz="2000" dirty="0" err="1"/>
              <a:t>like</a:t>
            </a:r>
            <a:r>
              <a:rPr lang="cs-CZ" sz="2000" dirty="0"/>
              <a:t> </a:t>
            </a:r>
            <a:r>
              <a:rPr lang="cs-CZ" sz="2000" dirty="0" err="1"/>
              <a:t>this</a:t>
            </a:r>
            <a:r>
              <a:rPr lang="cs-CZ" sz="2000" dirty="0"/>
              <a:t> </a:t>
            </a:r>
            <a:r>
              <a:rPr lang="cs-CZ" sz="2000" dirty="0" err="1"/>
              <a:t>topic</a:t>
            </a:r>
            <a:r>
              <a:rPr lang="cs-CZ" sz="2000" dirty="0"/>
              <a:t>. </a:t>
            </a:r>
            <a:r>
              <a:rPr lang="cs-CZ" sz="2000" dirty="0" err="1"/>
              <a:t>Despite</a:t>
            </a:r>
            <a:r>
              <a:rPr lang="cs-CZ" sz="2000" dirty="0"/>
              <a:t> my </a:t>
            </a:r>
            <a:r>
              <a:rPr lang="cs-CZ" sz="2000" dirty="0" err="1"/>
              <a:t>enthusiasm</a:t>
            </a:r>
            <a:r>
              <a:rPr lang="cs-CZ" sz="2000" dirty="0"/>
              <a:t>, </a:t>
            </a:r>
            <a:r>
              <a:rPr lang="cs-CZ" sz="2000" dirty="0" err="1"/>
              <a:t>it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</a:t>
            </a:r>
            <a:r>
              <a:rPr lang="cs-CZ" sz="2000" dirty="0" err="1"/>
              <a:t>understandable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most ”</a:t>
            </a:r>
            <a:r>
              <a:rPr lang="cs-CZ" sz="2000" dirty="0" err="1"/>
              <a:t>attendees</a:t>
            </a:r>
            <a:r>
              <a:rPr lang="cs-CZ" sz="2000" dirty="0"/>
              <a:t>” in </a:t>
            </a:r>
            <a:r>
              <a:rPr lang="cs-CZ" sz="2000" dirty="0" err="1"/>
              <a:t>the</a:t>
            </a:r>
            <a:r>
              <a:rPr lang="cs-CZ" sz="2000" dirty="0"/>
              <a:t> audience do not </a:t>
            </a:r>
            <a:r>
              <a:rPr lang="cs-CZ" sz="2000" dirty="0" err="1"/>
              <a:t>possess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kind</a:t>
            </a:r>
            <a:r>
              <a:rPr lang="cs-CZ" sz="2000" dirty="0"/>
              <a:t> </a:t>
            </a:r>
            <a:r>
              <a:rPr lang="cs-CZ" sz="2000" dirty="0" err="1"/>
              <a:t>of</a:t>
            </a:r>
            <a:r>
              <a:rPr lang="cs-CZ" sz="2000" dirty="0"/>
              <a:t> </a:t>
            </a:r>
            <a:r>
              <a:rPr lang="cs-CZ" sz="2000" dirty="0" err="1"/>
              <a:t>passion</a:t>
            </a:r>
            <a:r>
              <a:rPr lang="cs-CZ" sz="2000" dirty="0"/>
              <a:t> </a:t>
            </a:r>
            <a:r>
              <a:rPr lang="cs-CZ" sz="2000" dirty="0" err="1"/>
              <a:t>for</a:t>
            </a:r>
            <a:r>
              <a:rPr lang="cs-CZ" sz="2000" dirty="0"/>
              <a:t> </a:t>
            </a:r>
            <a:r>
              <a:rPr lang="cs-CZ" sz="2000" dirty="0" err="1"/>
              <a:t>this</a:t>
            </a:r>
            <a:r>
              <a:rPr lang="cs-CZ" sz="2000" dirty="0"/>
              <a:t> </a:t>
            </a:r>
            <a:r>
              <a:rPr lang="cs-CZ" sz="2000" dirty="0" err="1"/>
              <a:t>topic</a:t>
            </a:r>
            <a:r>
              <a:rPr lang="cs-CZ" sz="2000" dirty="0"/>
              <a:t> </a:t>
            </a:r>
            <a:r>
              <a:rPr lang="cs-CZ" sz="2000" dirty="0" err="1"/>
              <a:t>that</a:t>
            </a:r>
            <a:r>
              <a:rPr lang="cs-CZ" sz="2000" dirty="0"/>
              <a:t> I do, </a:t>
            </a:r>
            <a:r>
              <a:rPr lang="cs-CZ" sz="2000" dirty="0" err="1"/>
              <a:t>thus</a:t>
            </a:r>
            <a:r>
              <a:rPr lang="cs-CZ" sz="2000" dirty="0"/>
              <a:t> I </a:t>
            </a:r>
            <a:r>
              <a:rPr lang="cs-CZ" sz="2000" dirty="0" err="1"/>
              <a:t>should</a:t>
            </a:r>
            <a:r>
              <a:rPr lang="cs-CZ" sz="2000" dirty="0"/>
              <a:t> </a:t>
            </a:r>
            <a:r>
              <a:rPr lang="cs-CZ" sz="2000" dirty="0" err="1"/>
              <a:t>have</a:t>
            </a:r>
            <a:r>
              <a:rPr lang="cs-CZ" sz="2000" dirty="0"/>
              <a:t> </a:t>
            </a:r>
            <a:r>
              <a:rPr lang="cs-CZ" sz="2000" dirty="0" err="1"/>
              <a:t>shown</a:t>
            </a:r>
            <a:r>
              <a:rPr lang="cs-CZ" sz="2000" dirty="0"/>
              <a:t> </a:t>
            </a:r>
            <a:r>
              <a:rPr lang="cs-CZ" sz="2000" dirty="0" err="1"/>
              <a:t>some</a:t>
            </a:r>
            <a:r>
              <a:rPr lang="cs-CZ" sz="2000" dirty="0"/>
              <a:t> more </a:t>
            </a:r>
            <a:r>
              <a:rPr lang="cs-CZ" sz="2000" dirty="0" err="1"/>
              <a:t>visual</a:t>
            </a:r>
            <a:r>
              <a:rPr lang="cs-CZ" sz="2000" dirty="0"/>
              <a:t> </a:t>
            </a:r>
            <a:r>
              <a:rPr lang="cs-CZ" sz="2000" dirty="0" err="1"/>
              <a:t>examples</a:t>
            </a:r>
            <a:r>
              <a:rPr lang="cs-CZ" sz="2000" dirty="0"/>
              <a:t> and </a:t>
            </a:r>
            <a:r>
              <a:rPr lang="cs-CZ" sz="2000" dirty="0" err="1"/>
              <a:t>inﬂuences</a:t>
            </a:r>
            <a:r>
              <a:rPr lang="cs-CZ" sz="2000" dirty="0"/>
              <a:t> to </a:t>
            </a:r>
            <a:r>
              <a:rPr lang="cs-CZ" sz="2000" dirty="0" err="1"/>
              <a:t>draw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point </a:t>
            </a:r>
            <a:r>
              <a:rPr lang="cs-CZ" sz="2000" dirty="0" err="1"/>
              <a:t>that</a:t>
            </a:r>
            <a:r>
              <a:rPr lang="cs-CZ" sz="2000" dirty="0"/>
              <a:t> George </a:t>
            </a:r>
            <a:r>
              <a:rPr lang="cs-CZ" sz="2000" dirty="0" err="1"/>
              <a:t>M´eli`es</a:t>
            </a:r>
            <a:r>
              <a:rPr lang="cs-CZ" sz="2000" dirty="0"/>
              <a:t> </a:t>
            </a:r>
            <a:r>
              <a:rPr lang="cs-CZ" sz="2000" dirty="0" err="1"/>
              <a:t>is</a:t>
            </a:r>
            <a:r>
              <a:rPr lang="cs-CZ" sz="2000" dirty="0"/>
              <a:t> </a:t>
            </a:r>
            <a:r>
              <a:rPr lang="cs-CZ" sz="2000" dirty="0" err="1"/>
              <a:t>still</a:t>
            </a:r>
            <a:r>
              <a:rPr lang="cs-CZ" sz="2000" dirty="0"/>
              <a:t> </a:t>
            </a:r>
            <a:r>
              <a:rPr lang="cs-CZ" sz="2000" dirty="0" err="1"/>
              <a:t>present</a:t>
            </a:r>
            <a:r>
              <a:rPr lang="cs-CZ" sz="2000" dirty="0"/>
              <a:t> </a:t>
            </a:r>
            <a:r>
              <a:rPr lang="cs-CZ" sz="2000" dirty="0" err="1"/>
              <a:t>today</a:t>
            </a:r>
            <a:r>
              <a:rPr lang="cs-CZ" sz="2000" dirty="0"/>
              <a:t> </a:t>
            </a:r>
            <a:r>
              <a:rPr lang="cs-CZ" sz="2000" dirty="0" err="1"/>
              <a:t>through</a:t>
            </a:r>
            <a:r>
              <a:rPr lang="cs-CZ" sz="2000" dirty="0"/>
              <a:t> inﬂuence. I </a:t>
            </a:r>
            <a:r>
              <a:rPr lang="cs-CZ" sz="2000" dirty="0" err="1">
                <a:solidFill>
                  <a:srgbClr val="0070C0"/>
                </a:solidFill>
              </a:rPr>
              <a:t>could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dirty="0" err="1">
                <a:solidFill>
                  <a:srgbClr val="0070C0"/>
                </a:solidFill>
              </a:rPr>
              <a:t>have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dirty="0" err="1">
                <a:solidFill>
                  <a:srgbClr val="0070C0"/>
                </a:solidFill>
              </a:rPr>
              <a:t>also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dirty="0" err="1">
                <a:solidFill>
                  <a:srgbClr val="0070C0"/>
                </a:solidFill>
              </a:rPr>
              <a:t>slightly</a:t>
            </a:r>
            <a:r>
              <a:rPr lang="cs-CZ" sz="2000" dirty="0">
                <a:solidFill>
                  <a:srgbClr val="0070C0"/>
                </a:solidFill>
              </a:rPr>
              <a:t> </a:t>
            </a:r>
            <a:r>
              <a:rPr lang="cs-CZ" sz="2000" dirty="0" err="1">
                <a:solidFill>
                  <a:srgbClr val="0070C0"/>
                </a:solidFill>
              </a:rPr>
              <a:t>relaxed</a:t>
            </a:r>
            <a:r>
              <a:rPr lang="cs-CZ" sz="2000" dirty="0">
                <a:solidFill>
                  <a:srgbClr val="0070C0"/>
                </a:solidFill>
              </a:rPr>
              <a:t> my pace</a:t>
            </a:r>
            <a:r>
              <a:rPr lang="cs-CZ" sz="2000" dirty="0"/>
              <a:t> </a:t>
            </a:r>
            <a:r>
              <a:rPr lang="cs-CZ" sz="2000" dirty="0" err="1"/>
              <a:t>at</a:t>
            </a:r>
            <a:r>
              <a:rPr lang="cs-CZ" sz="2000" dirty="0"/>
              <a:t> </a:t>
            </a:r>
            <a:r>
              <a:rPr lang="cs-CZ" sz="2000" dirty="0" err="1"/>
              <a:t>times</a:t>
            </a:r>
            <a:r>
              <a:rPr lang="cs-CZ" sz="2000" dirty="0"/>
              <a:t>. </a:t>
            </a:r>
            <a:r>
              <a:rPr lang="cs-CZ" sz="2000" dirty="0" err="1"/>
              <a:t>Still</a:t>
            </a:r>
            <a:r>
              <a:rPr lang="cs-CZ" sz="2000" dirty="0"/>
              <a:t>, I </a:t>
            </a:r>
            <a:r>
              <a:rPr lang="cs-CZ" sz="2000" dirty="0" err="1"/>
              <a:t>am</a:t>
            </a:r>
            <a:r>
              <a:rPr lang="cs-CZ" sz="2000" dirty="0"/>
              <a:t> very </a:t>
            </a:r>
            <a:r>
              <a:rPr lang="cs-CZ" sz="2000" dirty="0" err="1"/>
              <a:t>satisﬁed</a:t>
            </a:r>
            <a:r>
              <a:rPr lang="cs-CZ" sz="2000" dirty="0"/>
              <a:t> </a:t>
            </a:r>
            <a:r>
              <a:rPr lang="cs-CZ" sz="2000" dirty="0" err="1"/>
              <a:t>with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way</a:t>
            </a:r>
            <a:r>
              <a:rPr lang="cs-CZ" sz="2000" dirty="0"/>
              <a:t> </a:t>
            </a:r>
            <a:r>
              <a:rPr lang="cs-CZ" sz="2000" dirty="0" err="1"/>
              <a:t>the</a:t>
            </a:r>
            <a:r>
              <a:rPr lang="cs-CZ" sz="2000" dirty="0"/>
              <a:t> </a:t>
            </a:r>
            <a:r>
              <a:rPr lang="cs-CZ" sz="2000" dirty="0" err="1"/>
              <a:t>presentation</a:t>
            </a:r>
            <a:r>
              <a:rPr lang="cs-CZ" sz="2000" dirty="0"/>
              <a:t> </a:t>
            </a:r>
            <a:r>
              <a:rPr lang="cs-CZ" sz="2000" dirty="0" err="1"/>
              <a:t>turned</a:t>
            </a:r>
            <a:r>
              <a:rPr lang="cs-CZ" sz="2000" dirty="0"/>
              <a:t> </a:t>
            </a:r>
            <a:r>
              <a:rPr lang="cs-CZ" sz="2000" dirty="0" err="1"/>
              <a:t>out</a:t>
            </a:r>
            <a:r>
              <a:rPr lang="cs-CZ" sz="2000" dirty="0"/>
              <a:t>.</a:t>
            </a:r>
          </a:p>
        </p:txBody>
      </p:sp>
      <p:sp>
        <p:nvSpPr>
          <p:cNvPr id="3" name="Nadpis 2">
            <a:extLst>
              <a:ext uri="{FF2B5EF4-FFF2-40B4-BE49-F238E27FC236}">
                <a16:creationId xmlns:a16="http://schemas.microsoft.com/office/drawing/2014/main" id="{1D1C8905-74CB-463A-98ED-B809593CCB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35201"/>
          </a:xfrm>
        </p:spPr>
        <p:txBody>
          <a:bodyPr/>
          <a:lstStyle/>
          <a:p>
            <a:r>
              <a:rPr lang="cs-CZ" dirty="0"/>
              <a:t>Sebehodnocení</a:t>
            </a:r>
          </a:p>
        </p:txBody>
      </p:sp>
    </p:spTree>
    <p:extLst>
      <p:ext uri="{BB962C8B-B14F-4D97-AF65-F5344CB8AC3E}">
        <p14:creationId xmlns:p14="http://schemas.microsoft.com/office/powerpoint/2010/main" val="17845342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3000" dirty="0"/>
              <a:t>REFLEXE POUŽITÝCH METOD PRO ZJIŠŤOVÁNÍ AKTUÁLNÍHO STAVU POROZUMĚNÍ STUDENTŮ </a:t>
            </a:r>
            <a:r>
              <a:rPr lang="cs-CZ" sz="3000" dirty="0" smtClean="0"/>
              <a:t>V PRŮBĚHU MINULÉHO SEMINÁŘE</a:t>
            </a:r>
            <a:endParaRPr lang="cs-CZ" sz="30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Picture 2" descr="Výsledek obrázku pro otazník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0945" y="4621160"/>
            <a:ext cx="1480379" cy="197384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75434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Vyzkoušejte si hodnocení prezentace na základě přiložených kritérií (viz formulář)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1" y="1939709"/>
            <a:ext cx="9613861" cy="3599316"/>
          </a:xfrm>
        </p:spPr>
        <p:txBody>
          <a:bodyPr/>
          <a:lstStyle/>
          <a:p>
            <a:r>
              <a:rPr lang="cs-CZ" dirty="0">
                <a:hlinkClick r:id="rId2"/>
              </a:rPr>
              <a:t>https://</a:t>
            </a:r>
            <a:r>
              <a:rPr lang="cs-CZ" dirty="0" smtClean="0">
                <a:hlinkClick r:id="rId2"/>
              </a:rPr>
              <a:t>www.youtube.com/watch?v=bhqZQiwhDHY</a:t>
            </a:r>
            <a:endParaRPr lang="cs-CZ" dirty="0" smtClean="0"/>
          </a:p>
          <a:p>
            <a:endParaRPr lang="cs-CZ" dirty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Obdélník 3">
            <a:extLst>
              <a:ext uri="{FF2B5EF4-FFF2-40B4-BE49-F238E27FC236}">
                <a16:creationId xmlns:a16="http://schemas.microsoft.com/office/drawing/2014/main" id="{96548854-9B1F-49FE-B38F-DFE8928994C7}"/>
              </a:ext>
            </a:extLst>
          </p:cNvPr>
          <p:cNvSpPr/>
          <p:nvPr/>
        </p:nvSpPr>
        <p:spPr>
          <a:xfrm>
            <a:off x="571891" y="2392220"/>
            <a:ext cx="11278364" cy="4555093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>
            <a:spAutoFit/>
          </a:bodyPr>
          <a:lstStyle/>
          <a:p>
            <a:r>
              <a:rPr lang="cs-CZ" sz="1600" dirty="0">
                <a:solidFill>
                  <a:schemeClr val="bg1"/>
                </a:solidFill>
              </a:rPr>
              <a:t>Jméno přednášejícího:				1	2 	3	4	5 </a:t>
            </a:r>
          </a:p>
          <a:p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Organizace   	jasný začátek</a:t>
            </a:r>
          </a:p>
          <a:p>
            <a:r>
              <a:rPr lang="cs-CZ" sz="1600" dirty="0">
                <a:solidFill>
                  <a:schemeClr val="bg1"/>
                </a:solidFill>
              </a:rPr>
              <a:t>		logická struktura</a:t>
            </a:r>
          </a:p>
          <a:p>
            <a:r>
              <a:rPr lang="cs-CZ" sz="1600" dirty="0">
                <a:solidFill>
                  <a:schemeClr val="bg1"/>
                </a:solidFill>
              </a:rPr>
              <a:t>		„co si odnesu domů“</a:t>
            </a:r>
          </a:p>
          <a:p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Obsah		kvalita informací</a:t>
            </a:r>
          </a:p>
          <a:p>
            <a:r>
              <a:rPr lang="cs-CZ" sz="1600" dirty="0">
                <a:solidFill>
                  <a:schemeClr val="bg1"/>
                </a:solidFill>
              </a:rPr>
              <a:t>		jednoduchost</a:t>
            </a:r>
          </a:p>
          <a:p>
            <a:r>
              <a:rPr lang="cs-CZ" sz="1600" dirty="0">
                <a:solidFill>
                  <a:schemeClr val="bg1"/>
                </a:solidFill>
              </a:rPr>
              <a:t>		vizuály</a:t>
            </a:r>
          </a:p>
          <a:p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Prezentace	kontakt s publikem</a:t>
            </a:r>
          </a:p>
          <a:p>
            <a:r>
              <a:rPr lang="cs-CZ" sz="1600" dirty="0">
                <a:solidFill>
                  <a:schemeClr val="bg1"/>
                </a:solidFill>
              </a:rPr>
              <a:t>		srozumitelný jazyk a tempo</a:t>
            </a:r>
          </a:p>
          <a:p>
            <a:r>
              <a:rPr lang="cs-CZ" sz="1600" dirty="0">
                <a:solidFill>
                  <a:schemeClr val="bg1"/>
                </a:solidFill>
              </a:rPr>
              <a:t>		odpovídající řeč těla</a:t>
            </a:r>
          </a:p>
          <a:p>
            <a:r>
              <a:rPr lang="cs-CZ" sz="1600" dirty="0">
                <a:solidFill>
                  <a:schemeClr val="bg1"/>
                </a:solidFill>
              </a:rPr>
              <a:t>		délka nepřesahující časový rámec</a:t>
            </a:r>
          </a:p>
          <a:p>
            <a:r>
              <a:rPr lang="cs-CZ" sz="1600" dirty="0">
                <a:solidFill>
                  <a:schemeClr val="bg1"/>
                </a:solidFill>
              </a:rPr>
              <a:t>		vhodný oděv</a:t>
            </a:r>
          </a:p>
          <a:p>
            <a:r>
              <a:rPr lang="cs-CZ" sz="1600" dirty="0">
                <a:solidFill>
                  <a:schemeClr val="bg1"/>
                </a:solidFill>
              </a:rPr>
              <a:t>		celkový dojem</a:t>
            </a:r>
          </a:p>
          <a:p>
            <a:endParaRPr lang="cs-CZ" sz="1600" dirty="0">
              <a:solidFill>
                <a:schemeClr val="bg1"/>
              </a:solidFill>
            </a:endParaRPr>
          </a:p>
          <a:p>
            <a:r>
              <a:rPr lang="cs-CZ" sz="1600" dirty="0">
                <a:solidFill>
                  <a:schemeClr val="bg1"/>
                </a:solidFill>
              </a:rPr>
              <a:t>Komentář, návrhy na zlepšení</a:t>
            </a:r>
            <a:r>
              <a:rPr lang="cs-CZ" sz="1600" dirty="0" smtClean="0">
                <a:solidFill>
                  <a:schemeClr val="bg1"/>
                </a:solidFill>
              </a:rPr>
              <a:t>:</a:t>
            </a:r>
            <a:r>
              <a:rPr lang="cs-CZ" dirty="0">
                <a:solidFill>
                  <a:schemeClr val="bg1"/>
                </a:solidFill>
              </a:rPr>
              <a:t>		</a:t>
            </a:r>
          </a:p>
        </p:txBody>
      </p:sp>
    </p:spTree>
    <p:extLst>
      <p:ext uri="{BB962C8B-B14F-4D97-AF65-F5344CB8AC3E}">
        <p14:creationId xmlns:p14="http://schemas.microsoft.com/office/powerpoint/2010/main" val="4264134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444347" y="2359499"/>
            <a:ext cx="7814750" cy="1373070"/>
          </a:xfrm>
        </p:spPr>
        <p:txBody>
          <a:bodyPr/>
          <a:lstStyle/>
          <a:p>
            <a:r>
              <a:rPr lang="cs-CZ" dirty="0"/>
              <a:t>Zadání domácího </a:t>
            </a:r>
            <a:r>
              <a:rPr lang="cs-CZ" dirty="0" smtClean="0"/>
              <a:t>úkolu</a:t>
            </a:r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0314" y="4017704"/>
            <a:ext cx="2724150" cy="2580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52411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Zadání domácího úkolu (</a:t>
            </a:r>
            <a:r>
              <a:rPr lang="cs-CZ" dirty="0" err="1" smtClean="0"/>
              <a:t>Moodle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521128"/>
          </a:xfrm>
        </p:spPr>
        <p:txBody>
          <a:bodyPr>
            <a:normAutofit/>
          </a:bodyPr>
          <a:lstStyle/>
          <a:p>
            <a:pPr marL="457200" indent="-457200" fontAlgn="base">
              <a:buAutoNum type="alphaLcParenR"/>
            </a:pPr>
            <a:r>
              <a:rPr lang="cs-CZ" dirty="0" smtClean="0">
                <a:solidFill>
                  <a:schemeClr val="bg1"/>
                </a:solidFill>
                <a:effectLst/>
              </a:rPr>
              <a:t>Vraťte se k Vámi formulovanému cíli, promyslete jeho případné upřesnění na základě diskuze s kolegy. </a:t>
            </a:r>
            <a:r>
              <a:rPr lang="cs-CZ" dirty="0" smtClean="0">
                <a:solidFill>
                  <a:schemeClr val="bg1"/>
                </a:solidFill>
                <a:effectLst/>
              </a:rPr>
              <a:t>Zamyslete </a:t>
            </a:r>
            <a:r>
              <a:rPr lang="cs-CZ" dirty="0" smtClean="0">
                <a:solidFill>
                  <a:schemeClr val="bg1"/>
                </a:solidFill>
                <a:effectLst/>
              </a:rPr>
              <a:t>se nad tím,</a:t>
            </a:r>
            <a:r>
              <a:rPr lang="cs-CZ" b="1" dirty="0" smtClean="0">
                <a:solidFill>
                  <a:schemeClr val="bg1"/>
                </a:solidFill>
                <a:effectLst/>
              </a:rPr>
              <a:t> </a:t>
            </a:r>
            <a:r>
              <a:rPr lang="cs-CZ" b="1" dirty="0" smtClean="0">
                <a:solidFill>
                  <a:schemeClr val="bg1"/>
                </a:solidFill>
                <a:effectLst/>
              </a:rPr>
              <a:t>jakým způsobem </a:t>
            </a:r>
            <a:r>
              <a:rPr lang="cs-CZ" dirty="0" smtClean="0">
                <a:solidFill>
                  <a:schemeClr val="bg1"/>
                </a:solidFill>
                <a:effectLst/>
              </a:rPr>
              <a:t>se dozvíte, že bylo cíle dosaženo a promyslete / navrhněte kritéria pro hodnocení vycházející z tohoto cíle</a:t>
            </a:r>
            <a:endParaRPr lang="cs-CZ" b="1" dirty="0" smtClean="0">
              <a:solidFill>
                <a:schemeClr val="bg1"/>
              </a:solidFill>
              <a:effectLst/>
            </a:endParaRPr>
          </a:p>
          <a:p>
            <a:pPr marL="0" indent="0" fontAlgn="base">
              <a:buNone/>
            </a:pPr>
            <a:endParaRPr lang="cs-CZ" dirty="0" smtClean="0">
              <a:solidFill>
                <a:schemeClr val="bg1"/>
              </a:solidFill>
              <a:effectLst/>
            </a:endParaRPr>
          </a:p>
          <a:p>
            <a:pPr marL="0" indent="0" fontAlgn="base">
              <a:buNone/>
            </a:pPr>
            <a:r>
              <a:rPr lang="cs-CZ" dirty="0" smtClean="0">
                <a:solidFill>
                  <a:schemeClr val="bg1"/>
                </a:solidFill>
                <a:effectLst/>
              </a:rPr>
              <a:t>b)   </a:t>
            </a:r>
            <a:r>
              <a:rPr lang="cs-CZ" dirty="0" smtClean="0">
                <a:solidFill>
                  <a:schemeClr val="bg1"/>
                </a:solidFill>
                <a:effectLst/>
              </a:rPr>
              <a:t>Pokud někdo z Vašich kolegů nějaký materiál vytvoří, poskytněte mu, prosíme, zpětnou vazbu k jeho návrhu (alespoň 1 kolegovi).</a:t>
            </a:r>
          </a:p>
          <a:p>
            <a:pPr fontAlgn="base"/>
            <a:endParaRPr lang="cs-CZ" b="1" i="1" dirty="0" smtClean="0">
              <a:solidFill>
                <a:srgbClr val="FF0000"/>
              </a:solidFill>
              <a:effectLst/>
            </a:endParaRPr>
          </a:p>
          <a:p>
            <a:pPr fontAlgn="base"/>
            <a:r>
              <a:rPr lang="cs-CZ" b="1" dirty="0" err="1" smtClean="0">
                <a:solidFill>
                  <a:schemeClr val="bg1"/>
                </a:solidFill>
                <a:effectLst/>
              </a:rPr>
              <a:t>Deadline</a:t>
            </a:r>
            <a:r>
              <a:rPr lang="cs-CZ" b="1" dirty="0" smtClean="0">
                <a:solidFill>
                  <a:schemeClr val="bg1"/>
                </a:solidFill>
                <a:effectLst/>
              </a:rPr>
              <a:t>: </a:t>
            </a:r>
            <a:r>
              <a:rPr lang="cs-CZ" dirty="0" smtClean="0">
                <a:solidFill>
                  <a:schemeClr val="bg1"/>
                </a:solidFill>
                <a:effectLst/>
              </a:rPr>
              <a:t>čtvrtek 25. 4. 2019; zpětná vazba kolegovi: pondělí 29. 4. 2019</a:t>
            </a:r>
            <a:endParaRPr lang="cs-CZ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038292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b="1" dirty="0" smtClean="0"/>
              <a:t>Příští setkání je až </a:t>
            </a:r>
            <a:r>
              <a:rPr lang="cs-CZ" b="1" dirty="0"/>
              <a:t>30. 4. 2019 </a:t>
            </a:r>
            <a:r>
              <a:rPr lang="cs-CZ" b="1" dirty="0" smtClean="0"/>
              <a:t/>
            </a:r>
            <a:br>
              <a:rPr lang="cs-CZ" b="1" dirty="0" smtClean="0"/>
            </a:br>
            <a:r>
              <a:rPr lang="cs-CZ" b="1" dirty="0" smtClean="0"/>
              <a:t>Čeká nás </a:t>
            </a:r>
            <a:r>
              <a:rPr lang="cs-CZ" b="1" dirty="0" smtClean="0"/>
              <a:t>pokračování tématu kritérií hodnocení + nově</a:t>
            </a:r>
            <a:r>
              <a:rPr lang="cs-CZ" b="1" dirty="0" smtClean="0"/>
              <a:t> </a:t>
            </a:r>
            <a:r>
              <a:rPr lang="cs-CZ" b="1" dirty="0"/>
              <a:t>sebehodnocení</a:t>
            </a:r>
            <a:endParaRPr lang="cs-CZ" dirty="0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99455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Reflexe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322" y="1231213"/>
            <a:ext cx="4578927" cy="2875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0629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69710" y="726232"/>
            <a:ext cx="10104326" cy="1320800"/>
          </a:xfrm>
        </p:spPr>
        <p:txBody>
          <a:bodyPr>
            <a:normAutofit fontScale="90000"/>
          </a:bodyPr>
          <a:lstStyle/>
          <a:p>
            <a:pPr eaLnBrk="0" fontAlgn="base" hangingPunct="0">
              <a:spcAft>
                <a:spcPct val="0"/>
              </a:spcAft>
            </a:pPr>
            <a:r>
              <a:rPr lang="cs-CZ" dirty="0"/>
              <a:t>Hodnocení práce ve skupině na základě </a:t>
            </a:r>
            <a:r>
              <a:rPr lang="cs-CZ" dirty="0" smtClean="0"/>
              <a:t>kritérií</a:t>
            </a:r>
            <a:br>
              <a:rPr lang="cs-CZ" dirty="0" smtClean="0"/>
            </a:br>
            <a:r>
              <a:rPr lang="cs-CZ" altLang="cs-CZ" dirty="0" smtClean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Zdroj</a:t>
            </a:r>
            <a:r>
              <a:rPr lang="cs-CZ" altLang="cs-CZ" dirty="0">
                <a:solidFill>
                  <a:schemeClr val="tx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Košťálová a kol., 2008, upraveno</a:t>
            </a:r>
            <a:r>
              <a:rPr lang="cs-CZ" altLang="cs-CZ" sz="4800" dirty="0">
                <a:latin typeface="Arial" panose="020B0604020202020204" pitchFamily="34" charset="0"/>
              </a:rPr>
              <a:t/>
            </a:r>
            <a:br>
              <a:rPr lang="cs-CZ" altLang="cs-CZ" sz="4800" dirty="0">
                <a:latin typeface="Arial" panose="020B0604020202020204" pitchFamily="34" charset="0"/>
              </a:rPr>
            </a:br>
            <a:endParaRPr lang="cs-CZ" dirty="0"/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2113920"/>
              </p:ext>
            </p:extLst>
          </p:nvPr>
        </p:nvGraphicFramePr>
        <p:xfrm>
          <a:off x="369710" y="2047032"/>
          <a:ext cx="11306203" cy="469789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78798">
                  <a:extLst>
                    <a:ext uri="{9D8B030D-6E8A-4147-A177-3AD203B41FA5}">
                      <a16:colId xmlns:a16="http://schemas.microsoft.com/office/drawing/2014/main" val="4179961208"/>
                    </a:ext>
                  </a:extLst>
                </a:gridCol>
                <a:gridCol w="1435509">
                  <a:extLst>
                    <a:ext uri="{9D8B030D-6E8A-4147-A177-3AD203B41FA5}">
                      <a16:colId xmlns:a16="http://schemas.microsoft.com/office/drawing/2014/main" val="2114778281"/>
                    </a:ext>
                  </a:extLst>
                </a:gridCol>
                <a:gridCol w="1415846">
                  <a:extLst>
                    <a:ext uri="{9D8B030D-6E8A-4147-A177-3AD203B41FA5}">
                      <a16:colId xmlns:a16="http://schemas.microsoft.com/office/drawing/2014/main" val="3376040770"/>
                    </a:ext>
                  </a:extLst>
                </a:gridCol>
                <a:gridCol w="1347019">
                  <a:extLst>
                    <a:ext uri="{9D8B030D-6E8A-4147-A177-3AD203B41FA5}">
                      <a16:colId xmlns:a16="http://schemas.microsoft.com/office/drawing/2014/main" val="942806499"/>
                    </a:ext>
                  </a:extLst>
                </a:gridCol>
                <a:gridCol w="1229031">
                  <a:extLst>
                    <a:ext uri="{9D8B030D-6E8A-4147-A177-3AD203B41FA5}">
                      <a16:colId xmlns:a16="http://schemas.microsoft.com/office/drawing/2014/main" val="455775061"/>
                    </a:ext>
                  </a:extLst>
                </a:gridCol>
              </a:tblGrid>
              <a:tr h="33091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Kritérium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Stále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Často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Někdy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Výjimečně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046798"/>
                  </a:ext>
                </a:extLst>
              </a:tr>
              <a:tr h="33091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Aktivně jsem se podílel/a na splnění úkolu skupiny.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80807199"/>
                  </a:ext>
                </a:extLst>
              </a:tr>
              <a:tr h="33091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Diskutoval/a jsem ve skupině.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552790222"/>
                  </a:ext>
                </a:extLst>
              </a:tr>
              <a:tr h="66183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Snažil/a jsem se zapojit ostatní členy skupiny, ptal/a jsme se na jejich názor a vybízel/a je ke spolupráci.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25982727"/>
                  </a:ext>
                </a:extLst>
              </a:tr>
              <a:tr h="661835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Držel/a jsem se tématu, svými poznámkami jsem se snažil/a vracet členy skupiny k tématu.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154594062"/>
                  </a:ext>
                </a:extLst>
              </a:tr>
              <a:tr h="33091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600" dirty="0" err="1">
                          <a:effectLst/>
                        </a:rPr>
                        <a:t>Naslouchal</a:t>
                      </a:r>
                      <a:r>
                        <a:rPr lang="de-DE" sz="1600" dirty="0">
                          <a:effectLst/>
                        </a:rPr>
                        <a:t>/a </a:t>
                      </a:r>
                      <a:r>
                        <a:rPr lang="de-DE" sz="1600" dirty="0" err="1">
                          <a:effectLst/>
                        </a:rPr>
                        <a:t>jsem</a:t>
                      </a:r>
                      <a:r>
                        <a:rPr lang="de-DE" sz="1600" dirty="0">
                          <a:effectLst/>
                        </a:rPr>
                        <a:t> </a:t>
                      </a:r>
                      <a:r>
                        <a:rPr lang="de-DE" sz="1600" dirty="0" err="1">
                          <a:effectLst/>
                        </a:rPr>
                        <a:t>druhým</a:t>
                      </a:r>
                      <a:r>
                        <a:rPr lang="de-DE" sz="1600" dirty="0">
                          <a:effectLst/>
                        </a:rPr>
                        <a:t>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de-DE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7673349"/>
                  </a:ext>
                </a:extLst>
              </a:tr>
              <a:tr h="33091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Nabízel/a jsem vlastní nápady.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3055868551"/>
                  </a:ext>
                </a:extLst>
              </a:tr>
              <a:tr h="52088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Přemýšlel/a jsem vážně o nápadech a názorech druhých.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87933044"/>
                  </a:ext>
                </a:extLst>
              </a:tr>
              <a:tr h="536902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Vyjadřoval/a jsem ostatním uznání za jejich nápady a činnosti. 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134295068"/>
                  </a:ext>
                </a:extLst>
              </a:tr>
              <a:tr h="33091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Kritizoval/a jsem nápady, nikoli jejich autory.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30337638"/>
                  </a:ext>
                </a:extLst>
              </a:tr>
              <a:tr h="330919"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 smtClean="0">
                          <a:effectLst/>
                        </a:rPr>
                        <a:t>Spolupracoval/a jsem </a:t>
                      </a:r>
                      <a:r>
                        <a:rPr lang="cs-CZ" sz="1600" dirty="0">
                          <a:effectLst/>
                        </a:rPr>
                        <a:t>s ostatními.</a:t>
                      </a:r>
                      <a:endParaRPr lang="cs-CZ" sz="16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>
                          <a:effectLst/>
                        </a:rPr>
                        <a:t> </a:t>
                      </a:r>
                      <a:endParaRPr lang="cs-CZ" sz="140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6000"/>
                        </a:lnSpc>
                        <a:spcAft>
                          <a:spcPts val="0"/>
                        </a:spcAft>
                      </a:pPr>
                      <a:r>
                        <a:rPr lang="cs-CZ" sz="1400" dirty="0">
                          <a:effectLst/>
                        </a:rPr>
                        <a:t> </a:t>
                      </a:r>
                      <a:endParaRPr lang="cs-CZ" sz="1400" dirty="0">
                        <a:effectLst/>
                        <a:latin typeface="Calibri" panose="020F0502020204030204" pitchFamily="34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/>
                </a:tc>
                <a:extLst>
                  <a:ext uri="{0D108BD9-81ED-4DB2-BD59-A6C34878D82A}">
                    <a16:rowId xmlns:a16="http://schemas.microsoft.com/office/drawing/2014/main" val="1904493009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524001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cs-CZ" altLang="cs-CZ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454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Dnešní „propustka“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cs-CZ" dirty="0">
                <a:effectLst/>
              </a:rPr>
              <a:t>1. Co jsem se dnes na hodině dozvěděl/a?</a:t>
            </a:r>
          </a:p>
          <a:p>
            <a:pPr marL="0" indent="0">
              <a:buNone/>
            </a:pPr>
            <a:endParaRPr lang="cs-CZ" dirty="0">
              <a:effectLst/>
            </a:endParaRPr>
          </a:p>
          <a:p>
            <a:pPr marL="0" indent="0">
              <a:buNone/>
            </a:pPr>
            <a:r>
              <a:rPr lang="cs-CZ" dirty="0">
                <a:effectLst/>
              </a:rPr>
              <a:t> </a:t>
            </a:r>
          </a:p>
          <a:p>
            <a:pPr marL="0" indent="0">
              <a:buNone/>
            </a:pPr>
            <a:r>
              <a:rPr lang="cs-CZ" dirty="0">
                <a:effectLst/>
              </a:rPr>
              <a:t>2. O čem bych se ještě chtěl/a dozvědět více? </a:t>
            </a:r>
          </a:p>
          <a:p>
            <a:pPr marL="0" indent="0">
              <a:buNone/>
            </a:pPr>
            <a:r>
              <a:rPr lang="cs-CZ" dirty="0">
                <a:effectLst/>
              </a:rPr>
              <a:t> </a:t>
            </a:r>
          </a:p>
          <a:p>
            <a:pPr marL="0" indent="0">
              <a:buNone/>
            </a:pPr>
            <a:r>
              <a:rPr lang="cs-CZ" dirty="0">
                <a:effectLst/>
              </a:rPr>
              <a:t> </a:t>
            </a:r>
          </a:p>
          <a:p>
            <a:pPr marL="0" indent="0">
              <a:buNone/>
            </a:pPr>
            <a:r>
              <a:rPr lang="cs-CZ" dirty="0">
                <a:effectLst/>
              </a:rPr>
              <a:t>3. Libovolný slovní komentář: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469257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b="1" dirty="0" smtClean="0">
                <a:latin typeface="+mn-lt"/>
              </a:rPr>
              <a:t>Reflexe domácího úkolu: Cíle - KAREL</a:t>
            </a:r>
            <a:endParaRPr lang="cs-CZ" b="1" dirty="0">
              <a:latin typeface="+mn-lt"/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911926"/>
            <a:ext cx="10515600" cy="49460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cs-CZ" sz="3300" b="1" dirty="0"/>
          </a:p>
          <a:p>
            <a:pPr marL="0" indent="0">
              <a:buNone/>
            </a:pPr>
            <a:r>
              <a:rPr lang="cs-CZ" sz="3000" b="1" dirty="0"/>
              <a:t>Naformulujte </a:t>
            </a:r>
            <a:r>
              <a:rPr lang="cs-CZ" sz="3000" dirty="0" smtClean="0"/>
              <a:t>jeden </a:t>
            </a:r>
            <a:r>
              <a:rPr lang="cs-CZ" sz="3000" dirty="0"/>
              <a:t>kognitivní cíl pro tematický celek, který právě </a:t>
            </a:r>
            <a:r>
              <a:rPr lang="cs-CZ" sz="3000" dirty="0" smtClean="0"/>
              <a:t>učíte, v </a:t>
            </a:r>
            <a:r>
              <a:rPr lang="cs-CZ" sz="3000" dirty="0"/>
              <a:t>souladu s novou taxonomií vzdělávacích cílů a metodou ABCD.</a:t>
            </a:r>
          </a:p>
          <a:p>
            <a:pPr marL="0" indent="0">
              <a:buNone/>
            </a:pPr>
            <a:endParaRPr lang="cs-CZ" sz="3000" b="1" dirty="0"/>
          </a:p>
          <a:p>
            <a:pPr marL="0" indent="0">
              <a:buNone/>
            </a:pPr>
            <a:r>
              <a:rPr lang="cs-CZ" sz="3000" b="1" dirty="0" smtClean="0"/>
              <a:t>Sdílejte </a:t>
            </a:r>
            <a:r>
              <a:rPr lang="cs-CZ" sz="3000" b="1" dirty="0"/>
              <a:t>v </a:t>
            </a:r>
            <a:r>
              <a:rPr lang="cs-CZ" sz="3000" b="1" dirty="0" err="1"/>
              <a:t>Moodlu</a:t>
            </a:r>
            <a:r>
              <a:rPr lang="cs-CZ" sz="3000" b="1" dirty="0"/>
              <a:t> </a:t>
            </a:r>
            <a:r>
              <a:rPr lang="cs-CZ" sz="3000" dirty="0"/>
              <a:t>(diskuzní fórum k tématu 19. 3. 2019)</a:t>
            </a:r>
          </a:p>
          <a:p>
            <a:pPr marL="0" indent="0">
              <a:buNone/>
            </a:pPr>
            <a:endParaRPr lang="cs-CZ" sz="3000" b="1" dirty="0"/>
          </a:p>
          <a:p>
            <a:pPr marL="0" indent="0">
              <a:buNone/>
            </a:pPr>
            <a:endParaRPr lang="cs-CZ" sz="3000" b="1" dirty="0"/>
          </a:p>
          <a:p>
            <a:pPr marL="0" indent="0">
              <a:buNone/>
            </a:pPr>
            <a:r>
              <a:rPr lang="cs-CZ" sz="3000" b="1" dirty="0" err="1"/>
              <a:t>Deadline</a:t>
            </a:r>
            <a:r>
              <a:rPr lang="cs-CZ" sz="3000" b="1" dirty="0"/>
              <a:t>: </a:t>
            </a:r>
            <a:r>
              <a:rPr lang="cs-CZ" sz="3000" dirty="0"/>
              <a:t>do středy 27. 3. 2019</a:t>
            </a:r>
            <a:endParaRPr lang="cs-CZ" sz="3000" b="1" dirty="0"/>
          </a:p>
          <a:p>
            <a:pPr marL="0" indent="0">
              <a:buNone/>
            </a:pPr>
            <a:endParaRPr lang="cs-CZ" b="1" dirty="0"/>
          </a:p>
          <a:p>
            <a:endParaRPr lang="cs-CZ" b="1" dirty="0"/>
          </a:p>
          <a:p>
            <a:endParaRPr lang="cs-CZ" b="1" dirty="0"/>
          </a:p>
          <a:p>
            <a:endParaRPr lang="cs-CZ" b="1" dirty="0"/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42945" y="35300"/>
            <a:ext cx="2095500" cy="1985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91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Cíle minulého setkání </a:t>
            </a:r>
            <a:endParaRPr lang="cs-CZ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Účastníci vysvětlí rozdíl mezi </a:t>
            </a:r>
            <a:r>
              <a:rPr lang="cs-CZ" dirty="0" err="1" smtClean="0"/>
              <a:t>Bloomovou</a:t>
            </a:r>
            <a:r>
              <a:rPr lang="cs-CZ" dirty="0" smtClean="0"/>
              <a:t> a </a:t>
            </a:r>
            <a:r>
              <a:rPr lang="cs-CZ" dirty="0" err="1" smtClean="0"/>
              <a:t>Marzanovou</a:t>
            </a:r>
            <a:r>
              <a:rPr lang="cs-CZ" dirty="0" smtClean="0"/>
              <a:t> taxonomií vzdělávacích cílů. </a:t>
            </a:r>
          </a:p>
          <a:p>
            <a:r>
              <a:rPr lang="cs-CZ" dirty="0" smtClean="0"/>
              <a:t>Účastníci správně zařadí naformulovaný cíl do taxonomické tabulky.</a:t>
            </a:r>
          </a:p>
          <a:p>
            <a:endParaRPr lang="cs-CZ" dirty="0" smtClean="0"/>
          </a:p>
          <a:p>
            <a:endParaRPr lang="cs-CZ" dirty="0"/>
          </a:p>
          <a:p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1508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179657"/>
              </p:ext>
            </p:extLst>
          </p:nvPr>
        </p:nvGraphicFramePr>
        <p:xfrm>
          <a:off x="492370" y="2042380"/>
          <a:ext cx="10676791" cy="4529934"/>
        </p:xfrm>
        <a:graphic>
          <a:graphicData uri="http://schemas.openxmlformats.org/drawingml/2006/table">
            <a:tbl>
              <a:tblPr/>
              <a:tblGrid>
                <a:gridCol w="9201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81178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7556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271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52739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5274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25111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93996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274192">
                <a:tc rowSpan="2" gridSpan="2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 hMerge="1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6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MYŠLENKOVÉ (kognitivní) OPERACE  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64211">
                <a:tc gridSpan="2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Zapamatovat</a:t>
                      </a:r>
                    </a:p>
                  </a:txBody>
                  <a:tcPr marL="64641" marR="64641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Porozumět</a:t>
                      </a: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Aplikovat</a:t>
                      </a: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Analyzovat</a:t>
                      </a:r>
                    </a:p>
                  </a:txBody>
                  <a:tcPr marL="64641" marR="64641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Hodnotit</a:t>
                      </a: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Tvořit</a:t>
                      </a: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73827">
                <a:tc rowSpan="4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OBSAHY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cs-CZ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knowledge</a:t>
                      </a: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vert="vert27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A. 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Poznatky faktické </a:t>
                      </a:r>
                    </a:p>
                  </a:txBody>
                  <a:tcPr marL="64641" marR="64641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859733"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Poznatky konceptuální </a:t>
                      </a:r>
                    </a:p>
                  </a:txBody>
                  <a:tcPr marL="64641" marR="64641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896890"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Poznatky procedurální</a:t>
                      </a:r>
                    </a:p>
                  </a:txBody>
                  <a:tcPr marL="64641" marR="64641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60953">
                <a:tc vMerge="1"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D.</a:t>
                      </a:r>
                    </a:p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cs-CZ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Poznatky </a:t>
                      </a:r>
                      <a:r>
                        <a:rPr kumimoji="0" lang="cs-CZ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metakognitivní</a:t>
                      </a: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anchor="ctr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cs-CZ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64641" marR="64641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Nadpis 4">
            <a:extLst>
              <a:ext uri="{FF2B5EF4-FFF2-40B4-BE49-F238E27FC236}">
                <a16:creationId xmlns:a16="http://schemas.microsoft.com/office/drawing/2014/main" id="{5DACB92D-C7AC-4F5A-B47E-19950ADB5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Revidovaná </a:t>
            </a:r>
            <a:r>
              <a:rPr lang="cs-CZ" dirty="0" err="1"/>
              <a:t>Bloomova</a:t>
            </a:r>
            <a:r>
              <a:rPr lang="cs-CZ" dirty="0"/>
              <a:t> taxonomie (2001)</a:t>
            </a:r>
          </a:p>
        </p:txBody>
      </p:sp>
    </p:spTree>
    <p:extLst>
      <p:ext uri="{BB962C8B-B14F-4D97-AF65-F5344CB8AC3E}">
        <p14:creationId xmlns:p14="http://schemas.microsoft.com/office/powerpoint/2010/main" val="19713717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11823" y="159221"/>
            <a:ext cx="10515600" cy="1325563"/>
          </a:xfrm>
        </p:spPr>
        <p:txBody>
          <a:bodyPr/>
          <a:lstStyle/>
          <a:p>
            <a:r>
              <a:rPr lang="cs-CZ" sz="2000" dirty="0"/>
              <a:t>Nová taxonomie vzdělávacích  cílů (</a:t>
            </a:r>
            <a:r>
              <a:rPr lang="cs-CZ" sz="2000" dirty="0" err="1"/>
              <a:t>Marzano</a:t>
            </a:r>
            <a:r>
              <a:rPr lang="cs-CZ" sz="2000" dirty="0"/>
              <a:t>, </a:t>
            </a:r>
            <a:r>
              <a:rPr lang="cs-CZ" sz="2000" dirty="0" err="1"/>
              <a:t>Kendall</a:t>
            </a:r>
            <a:r>
              <a:rPr lang="cs-CZ" sz="2000" dirty="0"/>
              <a:t>, 2007) 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48742073"/>
              </p:ext>
            </p:extLst>
          </p:nvPr>
        </p:nvGraphicFramePr>
        <p:xfrm>
          <a:off x="508489" y="1340768"/>
          <a:ext cx="11122267" cy="5090160"/>
        </p:xfrm>
        <a:graphic>
          <a:graphicData uri="http://schemas.openxmlformats.org/drawingml/2006/table">
            <a:tbl>
              <a:tblPr firstRow="1" firstCol="1">
                <a:tableStyleId>{5C22544A-7EE6-4342-B048-85BDC9FD1C3A}</a:tableStyleId>
              </a:tblPr>
              <a:tblGrid>
                <a:gridCol w="21691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70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7741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839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2408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388916">
                  <a:extLst>
                    <a:ext uri="{9D8B030D-6E8A-4147-A177-3AD203B41FA5}">
                      <a16:colId xmlns:a16="http://schemas.microsoft.com/office/drawing/2014/main" val="623979118"/>
                    </a:ext>
                  </a:extLst>
                </a:gridCol>
                <a:gridCol w="1225001">
                  <a:extLst>
                    <a:ext uri="{9D8B030D-6E8A-4147-A177-3AD203B41FA5}">
                      <a16:colId xmlns:a16="http://schemas.microsoft.com/office/drawing/2014/main" val="2972754979"/>
                    </a:ext>
                  </a:extLst>
                </a:gridCol>
              </a:tblGrid>
              <a:tr h="370840">
                <a:tc rowSpan="3">
                  <a:txBody>
                    <a:bodyPr/>
                    <a:lstStyle/>
                    <a:p>
                      <a:pPr algn="l"/>
                      <a:endParaRPr lang="cs-CZ" dirty="0"/>
                    </a:p>
                    <a:p>
                      <a:pPr algn="l"/>
                      <a:endParaRPr lang="cs-CZ" dirty="0"/>
                    </a:p>
                    <a:p>
                      <a:pPr algn="l"/>
                      <a:r>
                        <a:rPr lang="cs-CZ" dirty="0"/>
                        <a:t>Dimenze znalostí</a:t>
                      </a:r>
                      <a:r>
                        <a:rPr lang="cs-CZ" baseline="0" dirty="0"/>
                        <a:t> </a:t>
                      </a:r>
                      <a:endParaRPr lang="cs-CZ" dirty="0"/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/>
                      <a:r>
                        <a:rPr lang="cs-CZ" dirty="0"/>
                        <a:t>Dimenze myšlenkových operací</a:t>
                      </a:r>
                    </a:p>
                  </a:txBody>
                  <a:tcPr>
                    <a:solidFill>
                      <a:schemeClr val="accent1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cs-CZ" dirty="0"/>
                        <a:t> Kognice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cs-CZ" dirty="0"/>
                        <a:t>Meta-</a:t>
                      </a:r>
                    </a:p>
                    <a:p>
                      <a:r>
                        <a:rPr lang="cs-CZ" dirty="0"/>
                        <a:t>kognice</a:t>
                      </a:r>
                    </a:p>
                  </a:txBody>
                  <a:tcPr>
                    <a:solidFill>
                      <a:srgbClr val="FF0000"/>
                    </a:solidFill>
                  </a:tcPr>
                </a:tc>
                <a:tc rowSpan="2">
                  <a:txBody>
                    <a:bodyPr/>
                    <a:lstStyle/>
                    <a:p>
                      <a:r>
                        <a:rPr lang="cs-CZ" dirty="0"/>
                        <a:t>Sebe-řízení</a:t>
                      </a:r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l"/>
                      <a:endParaRPr lang="cs-CZ" dirty="0"/>
                    </a:p>
                  </a:txBody>
                  <a:tcPr>
                    <a:solidFill>
                      <a:schemeClr val="tx2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baseline="0" dirty="0"/>
                        <a:t>Zapamatování </a:t>
                      </a:r>
                      <a:endParaRPr lang="cs-CZ" dirty="0"/>
                    </a:p>
                    <a:p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dirty="0"/>
                        <a:t>Pochopení</a:t>
                      </a:r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Analyzování </a:t>
                      </a:r>
                    </a:p>
                    <a:p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dirty="0"/>
                        <a:t>Použití </a:t>
                      </a:r>
                    </a:p>
                    <a:p>
                      <a:endParaRPr lang="cs-CZ" dirty="0"/>
                    </a:p>
                  </a:txBody>
                  <a:tcPr>
                    <a:solidFill>
                      <a:schemeClr val="accent6">
                        <a:lumMod val="75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FF0000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86008225"/>
                  </a:ext>
                </a:extLst>
              </a:tr>
              <a:tr h="370840">
                <a:tc rowSpan="5">
                  <a:txBody>
                    <a:bodyPr/>
                    <a:lstStyle/>
                    <a:p>
                      <a:pPr algn="ctr"/>
                      <a:r>
                        <a:rPr lang="cs-CZ" baseline="0" dirty="0">
                          <a:solidFill>
                            <a:schemeClr val="tx1"/>
                          </a:solidFill>
                        </a:rPr>
                        <a:t>Deklarativní </a:t>
                      </a:r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0840">
                <a:tc rowSpan="4">
                  <a:txBody>
                    <a:bodyPr/>
                    <a:lstStyle/>
                    <a:p>
                      <a:pPr algn="ctr"/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Procedurální</a:t>
                      </a:r>
                      <a:r>
                        <a:rPr lang="cs-CZ" baseline="0" dirty="0"/>
                        <a:t> </a:t>
                      </a:r>
                      <a:endParaRPr lang="cs-CZ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endParaRPr lang="cs-CZ" dirty="0"/>
                    </a:p>
                  </a:txBody>
                  <a:tcP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cs-CZ" dirty="0">
                          <a:solidFill>
                            <a:schemeClr val="tx1"/>
                          </a:solidFill>
                        </a:rPr>
                        <a:t>Psychomotorické</a:t>
                      </a:r>
                      <a:r>
                        <a:rPr lang="cs-CZ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endParaRPr lang="cs-CZ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cs-CZ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sp>
        <p:nvSpPr>
          <p:cNvPr id="7" name="Šipka dolů 6"/>
          <p:cNvSpPr/>
          <p:nvPr/>
        </p:nvSpPr>
        <p:spPr>
          <a:xfrm flipH="1">
            <a:off x="1962804" y="1340768"/>
            <a:ext cx="432048" cy="288032"/>
          </a:xfrm>
          <a:prstGeom prst="down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61032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Otázky z reflexe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368727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 smtClean="0">
                <a:effectLst/>
              </a:rPr>
              <a:t>- Benefity</a:t>
            </a:r>
            <a:r>
              <a:rPr lang="cs-CZ" dirty="0">
                <a:effectLst/>
              </a:rPr>
              <a:t> využívání cílů + úskalí</a:t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>- Zda existuje přiřazení mezi taxonomií cílů a metodami (formami, systémem) hodnocení</a:t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>- Jak stanovit cíle pro studenty, kteří jsou na různé úrovni porozumění daného tématu?</a:t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>- Je vhodné/efektivní stanovit v heterogenní skupině různé cíle?</a:t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>- Jak více pracovat s transformací cílů pro </a:t>
            </a:r>
            <a:r>
              <a:rPr lang="cs-CZ" dirty="0" smtClean="0">
                <a:effectLst/>
              </a:rPr>
              <a:t>studenty?</a:t>
            </a:r>
            <a:r>
              <a:rPr lang="cs-CZ" dirty="0">
                <a:effectLst/>
              </a:rPr>
              <a:t/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>- Jak cíle studentům zprostředkovat a přiblížit jim konkrétní využití ve </a:t>
            </a:r>
            <a:r>
              <a:rPr lang="cs-CZ" dirty="0" smtClean="0">
                <a:effectLst/>
              </a:rPr>
              <a:t>výuce?</a:t>
            </a:r>
            <a:r>
              <a:rPr lang="cs-CZ" dirty="0">
                <a:effectLst/>
              </a:rPr>
              <a:t/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>- Pochopí žák </a:t>
            </a:r>
            <a:r>
              <a:rPr lang="cs-CZ" dirty="0" smtClean="0">
                <a:effectLst/>
              </a:rPr>
              <a:t>cíl </a:t>
            </a:r>
            <a:r>
              <a:rPr lang="cs-CZ" dirty="0">
                <a:effectLst/>
              </a:rPr>
              <a:t>výuky, i když mu to řeknu? Nebude i přesto brát výuku jen jako sled úloh bez většího významu?</a:t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>- Adaptivní cíle</a:t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>- Techniky (</a:t>
            </a:r>
            <a:r>
              <a:rPr lang="cs-CZ" dirty="0" smtClean="0">
                <a:effectLst/>
              </a:rPr>
              <a:t>konkrétní</a:t>
            </a:r>
            <a:r>
              <a:rPr lang="cs-CZ" dirty="0">
                <a:effectLst/>
              </a:rPr>
              <a:t> metody) vedoucí jedince ke splnění cílů</a:t>
            </a:r>
            <a:br>
              <a:rPr lang="cs-CZ" dirty="0">
                <a:effectLst/>
              </a:rPr>
            </a:br>
            <a:r>
              <a:rPr lang="cs-CZ" dirty="0">
                <a:effectLst/>
              </a:rPr>
              <a:t>- Jak uplatňovat ABCD pro cíle v oblasti hodnotové?</a:t>
            </a:r>
          </a:p>
        </p:txBody>
      </p:sp>
    </p:spTree>
    <p:extLst>
      <p:ext uri="{BB962C8B-B14F-4D97-AF65-F5344CB8AC3E}">
        <p14:creationId xmlns:p14="http://schemas.microsoft.com/office/powerpoint/2010/main" val="2501614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erlín">
  <a:themeElements>
    <a:clrScheme name="Berlí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í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í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Berlín</Template>
  <TotalTime>2250</TotalTime>
  <Words>1719</Words>
  <Application>Microsoft Office PowerPoint</Application>
  <PresentationFormat>Širokoúhlá obrazovka</PresentationFormat>
  <Paragraphs>360</Paragraphs>
  <Slides>46</Slides>
  <Notes>3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46</vt:i4>
      </vt:variant>
    </vt:vector>
  </HeadingPairs>
  <TitlesOfParts>
    <vt:vector size="51" baseType="lpstr">
      <vt:lpstr>Arial</vt:lpstr>
      <vt:lpstr>Calibri</vt:lpstr>
      <vt:lpstr>Times New Roman</vt:lpstr>
      <vt:lpstr>Trebuchet MS</vt:lpstr>
      <vt:lpstr>Berlín</vt:lpstr>
      <vt:lpstr>Projekt pregraduálního vzdělávání na PedF UK, č. projektu CZ.02.3.68/0.0/0.0/16_038/0006965 KA 03 Zvyšování kompetencí VŠ učitelů pro poskytování popisné zpětné vazby studentům 2. dubna 2019 </vt:lpstr>
      <vt:lpstr>Cíle dnešního setkání</vt:lpstr>
      <vt:lpstr>„Startéry“ – úvodní formulace k poskytování zpětné vazby</vt:lpstr>
      <vt:lpstr>REFLEXE POUŽITÝCH METOD PRO ZJIŠŤOVÁNÍ AKTUÁLNÍHO STAVU POROZUMĚNÍ STUDENTŮ V PRŮBĚHU MINULÉHO SEMINÁŘE</vt:lpstr>
      <vt:lpstr>Reflexe domácího úkolu: Cíle - KAREL</vt:lpstr>
      <vt:lpstr>Cíle minulého setkání </vt:lpstr>
      <vt:lpstr>Revidovaná Bloomova taxonomie (2001)</vt:lpstr>
      <vt:lpstr>Nová taxonomie vzdělávacích  cílů (Marzano, Kendall, 2007) </vt:lpstr>
      <vt:lpstr>Otázky z reflexe</vt:lpstr>
      <vt:lpstr>Práce s cíli v praxi</vt:lpstr>
      <vt:lpstr>Objektivita hodnocení</vt:lpstr>
      <vt:lpstr>Objektivita hodnocení </vt:lpstr>
      <vt:lpstr>Prezentace aplikace PowerPoint</vt:lpstr>
      <vt:lpstr>Objektivita hodnocení (USA: Strach a Elliott, in Guskey &amp; Bailey, 2001)</vt:lpstr>
      <vt:lpstr>Objektivita hodnocení (USA: Strach a Elliott, in Guskey &amp; Bailey, 2001)</vt:lpstr>
      <vt:lpstr>Nespravedlivost v hodnocení z pohledu studentů (dle Carless, 2018)</vt:lpstr>
      <vt:lpstr>Šticová – Hodnocení na VŠ (DP, 2015, UTB ve Zlíně)</vt:lpstr>
      <vt:lpstr>Šticová – Hodnocení na VŠ (DP, 2015, UTB ve Zlíně)</vt:lpstr>
      <vt:lpstr>Šticová – Hodnocení na VŠ (DP, 2015, UTB ve Zlíně)</vt:lpstr>
      <vt:lpstr>Prezentace aplikace PowerPoint</vt:lpstr>
      <vt:lpstr>Kritéria hodnocení</vt:lpstr>
      <vt:lpstr>Kritéria hodnocení</vt:lpstr>
      <vt:lpstr>Kritéria na vysoké škole </vt:lpstr>
      <vt:lpstr>Práce ve 3 skupinách</vt:lpstr>
      <vt:lpstr>Zadání úkolu (flipcharty):  Kritéria hodnocení na VŠ</vt:lpstr>
      <vt:lpstr>Kritéria hodnocení</vt:lpstr>
      <vt:lpstr>Kritéria hodnocení I – Checklist</vt:lpstr>
      <vt:lpstr>Kritéria hodnocení II – Holistická sada kritérií (Zdroj: Moskal, 2000)</vt:lpstr>
      <vt:lpstr>Kritéria III – Analytická sada kritérií (rubrics – rubriky): Prezentace  (Zdroj: ZŠ Kunratice: http://www.zskunratice.cz/files/users/2/tiny_browser_files/files/pprs/pprs_16-17/iiiq-1617/11-kriteria_hodnoceni_prezentace.pdf)  </vt:lpstr>
      <vt:lpstr>Schéma vystihující podobu analytické sady kritérií (zdroj: Stevens a Levi, 2005, s. 6)  Kritérium – popis kvality / kritéria = indikátor = deskriptor </vt:lpstr>
      <vt:lpstr>Generátor kritérií http://www.teach-nology.com/web_tools/rubrics/</vt:lpstr>
      <vt:lpstr>https://rubrics.kon.org/rubric-documents/Undergraduate-Research-Paper-Rubric4.pdf</vt:lpstr>
      <vt:lpstr>Příklad práce s kritérii hodnocení: hodnocení prezentace v EN </vt:lpstr>
      <vt:lpstr>KDE JSOU PRÁVĚ TEĎ</vt:lpstr>
      <vt:lpstr>KAM SMĚŘUJÍ a JAK SE TAM DOSTANOU</vt:lpstr>
      <vt:lpstr>Zvolení tématu</vt:lpstr>
      <vt:lpstr>Prezentace aplikace PowerPoint</vt:lpstr>
      <vt:lpstr>Vrstevnické hodnocení: autentické výroky studentů</vt:lpstr>
      <vt:lpstr>Sebehodnocení</vt:lpstr>
      <vt:lpstr>Vyzkoušejte si hodnocení prezentace na základě přiložených kritérií (viz formulář)</vt:lpstr>
      <vt:lpstr>Zadání domácího úkolu</vt:lpstr>
      <vt:lpstr>Zadání domácího úkolu (Moodle)</vt:lpstr>
      <vt:lpstr>Příští setkání je až 30. 4. 2019  Čeká nás pokračování tématu kritérií hodnocení + nově sebehodnocení</vt:lpstr>
      <vt:lpstr>Reflexe</vt:lpstr>
      <vt:lpstr>Hodnocení práce ve skupině na základě kritérií Zdroj: Košťálová a kol., 2008, upraveno </vt:lpstr>
      <vt:lpstr>Dnešní „propustka“</vt:lpstr>
    </vt:vector>
  </TitlesOfParts>
  <Company>UK Pedf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Zvyšování kompetencí VŠ učitelů pro poskytování popisné zpětné vazby studentům</dc:title>
  <dc:creator>Veronika Laufkova</dc:creator>
  <cp:lastModifiedBy>Veronika Laufkova</cp:lastModifiedBy>
  <cp:revision>109</cp:revision>
  <cp:lastPrinted>2019-03-19T13:03:10Z</cp:lastPrinted>
  <dcterms:created xsi:type="dcterms:W3CDTF">2019-03-04T10:35:52Z</dcterms:created>
  <dcterms:modified xsi:type="dcterms:W3CDTF">2019-04-09T16:01:33Z</dcterms:modified>
</cp:coreProperties>
</file>