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7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Орфоэпические нормы русского языка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Фонетика русского языка</a:t>
            </a:r>
          </a:p>
        </p:txBody>
      </p:sp>
    </p:spTree>
    <p:extLst>
      <p:ext uri="{BB962C8B-B14F-4D97-AF65-F5344CB8AC3E}">
        <p14:creationId xmlns:p14="http://schemas.microsoft.com/office/powerpoint/2010/main" val="306958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Наиболее распространённым в настоящее время является произношение [</a:t>
            </a:r>
            <a:r>
              <a:rPr lang="ru-RU" altLang="ru-RU" sz="2400" b="1" dirty="0"/>
              <a:t>чн</a:t>
            </a:r>
            <a:r>
              <a:rPr lang="ru-RU" altLang="ru-RU" sz="2400" dirty="0"/>
              <a:t>].</a:t>
            </a:r>
          </a:p>
          <a:p>
            <a:pPr>
              <a:buNone/>
            </a:pPr>
            <a:r>
              <a:rPr lang="ru-RU" altLang="ru-RU" sz="2400" dirty="0"/>
              <a:t>В некоторых словах </a:t>
            </a:r>
            <a:r>
              <a:rPr lang="ru-RU" altLang="ru-RU" sz="2400" b="1" dirty="0"/>
              <a:t>допускаются варианты</a:t>
            </a:r>
            <a:r>
              <a:rPr lang="ru-RU" altLang="ru-RU" sz="2400" dirty="0"/>
              <a:t>:</a:t>
            </a:r>
          </a:p>
          <a:p>
            <a:pPr>
              <a:buNone/>
            </a:pPr>
            <a:r>
              <a:rPr lang="ru-RU" altLang="ru-RU" sz="2400" dirty="0"/>
              <a:t>	</a:t>
            </a:r>
            <a:r>
              <a:rPr lang="ru-RU" altLang="ru-RU" sz="2400" b="1" dirty="0"/>
              <a:t>булочная</a:t>
            </a:r>
            <a:r>
              <a:rPr lang="ru-RU" altLang="ru-RU" sz="2400" dirty="0"/>
              <a:t> – </a:t>
            </a:r>
          </a:p>
          <a:p>
            <a:pPr>
              <a:buNone/>
            </a:pPr>
            <a:r>
              <a:rPr lang="ru-RU" altLang="ru-RU" sz="2400" dirty="0"/>
              <a:t>  було[чн]ая и було[шн]ая; </a:t>
            </a:r>
          </a:p>
          <a:p>
            <a:pPr>
              <a:buNone/>
            </a:pPr>
            <a:r>
              <a:rPr lang="ru-RU" altLang="ru-RU" sz="2400" dirty="0"/>
              <a:t>	</a:t>
            </a:r>
            <a:r>
              <a:rPr lang="ru-RU" altLang="ru-RU" sz="2400" b="1" dirty="0"/>
              <a:t>порядочный</a:t>
            </a:r>
            <a:r>
              <a:rPr lang="ru-RU" altLang="ru-RU" sz="2400" dirty="0"/>
              <a:t> – </a:t>
            </a:r>
          </a:p>
          <a:p>
            <a:pPr>
              <a:buNone/>
            </a:pPr>
            <a:r>
              <a:rPr lang="ru-RU" altLang="ru-RU" sz="2400" dirty="0"/>
              <a:t>порядо[чн]ый и порядо[шн]ый.</a:t>
            </a:r>
          </a:p>
        </p:txBody>
      </p:sp>
    </p:spTree>
    <p:extLst>
      <p:ext uri="{BB962C8B-B14F-4D97-AF65-F5344CB8AC3E}">
        <p14:creationId xmlns:p14="http://schemas.microsoft.com/office/powerpoint/2010/main" val="280625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sz="2400" dirty="0"/>
              <a:t>Перед е согласные всегда смягчаются: сел [сʼел], пел [пʼел], мел [мʼел], бел [бʼел].</a:t>
            </a:r>
          </a:p>
          <a:p>
            <a:pPr>
              <a:buNone/>
            </a:pPr>
            <a:r>
              <a:rPr lang="ru-RU" altLang="ru-RU" sz="2400" dirty="0"/>
              <a:t>В заимствованных словах согласный перед е может произноситься двояко:</a:t>
            </a:r>
          </a:p>
          <a:p>
            <a:pPr>
              <a:buNone/>
            </a:pPr>
            <a:r>
              <a:rPr lang="ru-RU" altLang="ru-RU" sz="2400" dirty="0"/>
              <a:t>   а) мягко: архитектор – архи[тʼэ]ктор </a:t>
            </a:r>
          </a:p>
          <a:p>
            <a:pPr>
              <a:buNone/>
            </a:pPr>
            <a:r>
              <a:rPr lang="ru-RU" altLang="ru-RU" sz="2400" dirty="0"/>
              <a:t>		музей – му[зʼэ]й </a:t>
            </a:r>
          </a:p>
          <a:p>
            <a:pPr>
              <a:buNone/>
            </a:pPr>
            <a:r>
              <a:rPr lang="ru-RU" altLang="ru-RU" sz="2400" dirty="0"/>
              <a:t>		крем – к[рʼэ]м </a:t>
            </a:r>
          </a:p>
          <a:p>
            <a:pPr>
              <a:buNone/>
            </a:pPr>
            <a:r>
              <a:rPr lang="ru-RU" altLang="ru-RU" sz="2400" dirty="0"/>
              <a:t> 		термин – [тʼэ]рмин </a:t>
            </a:r>
          </a:p>
          <a:p>
            <a:pPr>
              <a:buNone/>
            </a:pPr>
            <a:r>
              <a:rPr lang="ru-RU" altLang="ru-RU" sz="2400" dirty="0"/>
              <a:t>		пресса – п[рʼэ]сса</a:t>
            </a:r>
          </a:p>
        </p:txBody>
      </p:sp>
    </p:spTree>
    <p:extLst>
      <p:ext uri="{BB962C8B-B14F-4D97-AF65-F5344CB8AC3E}">
        <p14:creationId xmlns:p14="http://schemas.microsoft.com/office/powerpoint/2010/main" val="1691537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sz="2400" dirty="0"/>
              <a:t>б) твёрдо:  </a:t>
            </a:r>
          </a:p>
          <a:p>
            <a:pPr>
              <a:buNone/>
            </a:pPr>
            <a:r>
              <a:rPr lang="ru-RU" altLang="ru-RU" sz="2400" dirty="0"/>
              <a:t>		бизнес – биз[нъ]с</a:t>
            </a:r>
          </a:p>
          <a:p>
            <a:pPr>
              <a:buNone/>
            </a:pPr>
            <a:r>
              <a:rPr lang="ru-RU" altLang="ru-RU" sz="2400" dirty="0"/>
              <a:t>		адекватный – а[ды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]кватный  </a:t>
            </a:r>
          </a:p>
          <a:p>
            <a:pPr>
              <a:buNone/>
            </a:pPr>
            <a:r>
              <a:rPr lang="ru-RU" altLang="ru-RU" sz="2400" dirty="0"/>
              <a:t>		компьютер – компью[тъ]р </a:t>
            </a:r>
          </a:p>
          <a:p>
            <a:pPr>
              <a:buNone/>
            </a:pPr>
            <a:r>
              <a:rPr lang="ru-RU" altLang="ru-RU" sz="2400" dirty="0"/>
              <a:t>		тест – [тэ]ст </a:t>
            </a:r>
          </a:p>
          <a:p>
            <a:pPr>
              <a:buNone/>
            </a:pPr>
            <a:r>
              <a:rPr lang="ru-RU" altLang="ru-RU" sz="2400" dirty="0"/>
              <a:t>В некоторых словах допускаются варианты:</a:t>
            </a:r>
          </a:p>
          <a:p>
            <a:pPr>
              <a:buNone/>
            </a:pPr>
            <a:r>
              <a:rPr lang="ru-RU" altLang="ru-RU" sz="2400" dirty="0"/>
              <a:t> декан – [ды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]кан и [дʼи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]кан</a:t>
            </a:r>
          </a:p>
          <a:p>
            <a:pPr>
              <a:buNone/>
            </a:pPr>
            <a:r>
              <a:rPr lang="ru-RU" altLang="ru-RU" sz="2400" dirty="0"/>
              <a:t> терапевт – [тъ]рапевт и [тʼь]рапевт.</a:t>
            </a:r>
          </a:p>
        </p:txBody>
      </p:sp>
    </p:spTree>
    <p:extLst>
      <p:ext uri="{BB962C8B-B14F-4D97-AF65-F5344CB8AC3E}">
        <p14:creationId xmlns:p14="http://schemas.microsoft.com/office/powerpoint/2010/main" val="8149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В некоторых заимствованных словах на месте буквы о в безударном положении произносится [о]. Например: </a:t>
            </a:r>
          </a:p>
          <a:p>
            <a:pPr>
              <a:buNone/>
            </a:pPr>
            <a:r>
              <a:rPr lang="ru-RU" altLang="ru-RU" sz="2400" dirty="0"/>
              <a:t>	трио – [тр`ио] </a:t>
            </a:r>
          </a:p>
          <a:p>
            <a:pPr>
              <a:buNone/>
            </a:pPr>
            <a:r>
              <a:rPr lang="ru-RU" altLang="ru-RU" sz="2400" dirty="0"/>
              <a:t>	кредо – [кр`едо]</a:t>
            </a:r>
          </a:p>
        </p:txBody>
      </p:sp>
    </p:spTree>
    <p:extLst>
      <p:ext uri="{BB962C8B-B14F-4D97-AF65-F5344CB8AC3E}">
        <p14:creationId xmlns:p14="http://schemas.microsoft.com/office/powerpoint/2010/main" val="3866947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Сочетания -льон и -ньон произносится как [лʼjон] и [нʼjон]. </a:t>
            </a:r>
          </a:p>
          <a:p>
            <a:pPr>
              <a:buNone/>
            </a:pPr>
            <a:r>
              <a:rPr lang="ru-RU" altLang="ru-RU" sz="2400" dirty="0"/>
              <a:t>	бульон – бу[лʼj`он]</a:t>
            </a:r>
          </a:p>
          <a:p>
            <a:pPr>
              <a:buNone/>
            </a:pPr>
            <a:r>
              <a:rPr lang="ru-RU" altLang="ru-RU" sz="2400" dirty="0"/>
              <a:t>	медальон - меда[лʼj`он]</a:t>
            </a:r>
          </a:p>
          <a:p>
            <a:pPr>
              <a:buNone/>
            </a:pPr>
            <a:r>
              <a:rPr lang="ru-RU" altLang="ru-RU" sz="2400" dirty="0"/>
              <a:t>	каньон – ка[нʼj`он].</a:t>
            </a:r>
          </a:p>
        </p:txBody>
      </p:sp>
    </p:spTree>
    <p:extLst>
      <p:ext uri="{BB962C8B-B14F-4D97-AF65-F5344CB8AC3E}">
        <p14:creationId xmlns:p14="http://schemas.microsoft.com/office/powerpoint/2010/main" val="1856413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Сочетания -ться и -тся произносится как [цъ]:</a:t>
            </a:r>
          </a:p>
          <a:p>
            <a:pPr>
              <a:buNone/>
            </a:pPr>
            <a:r>
              <a:rPr lang="ru-RU" altLang="ru-RU" sz="2400" dirty="0"/>
              <a:t>	улыбаться –улыба[ц:ъ] </a:t>
            </a:r>
          </a:p>
          <a:p>
            <a:pPr>
              <a:buNone/>
            </a:pPr>
            <a:r>
              <a:rPr lang="ru-RU" altLang="ru-RU" sz="2400" dirty="0"/>
              <a:t>	умывается –умывае[цъ]</a:t>
            </a:r>
          </a:p>
        </p:txBody>
      </p:sp>
    </p:spTree>
    <p:extLst>
      <p:ext uri="{BB962C8B-B14F-4D97-AF65-F5344CB8AC3E}">
        <p14:creationId xmlns:p14="http://schemas.microsoft.com/office/powerpoint/2010/main" val="2130180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стили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Нейтральный</a:t>
            </a:r>
            <a:r>
              <a:rPr lang="ru-RU" altLang="ru-RU" sz="2400" dirty="0"/>
              <a:t> стиль разговорной речи образованных носителей литературного языка (стилистически наименее окрашенный) </a:t>
            </a:r>
          </a:p>
          <a:p>
            <a:pPr>
              <a:buNone/>
            </a:pPr>
            <a:r>
              <a:rPr lang="ru-RU" altLang="ru-RU" sz="2400" b="1" dirty="0"/>
              <a:t>Книжный (высокий)</a:t>
            </a:r>
            <a:r>
              <a:rPr lang="ru-RU" altLang="ru-RU" sz="2400" dirty="0"/>
              <a:t> стиль используется при публичных выступлениях, в официальных сообщениях СМИ, чтении поэзии.</a:t>
            </a:r>
          </a:p>
        </p:txBody>
      </p:sp>
    </p:spTree>
    <p:extLst>
      <p:ext uri="{BB962C8B-B14F-4D97-AF65-F5344CB8AC3E}">
        <p14:creationId xmlns:p14="http://schemas.microsoft.com/office/powerpoint/2010/main" val="4223344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стили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b="1" dirty="0"/>
              <a:t>Сниженный (просторечный)</a:t>
            </a:r>
            <a:r>
              <a:rPr lang="ru-RU" altLang="ru-RU" sz="2400" dirty="0"/>
              <a:t> стиль - речь небрежно оформлена, орфоэпические нормы могут нарушаться: </a:t>
            </a:r>
          </a:p>
          <a:p>
            <a:pPr>
              <a:buNone/>
            </a:pPr>
            <a:r>
              <a:rPr lang="ru-RU" altLang="ru-RU" sz="2400" dirty="0"/>
              <a:t>здравствуйте [здр`асʼтʼь] вместо [здр`аствуjтʼь]</a:t>
            </a:r>
          </a:p>
          <a:p>
            <a:pPr>
              <a:buNone/>
            </a:pPr>
            <a:r>
              <a:rPr lang="ru-RU" altLang="ru-RU" sz="2400" dirty="0"/>
              <a:t>    когда - [къд`а] вместо [кΛгд`а] </a:t>
            </a:r>
          </a:p>
          <a:p>
            <a:pPr>
              <a:buNone/>
            </a:pPr>
            <a:r>
              <a:rPr lang="ru-RU" altLang="ru-RU" sz="2400" dirty="0"/>
              <a:t>Стили речи не изолированы друг от друга.</a:t>
            </a:r>
          </a:p>
        </p:txBody>
      </p:sp>
    </p:spTree>
    <p:extLst>
      <p:ext uri="{BB962C8B-B14F-4D97-AF65-F5344CB8AC3E}">
        <p14:creationId xmlns:p14="http://schemas.microsoft.com/office/powerpoint/2010/main" val="1192300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Московское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щ, сч, жж, зж, жд произносятся как ш и ж мягкие и долгие: щи, счёт, жужжать, визжать, дождя; мягкие краткие [ш'], [ж'] возможны лишь в иноязычных словах типа пшют, жюри и в собственных именах типа Шютте, Жюль (в настоящее время и в этих случаях обычными становятся твердые ж, ш);</a:t>
            </a:r>
          </a:p>
          <a:p>
            <a:pPr>
              <a:buNone/>
            </a:pPr>
            <a:r>
              <a:rPr lang="ru-RU" altLang="ru-RU" sz="2400" dirty="0"/>
              <a:t> произношение буквы г как [γ] допускается лишь в нескольких церковных словах (господи, бога);</a:t>
            </a:r>
          </a:p>
        </p:txBody>
      </p:sp>
    </p:spTree>
    <p:extLst>
      <p:ext uri="{BB962C8B-B14F-4D97-AF65-F5344CB8AC3E}">
        <p14:creationId xmlns:p14="http://schemas.microsoft.com/office/powerpoint/2010/main" val="3128656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Московское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 произношение мягких к, г, х возможно только перед гласными и, е (руки, руке), перед а, о, у мягкие к, г, х встречаются только в иноязычных словах (гяур, маникюр, ликёр);</a:t>
            </a:r>
          </a:p>
          <a:p>
            <a:pPr>
              <a:buNone/>
            </a:pPr>
            <a:r>
              <a:rPr lang="ru-RU" altLang="ru-RU" sz="2400" dirty="0"/>
              <a:t> в области вокализма основной чертой М.п. является аканье, т.е. резко контрастное выделение ударного слога (по долготе и интенсивности) и разная - двухстепенная - редукция гласных в безударных слогах.</a:t>
            </a:r>
          </a:p>
          <a:p>
            <a:pPr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24961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орфоэпия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(от греч. orthos прямой, правильный и epos речь) - совокупность правил литературного произношения.</a:t>
            </a:r>
          </a:p>
          <a:p>
            <a:pPr>
              <a:buNone/>
            </a:pPr>
            <a:r>
              <a:rPr lang="ru-RU" altLang="ru-RU" sz="2400" dirty="0"/>
              <a:t>Орфоэпические нормы складывались одновременно с формированием национального литературного языка в 17 веке на основе устной речи Москвы.</a:t>
            </a:r>
          </a:p>
        </p:txBody>
      </p:sp>
    </p:spTree>
    <p:extLst>
      <p:ext uri="{BB962C8B-B14F-4D97-AF65-F5344CB8AC3E}">
        <p14:creationId xmlns:p14="http://schemas.microsoft.com/office/powerpoint/2010/main" val="4152977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петербургское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altLang="ru-RU" sz="2400" dirty="0"/>
              <a:t> Некоторая часть признаков П.п. может быть объяснена влиянием орфографии;</a:t>
            </a:r>
          </a:p>
          <a:p>
            <a:pPr>
              <a:buNone/>
            </a:pPr>
            <a:r>
              <a:rPr lang="ru-RU" altLang="ru-RU" sz="2400" dirty="0"/>
              <a:t>произношение щн как [щн], а не [шн] (сущность, беспомощный и др.);</a:t>
            </a:r>
          </a:p>
          <a:p>
            <a:pPr>
              <a:buNone/>
            </a:pPr>
            <a:r>
              <a:rPr lang="ru-RU" altLang="ru-RU" sz="2400" dirty="0"/>
              <a:t>произнесение безударного [е] на месте орфографических а, я и е после мягких согласных в предударных и заударных, открытых и закрытых слогах (т.е. п[е]тёрка, ч[е]сы, в[е]дý, плáч[е]т, пóл[е]);</a:t>
            </a:r>
          </a:p>
          <a:p>
            <a:pPr>
              <a:buNone/>
            </a:pPr>
            <a:r>
              <a:rPr lang="ru-RU" altLang="ru-RU" sz="2400" dirty="0"/>
              <a:t> произнесение [а] в заударной флексии 3-го лица мн.ч. глаголов 2-го спряжения: хó[д'а]т;</a:t>
            </a:r>
          </a:p>
        </p:txBody>
      </p:sp>
    </p:spTree>
    <p:extLst>
      <p:ext uri="{BB962C8B-B14F-4D97-AF65-F5344CB8AC3E}">
        <p14:creationId xmlns:p14="http://schemas.microsoft.com/office/powerpoint/2010/main" val="3871257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петербургское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 обязательное сохранение губного [у] в заударном закрытом слоге: чé[л'у]сть;</a:t>
            </a:r>
          </a:p>
          <a:p>
            <a:pPr>
              <a:buNone/>
            </a:pPr>
            <a:r>
              <a:rPr lang="ru-RU" altLang="ru-RU" sz="2400" dirty="0"/>
              <a:t> произнесение в отдельных словах после шипящих ударного [е] вместо [о]: [щ'é]лка;</a:t>
            </a:r>
          </a:p>
          <a:p>
            <a:pPr>
              <a:buNone/>
            </a:pPr>
            <a:r>
              <a:rPr lang="ru-RU" altLang="ru-RU" sz="2400" dirty="0"/>
              <a:t> произнесение твердых губных в конце слов и перед [j]: восе[м], по[пjó]м, твердых согласных перед [э] в заимствованных словах: [тэ]зис, [сэ]ссия;</a:t>
            </a:r>
          </a:p>
        </p:txBody>
      </p:sp>
    </p:spTree>
    <p:extLst>
      <p:ext uri="{BB962C8B-B14F-4D97-AF65-F5344CB8AC3E}">
        <p14:creationId xmlns:p14="http://schemas.microsoft.com/office/powerpoint/2010/main" val="4149014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петербургское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altLang="ru-RU" sz="2400" dirty="0"/>
              <a:t>произнесение мягкого [с'] в возвратных частицах глаголов: учил[с'а];</a:t>
            </a:r>
          </a:p>
          <a:p>
            <a:pPr>
              <a:buNone/>
            </a:pPr>
            <a:r>
              <a:rPr lang="ru-RU" altLang="ru-RU" sz="2400" dirty="0"/>
              <a:t> произнесение сочетания чн как [ч'н]: було[ч'н]ая;</a:t>
            </a:r>
          </a:p>
          <a:p>
            <a:pPr>
              <a:buNone/>
            </a:pPr>
            <a:r>
              <a:rPr lang="ru-RU" altLang="ru-RU" sz="2400" dirty="0"/>
              <a:t>произнесение ч перед т в союзах что, чтобы как [ч']: [ч'т]о, [ч'т]обы;</a:t>
            </a:r>
          </a:p>
          <a:p>
            <a:pPr>
              <a:buNone/>
            </a:pPr>
            <a:r>
              <a:rPr lang="ru-RU" altLang="ru-RU" sz="2400" dirty="0"/>
              <a:t>произнесение сочетания шн как [шн], а не [щн]: помо[шн]ик, су[шн]ость;</a:t>
            </a:r>
          </a:p>
          <a:p>
            <a:pPr>
              <a:buNone/>
            </a:pPr>
            <a:r>
              <a:rPr lang="ru-RU" altLang="ru-RU" sz="2400" dirty="0"/>
              <a:t>произнесение сочетания [кк] вместо [хк] в слове легка: [л'и</a:t>
            </a:r>
            <a:r>
              <a:rPr lang="ru-RU" altLang="ru-RU" sz="2400" baseline="30000" dirty="0"/>
              <a:t>э</a:t>
            </a:r>
            <a:r>
              <a:rPr lang="ru-RU" altLang="ru-RU" sz="2400" dirty="0"/>
              <a:t>ккá];</a:t>
            </a:r>
          </a:p>
        </p:txBody>
      </p:sp>
    </p:spTree>
    <p:extLst>
      <p:ext uri="{BB962C8B-B14F-4D97-AF65-F5344CB8AC3E}">
        <p14:creationId xmlns:p14="http://schemas.microsoft.com/office/powerpoint/2010/main" val="118076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петербургское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произнесение твердого [с] в слове отсюда [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˄</a:t>
            </a:r>
            <a:r>
              <a:rPr lang="ru-RU" altLang="ru-RU" sz="2400" dirty="0"/>
              <a:t>тсýдъ];</a:t>
            </a:r>
          </a:p>
          <a:p>
            <a:pPr>
              <a:buNone/>
            </a:pPr>
            <a:r>
              <a:rPr lang="ru-RU" altLang="ru-RU" sz="2400" dirty="0"/>
              <a:t>отсутствие [j] перед начальным [э]: если как [э]сли.</a:t>
            </a:r>
          </a:p>
        </p:txBody>
      </p:sp>
    </p:spTree>
    <p:extLst>
      <p:ext uri="{BB962C8B-B14F-4D97-AF65-F5344CB8AC3E}">
        <p14:creationId xmlns:p14="http://schemas.microsoft.com/office/powerpoint/2010/main" val="1329562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петербургское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altLang="ru-RU" sz="2400" dirty="0"/>
              <a:t>П.п. были свойственны и специфические орфофонические черты (т.е. правила произношения аллофонов фонем): бóльшая длительность ударных гласных, более закрытый характер ударного [а], более открытый характер ударного [о], бóльшая закрытость ударного [е], слабая палатализация [ч'], некоторое смягчение аффрикаты [ц] перед [и] и в заимствованных словах (револю[ц'и]я), произнесение [ш'], [ж'] перед и после [л'], [н']: ра[н'ш']е, произнесение сч, зч, щ как [ш'ч']: счастье [ш'ч'áс'т'jе], грузчик [грýш'ч'ик], щётка [ш'ч'óткъ].</a:t>
            </a:r>
          </a:p>
        </p:txBody>
      </p:sp>
    </p:spTree>
    <p:extLst>
      <p:ext uri="{BB962C8B-B14F-4D97-AF65-F5344CB8AC3E}">
        <p14:creationId xmlns:p14="http://schemas.microsoft.com/office/powerpoint/2010/main" val="3407988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петербургское произношение – некоторые черты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В 60-70-х гг. 20 в. завершался процесс унификации произношения, образования единой произносительной нормы, заимствовавшей черты старого московского и старого петербургского произношения.</a:t>
            </a:r>
          </a:p>
          <a:p>
            <a:pPr>
              <a:buNone/>
            </a:pPr>
            <a:r>
              <a:rPr lang="ru-RU" altLang="ru-RU" sz="2400" dirty="0"/>
              <a:t>В результате этого некоторые черты петербургского произношения стали чертами нормы.</a:t>
            </a:r>
          </a:p>
        </p:txBody>
      </p:sp>
    </p:spTree>
    <p:extLst>
      <p:ext uri="{BB962C8B-B14F-4D97-AF65-F5344CB8AC3E}">
        <p14:creationId xmlns:p14="http://schemas.microsoft.com/office/powerpoint/2010/main" val="288197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Орфоэпия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В формировании литературного произношения исключительная роль принадлежит национальному радио, телевидению и кино, которые служат средством распространения литературного произношения и поддержания его единства.</a:t>
            </a:r>
          </a:p>
        </p:txBody>
      </p:sp>
    </p:spTree>
    <p:extLst>
      <p:ext uri="{BB962C8B-B14F-4D97-AF65-F5344CB8AC3E}">
        <p14:creationId xmlns:p14="http://schemas.microsoft.com/office/powerpoint/2010/main" val="223935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Произносительный стиль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Разновидности произносительного стиля: полный стиль (публичная, книжная речь) и неполный (разговорный) стиль. </a:t>
            </a:r>
          </a:p>
          <a:p>
            <a:pPr>
              <a:buNone/>
            </a:pPr>
            <a:r>
              <a:rPr lang="ru-RU" altLang="ru-RU" sz="2400" dirty="0"/>
              <a:t>Полный стиль отличается чётким произношением звуков, что достигается медленным темпом речи. </a:t>
            </a:r>
          </a:p>
          <a:p>
            <a:pPr>
              <a:buNone/>
            </a:pPr>
            <a:r>
              <a:rPr lang="ru-RU" altLang="ru-RU" sz="2400" dirty="0"/>
              <a:t>Разговорный (неполный) стиль характеризуется более быстрым темпом меньшей чёткостью артикуляции звуков.</a:t>
            </a:r>
          </a:p>
        </p:txBody>
      </p:sp>
    </p:spTree>
    <p:extLst>
      <p:ext uri="{BB962C8B-B14F-4D97-AF65-F5344CB8AC3E}">
        <p14:creationId xmlns:p14="http://schemas.microsoft.com/office/powerpoint/2010/main" val="2514118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На месте буквы </a:t>
            </a:r>
            <a:r>
              <a:rPr lang="ru-RU" altLang="ru-RU" sz="2400" b="1" dirty="0"/>
              <a:t>г</a:t>
            </a:r>
            <a:r>
              <a:rPr lang="ru-RU" altLang="ru-RU" sz="2400" dirty="0"/>
              <a:t> в окончании родительного падежа ед. ч. прилагательных мужского и среднего рода -ого и -его произносится звук </a:t>
            </a:r>
            <a:r>
              <a:rPr lang="ru-RU" altLang="ru-RU" sz="2400" b="1" dirty="0"/>
              <a:t>[в]</a:t>
            </a:r>
            <a:r>
              <a:rPr lang="ru-RU" altLang="ru-RU" sz="2400" dirty="0"/>
              <a:t>: острого - [`остръвъ], этого - [`этъвъ], того - [тΛв`о], кого - [кΛв`о]. </a:t>
            </a:r>
          </a:p>
          <a:p>
            <a:pPr>
              <a:buNone/>
            </a:pPr>
            <a:r>
              <a:rPr lang="ru-RU" altLang="ru-RU" sz="2400" dirty="0"/>
              <a:t>На месте буквы </a:t>
            </a:r>
            <a:r>
              <a:rPr lang="ru-RU" altLang="ru-RU" sz="2400" b="1" dirty="0"/>
              <a:t>г</a:t>
            </a:r>
            <a:r>
              <a:rPr lang="ru-RU" altLang="ru-RU" sz="2400" dirty="0"/>
              <a:t> произносится звук </a:t>
            </a:r>
            <a:r>
              <a:rPr lang="ru-RU" altLang="ru-RU" sz="2400" b="1" dirty="0"/>
              <a:t>[в]</a:t>
            </a:r>
            <a:r>
              <a:rPr lang="ru-RU" altLang="ru-RU" sz="2400" dirty="0"/>
              <a:t> в словах: сегодня, сегодняшний, итого.</a:t>
            </a:r>
          </a:p>
        </p:txBody>
      </p:sp>
    </p:spTree>
    <p:extLst>
      <p:ext uri="{BB962C8B-B14F-4D97-AF65-F5344CB8AC3E}">
        <p14:creationId xmlns:p14="http://schemas.microsoft.com/office/powerpoint/2010/main" val="304824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На месте букв </a:t>
            </a:r>
            <a:r>
              <a:rPr lang="ru-RU" altLang="ru-RU" sz="2400" b="1" dirty="0"/>
              <a:t>ж, ш, ц</a:t>
            </a:r>
            <a:r>
              <a:rPr lang="ru-RU" altLang="ru-RU" sz="2400" dirty="0"/>
              <a:t> во всех положениях произносятся твердые звуки [ж], [ш], [ц]: жил [жыл], шил  [шыл], цикл [цыкл],  жёсткий [ж`осткʼи</a:t>
            </a:r>
            <a:r>
              <a:rPr lang="cs-CZ" altLang="ru-RU" sz="2400" dirty="0"/>
              <a:t>j], </a:t>
            </a:r>
            <a:r>
              <a:rPr lang="ru-RU" altLang="ru-RU" sz="2400" dirty="0"/>
              <a:t>шёпот [ш`опът], парашют - [пър</a:t>
            </a:r>
            <a:r>
              <a:rPr lang="el-GR" altLang="ru-RU" sz="2400" dirty="0"/>
              <a:t>Λ</a:t>
            </a:r>
            <a:r>
              <a:rPr lang="ru-RU" altLang="ru-RU" sz="2400" dirty="0"/>
              <a:t>ш`ут], брошюра [бър</a:t>
            </a:r>
            <a:r>
              <a:rPr lang="el-GR" altLang="ru-RU" sz="2400" dirty="0"/>
              <a:t>Λ</a:t>
            </a:r>
            <a:r>
              <a:rPr lang="ru-RU" altLang="ru-RU" sz="2400" dirty="0"/>
              <a:t>ш`уръ], жюри [журʼ`и]. </a:t>
            </a:r>
          </a:p>
          <a:p>
            <a:pPr>
              <a:buNone/>
            </a:pPr>
            <a:r>
              <a:rPr lang="ru-RU" altLang="ru-RU" sz="2400" dirty="0"/>
              <a:t>Произношение [жʼурʼ`и] является устаревшим.</a:t>
            </a:r>
          </a:p>
        </p:txBody>
      </p:sp>
    </p:spTree>
    <p:extLst>
      <p:ext uri="{BB962C8B-B14F-4D97-AF65-F5344CB8AC3E}">
        <p14:creationId xmlns:p14="http://schemas.microsoft.com/office/powerpoint/2010/main" val="1124470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На месте буквы г в абсолютном большинстве слов произносится звук [г]: голова – [г]олова, гранат – [г]ранат. </a:t>
            </a:r>
          </a:p>
          <a:p>
            <a:pPr>
              <a:buNone/>
            </a:pPr>
            <a:r>
              <a:rPr lang="ru-RU" altLang="ru-RU" sz="2400" b="1" dirty="0"/>
              <a:t>В отдельных словах буква г обозначает звук [h]. </a:t>
            </a:r>
            <a:r>
              <a:rPr lang="ru-RU" altLang="ru-RU" sz="2400" dirty="0"/>
              <a:t>Например:</a:t>
            </a:r>
          </a:p>
          <a:p>
            <a:pPr>
              <a:buNone/>
            </a:pPr>
            <a:r>
              <a:rPr lang="ru-RU" altLang="ru-RU" sz="2400" dirty="0"/>
              <a:t>	 ага – а[h]а</a:t>
            </a:r>
          </a:p>
          <a:p>
            <a:pPr>
              <a:buNone/>
            </a:pPr>
            <a:r>
              <a:rPr lang="ru-RU" altLang="ru-RU" sz="2400" dirty="0"/>
              <a:t>	 ого – о[h]о.</a:t>
            </a:r>
          </a:p>
        </p:txBody>
      </p:sp>
    </p:spTree>
    <p:extLst>
      <p:ext uri="{BB962C8B-B14F-4D97-AF65-F5344CB8AC3E}">
        <p14:creationId xmlns:p14="http://schemas.microsoft.com/office/powerpoint/2010/main" val="46915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sz="2400" dirty="0"/>
              <a:t>Сочетание чт в слове что и производных от него произносится как [шт]: </a:t>
            </a:r>
          </a:p>
          <a:p>
            <a:pPr>
              <a:buNone/>
            </a:pPr>
            <a:r>
              <a:rPr lang="ru-RU" altLang="ru-RU" sz="2400" dirty="0"/>
              <a:t>    что-то – [шт]о-то  </a:t>
            </a:r>
          </a:p>
          <a:p>
            <a:pPr>
              <a:buNone/>
            </a:pPr>
            <a:r>
              <a:rPr lang="ru-RU" altLang="ru-RU" sz="2400" dirty="0"/>
              <a:t>    ничто – ни[шт]о </a:t>
            </a:r>
          </a:p>
          <a:p>
            <a:pPr>
              <a:buNone/>
            </a:pPr>
            <a:r>
              <a:rPr lang="ru-RU" altLang="ru-RU" sz="2400" dirty="0"/>
              <a:t>   В слове </a:t>
            </a:r>
            <a:r>
              <a:rPr lang="ru-RU" altLang="ru-RU" sz="2400" b="1" dirty="0"/>
              <a:t>нечто</a:t>
            </a:r>
            <a:r>
              <a:rPr lang="ru-RU" altLang="ru-RU" sz="2400" dirty="0"/>
              <a:t> произносится [чт].</a:t>
            </a:r>
          </a:p>
        </p:txBody>
      </p:sp>
    </p:spTree>
    <p:extLst>
      <p:ext uri="{BB962C8B-B14F-4D97-AF65-F5344CB8AC3E}">
        <p14:creationId xmlns:p14="http://schemas.microsoft.com/office/powerpoint/2010/main" val="170018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Нормы произношения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041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altLang="ru-RU" sz="2400" dirty="0"/>
              <a:t>Сочетание </a:t>
            </a:r>
            <a:r>
              <a:rPr lang="ru-RU" altLang="ru-RU" sz="2400" b="1" dirty="0"/>
              <a:t>чн</a:t>
            </a:r>
            <a:r>
              <a:rPr lang="ru-RU" altLang="ru-RU" sz="2400" dirty="0"/>
              <a:t> может произноситься двояко:</a:t>
            </a:r>
          </a:p>
          <a:p>
            <a:pPr>
              <a:buNone/>
            </a:pPr>
            <a:r>
              <a:rPr lang="ru-RU" altLang="ru-RU" sz="2400" b="1" dirty="0"/>
              <a:t>а) [шн]</a:t>
            </a:r>
            <a:r>
              <a:rPr lang="ru-RU" altLang="ru-RU" sz="2400" dirty="0"/>
              <a:t>  яичница - яи[шн]ица,</a:t>
            </a:r>
          </a:p>
          <a:p>
            <a:pPr>
              <a:buNone/>
            </a:pPr>
            <a:r>
              <a:rPr lang="ru-RU" altLang="ru-RU" sz="2400" dirty="0"/>
              <a:t>скучно – ску[шн]о </a:t>
            </a:r>
          </a:p>
          <a:p>
            <a:pPr>
              <a:buNone/>
            </a:pPr>
            <a:r>
              <a:rPr lang="ru-RU" altLang="ru-RU" sz="2400" dirty="0"/>
              <a:t>нарочно -наро[шн]о </a:t>
            </a:r>
          </a:p>
          <a:p>
            <a:pPr>
              <a:buNone/>
            </a:pPr>
            <a:r>
              <a:rPr lang="ru-RU" altLang="ru-RU" sz="2400" dirty="0"/>
              <a:t>скворечник - скворе[шн]ик</a:t>
            </a:r>
          </a:p>
          <a:p>
            <a:pPr>
              <a:buNone/>
            </a:pPr>
            <a:r>
              <a:rPr lang="ru-RU" altLang="ru-RU" sz="2400" b="1" dirty="0"/>
              <a:t>б) [чн]</a:t>
            </a:r>
            <a:r>
              <a:rPr lang="ru-RU" altLang="ru-RU" sz="2400" dirty="0"/>
              <a:t>  речной – ре[чн]ой </a:t>
            </a:r>
          </a:p>
          <a:p>
            <a:pPr>
              <a:buNone/>
            </a:pPr>
            <a:r>
              <a:rPr lang="ru-RU" altLang="ru-RU" sz="2400" dirty="0"/>
              <a:t>ночной – но[чн]ой </a:t>
            </a:r>
          </a:p>
          <a:p>
            <a:pPr>
              <a:buNone/>
            </a:pPr>
            <a:r>
              <a:rPr lang="ru-RU" altLang="ru-RU" sz="2400" dirty="0"/>
              <a:t>дачник – да[чн]ик </a:t>
            </a:r>
          </a:p>
          <a:p>
            <a:pPr>
              <a:buNone/>
            </a:pPr>
            <a:r>
              <a:rPr lang="ru-RU" altLang="ru-RU" sz="2400" dirty="0"/>
              <a:t>личность – ли[чн]ость</a:t>
            </a:r>
          </a:p>
        </p:txBody>
      </p:sp>
    </p:spTree>
    <p:extLst>
      <p:ext uri="{BB962C8B-B14F-4D97-AF65-F5344CB8AC3E}">
        <p14:creationId xmlns:p14="http://schemas.microsoft.com/office/powerpoint/2010/main" val="31748340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325</TotalTime>
  <Words>1120</Words>
  <Application>Microsoft Office PowerPoint</Application>
  <PresentationFormat>Širokoúhlá obrazovka</PresentationFormat>
  <Paragraphs>111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Corbel</vt:lpstr>
      <vt:lpstr>Gill Sans MT</vt:lpstr>
      <vt:lpstr>Times New Roman</vt:lpstr>
      <vt:lpstr>Balík</vt:lpstr>
      <vt:lpstr>Орфоэпические нормы русского языка</vt:lpstr>
      <vt:lpstr>орфоэпия</vt:lpstr>
      <vt:lpstr>Орфоэпия</vt:lpstr>
      <vt:lpstr>Произносительный стиль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Нормы произношения</vt:lpstr>
      <vt:lpstr>стили произношения</vt:lpstr>
      <vt:lpstr>стили произношения</vt:lpstr>
      <vt:lpstr>Московское произношение – некоторые черты</vt:lpstr>
      <vt:lpstr>Московское произношение – некоторые черты</vt:lpstr>
      <vt:lpstr>петербургское произношение – некоторые черты</vt:lpstr>
      <vt:lpstr>петербургское произношение – некоторые черты</vt:lpstr>
      <vt:lpstr>петербургское произношение – некоторые черты</vt:lpstr>
      <vt:lpstr>петербургское произношение – некоторые черты</vt:lpstr>
      <vt:lpstr>петербургское произношение – некоторые черты</vt:lpstr>
      <vt:lpstr>петербургское произношение – некоторые черты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Фонетика. Акустическая характеристика звуков.</dc:title>
  <dc:creator>Jakub Konečný</dc:creator>
  <cp:lastModifiedBy>Jakub Konečný</cp:lastModifiedBy>
  <cp:revision>73</cp:revision>
  <dcterms:created xsi:type="dcterms:W3CDTF">2016-10-10T18:00:22Z</dcterms:created>
  <dcterms:modified xsi:type="dcterms:W3CDTF">2019-09-14T20:29:08Z</dcterms:modified>
</cp:coreProperties>
</file>