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16" r:id="rId3"/>
    <p:sldId id="351" r:id="rId4"/>
    <p:sldId id="347" r:id="rId5"/>
    <p:sldId id="348" r:id="rId6"/>
    <p:sldId id="349" r:id="rId7"/>
    <p:sldId id="350" r:id="rId8"/>
    <p:sldId id="326" r:id="rId9"/>
    <p:sldId id="344" r:id="rId10"/>
    <p:sldId id="327" r:id="rId11"/>
    <p:sldId id="293" r:id="rId12"/>
    <p:sldId id="345" r:id="rId13"/>
    <p:sldId id="335" r:id="rId14"/>
    <p:sldId id="336" r:id="rId15"/>
    <p:sldId id="340" r:id="rId16"/>
    <p:sldId id="352" r:id="rId17"/>
    <p:sldId id="353" r:id="rId18"/>
    <p:sldId id="339" r:id="rId19"/>
    <p:sldId id="354" r:id="rId20"/>
    <p:sldId id="355" r:id="rId21"/>
    <p:sldId id="356" r:id="rId22"/>
    <p:sldId id="357" r:id="rId23"/>
    <p:sldId id="358" r:id="rId24"/>
    <p:sldId id="31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3" d="100"/>
          <a:sy n="123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25" y="2743895"/>
            <a:ext cx="5004097" cy="1499616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>
                <a:solidFill>
                  <a:schemeClr val="bg1"/>
                </a:solidFill>
              </a:rPr>
              <a:t>tlumočení z listu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všechno udělat v rámci přípravy listu na tlumočení?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Jak to udělat?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Na co se zaměřit přednostně?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48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listu na tlumočení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923390" y="1868036"/>
            <a:ext cx="4299539" cy="4718744"/>
          </a:xfrm>
        </p:spPr>
        <p:txBody>
          <a:bodyPr>
            <a:normAutofit fontScale="85000" lnSpcReduction="2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b="1" dirty="0"/>
              <a:t>s</a:t>
            </a:r>
            <a:r>
              <a:rPr lang="cs-CZ" sz="3300" b="1" dirty="0" smtClean="0"/>
              <a:t>ledovat čas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b="1" dirty="0"/>
              <a:t>p</a:t>
            </a:r>
            <a:r>
              <a:rPr lang="cs-CZ" sz="3300" b="1" dirty="0" smtClean="0"/>
              <a:t>řečíst si celý text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b="1" dirty="0"/>
              <a:t>p</a:t>
            </a:r>
            <a:r>
              <a:rPr lang="cs-CZ" sz="3300" b="1" dirty="0" smtClean="0"/>
              <a:t>ochopit, o čem text je, jaké je hlavní sdělení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900" b="1" dirty="0" smtClean="0"/>
              <a:t>označit si, čemu nerozumím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900" b="1" dirty="0" smtClean="0"/>
              <a:t>dohledat si, čemu nerozumím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300" dirty="0"/>
              <a:t>r</a:t>
            </a:r>
            <a:r>
              <a:rPr lang="cs-CZ" sz="3300" dirty="0" smtClean="0"/>
              <a:t>ozsekat delší složitější souvětí na kratší celky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900" dirty="0"/>
              <a:t>n</a:t>
            </a:r>
            <a:r>
              <a:rPr lang="cs-CZ" sz="2900" dirty="0" smtClean="0"/>
              <a:t>ajít </a:t>
            </a:r>
            <a:r>
              <a:rPr lang="cs-CZ" sz="2900" dirty="0"/>
              <a:t>podmět přísudek předmět, vyznačit konec věty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900" dirty="0"/>
              <a:t>d</a:t>
            </a:r>
            <a:r>
              <a:rPr lang="cs-CZ" sz="2900" dirty="0" smtClean="0"/>
              <a:t>át </a:t>
            </a:r>
            <a:r>
              <a:rPr lang="cs-CZ" sz="2900" dirty="0"/>
              <a:t>si pozor na AČV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900" dirty="0"/>
              <a:t>d</a:t>
            </a:r>
            <a:r>
              <a:rPr lang="cs-CZ" sz="2900" dirty="0" smtClean="0"/>
              <a:t>oplnit </a:t>
            </a:r>
            <a:r>
              <a:rPr lang="cs-CZ" sz="2900" dirty="0"/>
              <a:t>konektory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34508" y="1927446"/>
            <a:ext cx="4299539" cy="471874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/>
              <a:t>předsunout uvozovací věty před citace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dohledat </a:t>
            </a:r>
            <a:r>
              <a:rPr lang="cs-CZ" sz="3200" dirty="0"/>
              <a:t>si pohlaví mluvčího a dalších aktérů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/>
              <a:t>z</a:t>
            </a:r>
            <a:r>
              <a:rPr lang="cs-CZ" sz="3200" dirty="0" smtClean="0"/>
              <a:t>výraznit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č</a:t>
            </a:r>
            <a:r>
              <a:rPr lang="cs-CZ" sz="2800" dirty="0" smtClean="0"/>
              <a:t>ísla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ména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termíny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/>
              <a:t>d</a:t>
            </a:r>
            <a:r>
              <a:rPr lang="cs-CZ" sz="3200" dirty="0" smtClean="0"/>
              <a:t>ohledat oficiální překlady institucí, publikací…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476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z listu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4103456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příprava listu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 v kabině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80964" y="2170253"/>
            <a:ext cx="381408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příprava listu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poslech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8611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hlavní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01112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neosobní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objektivní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vyvážený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strukturovaný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konkrétní = podpořený příklady</a:t>
            </a:r>
          </a:p>
        </p:txBody>
      </p:sp>
    </p:spTree>
    <p:extLst>
      <p:ext uri="{BB962C8B-B14F-4D97-AF65-F5344CB8AC3E}">
        <p14:creationId xmlns:p14="http://schemas.microsoft.com/office/powerpoint/2010/main" val="2868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411659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tlumočení coby autentický posluchač.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Poznamenejte si vše, co: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upevňovalo vaši důvěru v tlumočníka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nahlodávalo vaši důvěru v tlumočníka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 každé kategorie vyberte </a:t>
            </a:r>
            <a:r>
              <a:rPr lang="cs-CZ" sz="3200" dirty="0" err="1" smtClean="0"/>
              <a:t>max</a:t>
            </a:r>
            <a:r>
              <a:rPr lang="cs-CZ" sz="3200" dirty="0" smtClean="0"/>
              <a:t> 3 nejdůležitější věci.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T</a:t>
            </a:r>
            <a:r>
              <a:rPr lang="cs-CZ" sz="3200" dirty="0" smtClean="0"/>
              <a:t>y řekněte kolegovi.</a:t>
            </a:r>
          </a:p>
        </p:txBody>
      </p:sp>
    </p:spTree>
    <p:extLst>
      <p:ext uri="{BB962C8B-B14F-4D97-AF65-F5344CB8AC3E}">
        <p14:creationId xmlns:p14="http://schemas.microsoft.com/office/powerpoint/2010/main" val="25095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z listu – 2.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4103456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/>
              <a:t>poslech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/>
              <a:t>feedback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80964" y="2170253"/>
            <a:ext cx="381408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v kabině</a:t>
            </a:r>
          </a:p>
        </p:txBody>
      </p:sp>
    </p:spTree>
    <p:extLst>
      <p:ext uri="{BB962C8B-B14F-4D97-AF65-F5344CB8AC3E}">
        <p14:creationId xmlns:p14="http://schemas.microsoft.com/office/powerpoint/2010/main" val="11957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– 2. kolo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50508" y="2182671"/>
            <a:ext cx="10411659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tlumočení coby autentický posluchač.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Poznamenejte si vše, co: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upevňovalo vaši důvěru v tlumočníka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nahlodávalo vaši důvěru v tlumočníka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 každé kategorie vyberte </a:t>
            </a:r>
            <a:r>
              <a:rPr lang="cs-CZ" sz="3200" dirty="0" err="1" smtClean="0"/>
              <a:t>max</a:t>
            </a:r>
            <a:r>
              <a:rPr lang="cs-CZ" sz="3200" dirty="0" smtClean="0"/>
              <a:t> 3 nejdůležitější věci.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Ty řekněte kolegovi.</a:t>
            </a:r>
          </a:p>
        </p:txBody>
      </p:sp>
    </p:spTree>
    <p:extLst>
      <p:ext uri="{BB962C8B-B14F-4D97-AF65-F5344CB8AC3E}">
        <p14:creationId xmlns:p14="http://schemas.microsoft.com/office/powerpoint/2010/main" val="41506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r>
              <a:rPr lang="cs-CZ" dirty="0" smtClean="0"/>
              <a:t> – tlumočení z listu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/>
              <a:t>J</a:t>
            </a:r>
            <a:r>
              <a:rPr lang="cs-CZ" sz="3200" dirty="0" smtClean="0"/>
              <a:t>aké jsou nástrahy tlumočení z listu?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Jaké jsou naopak jeho výhody?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162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25" y="2743895"/>
            <a:ext cx="5004097" cy="1499616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>
                <a:solidFill>
                  <a:schemeClr val="bg1"/>
                </a:solidFill>
              </a:rPr>
              <a:t>impromptu </a:t>
            </a:r>
            <a:r>
              <a:rPr lang="cs-CZ" sz="9600" dirty="0" err="1" smtClean="0">
                <a:solidFill>
                  <a:schemeClr val="bg1"/>
                </a:solidFill>
              </a:rPr>
              <a:t>speeches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3 minuty na přípravu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3minutový</a:t>
            </a:r>
            <a:r>
              <a:rPr lang="cs-CZ" sz="3200" dirty="0" smtClean="0"/>
              <a:t> projev v angličtině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828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3 minuty na přípravu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3minutový</a:t>
            </a:r>
            <a:r>
              <a:rPr lang="cs-CZ" sz="3200" dirty="0" smtClean="0"/>
              <a:t> projev v angličtině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dvojice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projev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feedback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projev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5990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r>
              <a:rPr lang="cs-CZ" dirty="0" smtClean="0"/>
              <a:t> – témata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6" y="2084832"/>
            <a:ext cx="1031906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Who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favourite</a:t>
            </a:r>
            <a:r>
              <a:rPr lang="cs-CZ" sz="3200" dirty="0" smtClean="0"/>
              <a:t> fiction </a:t>
            </a:r>
            <a:r>
              <a:rPr lang="cs-CZ" sz="3200" dirty="0" err="1" smtClean="0"/>
              <a:t>character</a:t>
            </a:r>
            <a:r>
              <a:rPr lang="cs-CZ" sz="3200" dirty="0" smtClean="0"/>
              <a:t> and </a:t>
            </a:r>
            <a:r>
              <a:rPr lang="cs-CZ" sz="3200" dirty="0" err="1" smtClean="0"/>
              <a:t>why</a:t>
            </a:r>
            <a:r>
              <a:rPr lang="cs-CZ" sz="3200" dirty="0" smtClean="0"/>
              <a:t>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are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advantages</a:t>
            </a:r>
            <a:r>
              <a:rPr lang="cs-CZ" sz="3200" dirty="0" smtClean="0"/>
              <a:t> and </a:t>
            </a:r>
            <a:r>
              <a:rPr lang="cs-CZ" sz="3200" dirty="0" err="1" smtClean="0"/>
              <a:t>disadvantages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e-</a:t>
            </a:r>
            <a:r>
              <a:rPr lang="cs-CZ" sz="3200" dirty="0" err="1" smtClean="0"/>
              <a:t>books</a:t>
            </a:r>
            <a:r>
              <a:rPr lang="cs-CZ" sz="3200" dirty="0" smtClean="0"/>
              <a:t>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18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impromptu </a:t>
            </a:r>
            <a:r>
              <a:rPr lang="cs-CZ" dirty="0" err="1" smtClean="0"/>
              <a:t>speeches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96807" y="2084832"/>
            <a:ext cx="901112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Zaměřte se na prezentaci/</a:t>
            </a:r>
            <a:r>
              <a:rPr lang="cs-CZ" sz="3200" dirty="0" err="1" smtClean="0"/>
              <a:t>delivery</a:t>
            </a:r>
            <a:r>
              <a:rPr lang="cs-CZ" sz="3200" dirty="0"/>
              <a:t> </a:t>
            </a:r>
            <a:r>
              <a:rPr lang="cs-CZ" sz="3200" dirty="0" smtClean="0"/>
              <a:t>= např.: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tempo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intonace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oční kontakt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gesta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známky nervozity…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16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</p:txBody>
      </p:sp>
    </p:spTree>
    <p:extLst>
      <p:ext uri="{BB962C8B-B14F-4D97-AF65-F5344CB8AC3E}">
        <p14:creationId xmlns:p14="http://schemas.microsoft.com/office/powerpoint/2010/main" val="14213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</p:txBody>
      </p:sp>
    </p:spTree>
    <p:extLst>
      <p:ext uri="{BB962C8B-B14F-4D97-AF65-F5344CB8AC3E}">
        <p14:creationId xmlns:p14="http://schemas.microsoft.com/office/powerpoint/2010/main" val="4740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</p:txBody>
      </p:sp>
    </p:spTree>
    <p:extLst>
      <p:ext uri="{BB962C8B-B14F-4D97-AF65-F5344CB8AC3E}">
        <p14:creationId xmlns:p14="http://schemas.microsoft.com/office/powerpoint/2010/main" val="41345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zohledňovat praktické aspekty práce tlumočníka</a:t>
            </a:r>
          </a:p>
        </p:txBody>
      </p:sp>
    </p:spTree>
    <p:extLst>
      <p:ext uri="{BB962C8B-B14F-4D97-AF65-F5344CB8AC3E}">
        <p14:creationId xmlns:p14="http://schemas.microsoft.com/office/powerpoint/2010/main" val="20419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a cíle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bavit se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získat jistotu ve všech </a:t>
            </a:r>
            <a:r>
              <a:rPr lang="cs-CZ" sz="3200" dirty="0" err="1" smtClean="0"/>
              <a:t>BZK</a:t>
            </a:r>
            <a:r>
              <a:rPr lang="cs-CZ" sz="3200" dirty="0" smtClean="0"/>
              <a:t> disciplínách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zlepšit si dílčí T dovednosti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zohledňovat praktické aspekty práce tlumočníka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rozšířit si všeobecný přehled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19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vlastní </a:t>
            </a:r>
            <a:r>
              <a:rPr lang="cs-CZ" sz="3200" dirty="0" err="1" smtClean="0"/>
              <a:t>miniprojevy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0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1798</TotalTime>
  <Words>425</Words>
  <Application>Microsoft Office PowerPoint</Application>
  <PresentationFormat>Vlastní</PresentationFormat>
  <Paragraphs>113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Integrál</vt:lpstr>
      <vt:lpstr>TIII</vt:lpstr>
      <vt:lpstr>náplň a cíle semestru</vt:lpstr>
      <vt:lpstr>náplň a cíle semestru</vt:lpstr>
      <vt:lpstr>náplň a cíle semestru</vt:lpstr>
      <vt:lpstr>náplň a cíle semestru</vt:lpstr>
      <vt:lpstr>náplň a cíle semestru</vt:lpstr>
      <vt:lpstr>náplň a cíle semestru</vt:lpstr>
      <vt:lpstr>co nás čeká dnes</vt:lpstr>
      <vt:lpstr>co nás čeká dnes</vt:lpstr>
      <vt:lpstr>tlumočení z listu</vt:lpstr>
      <vt:lpstr>brainstorming</vt:lpstr>
      <vt:lpstr>příprava listu na tlumočení</vt:lpstr>
      <vt:lpstr>tlumočení z listu – 1. kolo</vt:lpstr>
      <vt:lpstr>feedback – hlavní zásady</vt:lpstr>
      <vt:lpstr>feedback – 1. kolo</vt:lpstr>
      <vt:lpstr>tlumočení z listu – 2. kolo</vt:lpstr>
      <vt:lpstr>feedback – 2. kolo</vt:lpstr>
      <vt:lpstr>debriefing – tlumočení z listu</vt:lpstr>
      <vt:lpstr>impromptu speeches</vt:lpstr>
      <vt:lpstr>impromptu speeches</vt:lpstr>
      <vt:lpstr>impromptu speeches</vt:lpstr>
      <vt:lpstr>impromptu speeches – témata</vt:lpstr>
      <vt:lpstr>impromptu speeches – feedback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katedra</cp:lastModifiedBy>
  <cp:revision>71</cp:revision>
  <dcterms:created xsi:type="dcterms:W3CDTF">2019-03-09T16:29:07Z</dcterms:created>
  <dcterms:modified xsi:type="dcterms:W3CDTF">2020-02-24T16:20:49Z</dcterms:modified>
</cp:coreProperties>
</file>