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1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2D40"/>
    <a:srgbClr val="D22C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74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EF687-8659-44A5-B987-DB47E3AA8D81}" type="datetimeFigureOut">
              <a:rPr lang="cs-CZ" smtClean="0"/>
              <a:t>09.03.2021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BC47E-BD00-42F4-B95C-2B987241CB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909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BC47E-BD00-42F4-B95C-2B987241CB0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133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základní sou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551C6D1-EC0E-4BE1-8EEE-AD0BFE03FC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23" y="435829"/>
            <a:ext cx="6408162" cy="1981120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9C465973-12C9-4E7E-B3E7-339819B8D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54807" y="3468467"/>
            <a:ext cx="6232376" cy="151896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6" name="Zástupný symbol pro text 14">
            <a:extLst>
              <a:ext uri="{FF2B5EF4-FFF2-40B4-BE49-F238E27FC236}">
                <a16:creationId xmlns:a16="http://schemas.microsoft.com/office/drawing/2014/main" id="{6D621A1B-64B8-4E2C-9F7C-619F6D16DF8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54807" y="4987429"/>
            <a:ext cx="6218237" cy="974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podnadpis.</a:t>
            </a:r>
          </a:p>
        </p:txBody>
      </p:sp>
      <p:sp>
        <p:nvSpPr>
          <p:cNvPr id="7" name="Zástupný symbol pro text 14">
            <a:extLst>
              <a:ext uri="{FF2B5EF4-FFF2-40B4-BE49-F238E27FC236}">
                <a16:creationId xmlns:a16="http://schemas.microsoft.com/office/drawing/2014/main" id="{3CBD455F-1540-428D-A023-C87A83F6C5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54806" y="2805732"/>
            <a:ext cx="6218237" cy="521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název základní součásti.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89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55FAB65-B0A7-4575-8846-11158687D38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881948" y="30924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vložíte obrázek.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24AE90-7605-4DC5-9CC0-F95158D6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4">
            <a:extLst>
              <a:ext uri="{FF2B5EF4-FFF2-40B4-BE49-F238E27FC236}">
                <a16:creationId xmlns:a16="http://schemas.microsoft.com/office/drawing/2014/main" id="{276D1917-8BCB-4A56-9BA7-03075193B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81948" y="5298620"/>
            <a:ext cx="6172200" cy="5687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22C40"/>
              </a:buClr>
              <a:buFont typeface="Wingdings" panose="05000000000000000000" pitchFamily="2" charset="2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</p:spTree>
    <p:extLst>
      <p:ext uri="{BB962C8B-B14F-4D97-AF65-F5344CB8AC3E}">
        <p14:creationId xmlns:p14="http://schemas.microsoft.com/office/powerpoint/2010/main" val="261854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 -  bez základní sou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551C6D1-EC0E-4BE1-8EEE-AD0BFE03FC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23" y="450943"/>
            <a:ext cx="6408162" cy="1981120"/>
          </a:xfrm>
          <a:prstGeom prst="rect">
            <a:avLst/>
          </a:prstGeom>
        </p:spPr>
      </p:pic>
      <p:sp>
        <p:nvSpPr>
          <p:cNvPr id="10" name="Nadpis 9">
            <a:extLst>
              <a:ext uri="{FF2B5EF4-FFF2-40B4-BE49-F238E27FC236}">
                <a16:creationId xmlns:a16="http://schemas.microsoft.com/office/drawing/2014/main" id="{1FAEE400-C3C4-4524-978A-6626FFC80C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0487" y="2962276"/>
            <a:ext cx="6218789" cy="77845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15" name="Zástupný symbol pro text 14">
            <a:extLst>
              <a:ext uri="{FF2B5EF4-FFF2-40B4-BE49-F238E27FC236}">
                <a16:creationId xmlns:a16="http://schemas.microsoft.com/office/drawing/2014/main" id="{6D164CCE-6D73-466D-BEB5-04B11A83900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30487" y="3906326"/>
            <a:ext cx="6218237" cy="974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podnadpis.</a:t>
            </a:r>
          </a:p>
        </p:txBody>
      </p:sp>
    </p:spTree>
    <p:extLst>
      <p:ext uri="{BB962C8B-B14F-4D97-AF65-F5344CB8AC3E}">
        <p14:creationId xmlns:p14="http://schemas.microsoft.com/office/powerpoint/2010/main" val="358612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DF5AC-44B8-4E3E-8B0A-4EDD76AF9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D34E2D-EE31-4DC0-9247-4DBF2ED796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>
            <a:noFill/>
          </a:ln>
        </p:spPr>
        <p:txBody>
          <a:bodyPr/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cs-CZ" dirty="0"/>
              <a:t>Kliknutím vložíte text.</a:t>
            </a:r>
          </a:p>
          <a:p>
            <a:pPr lvl="1"/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4A8E963-122F-4D71-8C04-B01D8F9A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C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63CC5780-97A7-4892-810D-637664206204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83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DF5AC-44B8-4E3E-8B0A-4EDD76AF9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4A8E963-122F-4D71-8C04-B01D8F9A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C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63CC5780-97A7-4892-810D-637664206204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36F267A-BE8F-4FE3-A8F2-A3A14D7F58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36738"/>
            <a:ext cx="10515600" cy="43053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22C4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</p:spTree>
    <p:extLst>
      <p:ext uri="{BB962C8B-B14F-4D97-AF65-F5344CB8AC3E}">
        <p14:creationId xmlns:p14="http://schemas.microsoft.com/office/powerpoint/2010/main" val="63724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602828-E203-4BCF-A5B0-CB2FC2EC1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5DBEC2-CBC0-4C1C-88E7-DC2EDCA58E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F575050-708C-4714-B50C-D679D7CC414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EA612F-A0C2-4C25-85F3-1AD024CA6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1F61B0A8-8F34-4579-959E-67B3416A9699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90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E9FBEE-EED9-440B-B6A2-0370D421D2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4935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BC1BE52-8A40-4C07-BD57-49A31749FCC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C8B1659-79F4-4765-8610-2F273D4750E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71A42BE-7C37-4E5F-A5C7-DE3988B8FE8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252F095-D907-45FC-9209-CE575CF9B53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3AF3188-F662-42FA-942C-C3BA18BE5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0D3BDEC-7BDF-49D8-818D-67B015274AAF}"/>
              </a:ext>
            </a:extLst>
          </p:cNvPr>
          <p:cNvCxnSpPr/>
          <p:nvPr userDrawn="1"/>
        </p:nvCxnSpPr>
        <p:spPr>
          <a:xfrm>
            <a:off x="838200" y="160686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79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1B72C8-7D3F-4C74-90F8-8DA326D5DF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C5A6722-54AF-4AAD-A2E6-780E1205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19713418-A7EB-478E-BEED-F2EBCA77CFFE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50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14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356F0D-8BFD-494A-8220-002D1C5E33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0BA097-ED2B-4036-B097-8C187A6622E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67300" y="457200"/>
            <a:ext cx="6172200" cy="541178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D22D40"/>
              </a:buClr>
              <a:buFont typeface="Wingdings" panose="05000000000000000000" pitchFamily="2" charset="2"/>
              <a:buChar char="§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C587ECA-5355-4449-8467-B73118C0A2B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7051C28-CB18-4E15-84A8-0937D20E8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086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21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jc.cas.cz/jazykova-poradna/zajimave-dotazy/210307-zajimave-dotazy-onlinemarketingova-agentura.html" TargetMode="External"/><Relationship Id="rId2" Type="http://schemas.openxmlformats.org/officeDocument/2006/relationships/hyperlink" Target="https://www.facebook.com/stevethevagabond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644E5260-5AD8-478A-B5F5-E1D82BA0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>
                <a:latin typeface="Cambria" panose="02040503050406030204" pitchFamily="18" charset="0"/>
                <a:ea typeface="Cambria" panose="02040503050406030204" pitchFamily="18" charset="0"/>
              </a:rPr>
              <a:t>Bohemistická propedeutika 2</a:t>
            </a: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7E45BA4A-0F70-4A6D-AA8A-41F5B14EAA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cs-CZ" sz="2800" dirty="0">
                <a:latin typeface="Cambria" panose="02040503050406030204" pitchFamily="18" charset="0"/>
                <a:ea typeface="Cambria" panose="02040503050406030204" pitchFamily="18" charset="0"/>
              </a:rPr>
              <a:t>11. 3. 2021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52237480-7ADF-4500-9A0D-E7A710267A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ctr"/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ÚJKN</a:t>
            </a:r>
          </a:p>
        </p:txBody>
      </p:sp>
    </p:spTree>
    <p:extLst>
      <p:ext uri="{BB962C8B-B14F-4D97-AF65-F5344CB8AC3E}">
        <p14:creationId xmlns:p14="http://schemas.microsoft.com/office/powerpoint/2010/main" val="3588086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D1D4E-C754-41E6-BB1F-0FD3215F8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Teorie prototypu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468A55-A324-49F0-ACE1-2A1E0F118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psychologický základ – Eleanor Rosch, 70. léta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prototyp je to, </a:t>
            </a:r>
            <a:r>
              <a:rPr lang="pl-PL" sz="2400" i="1" dirty="0">
                <a:latin typeface="Cambria" panose="02040503050406030204" pitchFamily="18" charset="0"/>
                <a:ea typeface="Cambria" panose="02040503050406030204" pitchFamily="18" charset="0"/>
              </a:rPr>
              <a:t>co je pro danou skupinu pojmů typické </a:t>
            </a: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pl-PL" sz="2400" i="1" dirty="0">
                <a:latin typeface="Cambria" panose="02040503050406030204" pitchFamily="18" charset="0"/>
                <a:ea typeface="Cambria" panose="02040503050406030204" pitchFamily="18" charset="0"/>
              </a:rPr>
              <a:t>NESČ</a:t>
            </a:r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pl-PL" sz="2400" dirty="0">
                <a:latin typeface="Cambria" panose="02040503050406030204" pitchFamily="18" charset="0"/>
                <a:ea typeface="Cambria" panose="02040503050406030204" pitchFamily="18" charset="0"/>
              </a:rPr>
              <a:t>mentální reprezentace entit v mysli 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kategorie pojmenování přirozených entit mají neostré hranice – jeden člen je výraznější než druhý (princip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salience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– mluvčím jazyka se vybaví jako první)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nejvýraznější člen stojí v centru, je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prototypem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původně výzkum barev, poté ptáků – prototypem této kategorie je např. špaček, sýkora, ale na periferii je tučňák – nemá prototypický rys ptáků, nelétá (Geeraerts, 2019)</a:t>
            </a:r>
          </a:p>
        </p:txBody>
      </p:sp>
    </p:spTree>
    <p:extLst>
      <p:ext uri="{BB962C8B-B14F-4D97-AF65-F5344CB8AC3E}">
        <p14:creationId xmlns:p14="http://schemas.microsoft.com/office/powerpoint/2010/main" val="1349892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3597B-473A-45A3-8259-1AADF8511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Sémická (komponentová) analýza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F16521-6775-4B3D-BB0A-E2BA8D69D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strukturalistická metoda spočívající v dekompozici lexikálního významu na jednotlivé sémy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sém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dílčí sémantický komponent, distinktivní rys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opírá se o aristotelovskou představu definovatelnosti pojmového významu na základě omezeného počtu rysů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 podstatě pokus Pražské školy o formalizaci sémantiky (nalezení struktury)</a:t>
            </a: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211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50B673-183F-4CC1-B5C2-93C44975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příklady sémické analýzy (převzato z </a:t>
            </a:r>
            <a:r>
              <a:rPr lang="cs-CZ" sz="4000" i="1" dirty="0">
                <a:latin typeface="Cambria" panose="02040503050406030204" pitchFamily="18" charset="0"/>
                <a:ea typeface="Cambria" panose="02040503050406030204" pitchFamily="18" charset="0"/>
              </a:rPr>
              <a:t>NESČ</a:t>
            </a:r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35A3CC-A555-4C3B-9A52-EE182935D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DÍVKA: [+lidskost] [–mužskost] [–dospělost]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CHLAPEC: [+lidskost] [+mužskost] [–dospělost]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0070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1317B-50C5-4B11-84F2-E471B7A16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Na 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3FC145-28A1-452F-A15D-2DBB307F4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více lingvistického nerdství a memů najdete zde:</a:t>
            </a:r>
          </a:p>
          <a:p>
            <a:pPr marL="0" indent="0">
              <a:buNone/>
            </a:pP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https://www.facebook.com/stevethevagabond/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a zde příspěvek z Jazykové poradny ÚJČ, která nedávno také řešila</a:t>
            </a:r>
          </a:p>
          <a:p>
            <a:pPr marL="0" indent="0">
              <a:buNone/>
            </a:pP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pravopis složených adjektiv:</a:t>
            </a:r>
          </a:p>
          <a:p>
            <a:pPr marL="0" indent="0">
              <a:buNone/>
            </a:pPr>
            <a:r>
              <a:rPr lang="cs-CZ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http://www.ujc.cas.cz/jazykova-poradna/zajimave-dotazy/210307-zajimave-dotazy-onlinemarketingova-agentura.html</a:t>
            </a:r>
            <a:r>
              <a:rPr lang="cs-CZ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9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1E7C9939-01F4-434F-8B54-C98F9F74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Lexikologie: základní pojmy a koncepty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A4E776F-1A9C-4FDA-9944-0C2BA9B02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Sémantika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Lexikální význam a jeho složky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Sémická analýza</a:t>
            </a:r>
          </a:p>
        </p:txBody>
      </p:sp>
    </p:spTree>
    <p:extLst>
      <p:ext uri="{BB962C8B-B14F-4D97-AF65-F5344CB8AC3E}">
        <p14:creationId xmlns:p14="http://schemas.microsoft.com/office/powerpoint/2010/main" val="204120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DC81DD-6855-48CD-A2FC-159A24271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neexistuje nic, co by nešlo vyjádřit memem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6F7303C-AF93-4DDF-BC80-D32AAF77AB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1123949"/>
            <a:ext cx="4972050" cy="5895975"/>
          </a:xfrm>
        </p:spPr>
      </p:pic>
    </p:spTree>
    <p:extLst>
      <p:ext uri="{BB962C8B-B14F-4D97-AF65-F5344CB8AC3E}">
        <p14:creationId xmlns:p14="http://schemas.microsoft.com/office/powerpoint/2010/main" val="2365240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930DA2-E688-437C-A713-83BA3AB91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Sémantika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FB63D6-F443-4780-B99E-066DFE326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nauka o významu jazykových výrazů (souvislost s logikou, formální lingvistikou)</a:t>
            </a:r>
          </a:p>
          <a:p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sémantika je tedy o vztahu slova a entity, která je jeho významem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(Peregrin, 1994)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slovo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stůl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a entita v reálném světě (deska, 4 nohy) – pojmenování je arbitrární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Wittgenstein: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arbitrárnost jazykové konvence je jedinou nutností, kterou máme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(parafr. in Kolman, 2020)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entitě stolu je jedno, zda ho nazýváme stolem nebo židlí, pro nás jako mluvčí jazyka je však nezbytné tuto prvotní arbitrárnost proměnit v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nutnost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(jinak se komunikace zhroutí)</a:t>
            </a:r>
          </a:p>
          <a:p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537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AB7B9-5945-4288-878E-B0624469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B33E45-5A8C-46AD-A410-2B04D0EA1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někdy se sémantika užívá synonymně se slovem 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význam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 sémantika předložek </a:t>
            </a:r>
            <a:r>
              <a:rPr lang="cs-CZ">
                <a:latin typeface="Cambria" panose="02040503050406030204" pitchFamily="18" charset="0"/>
                <a:ea typeface="Cambria" panose="02040503050406030204" pitchFamily="18" charset="0"/>
              </a:rPr>
              <a:t>apod. 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 syntaxi – sémantické role (agens, patiens,…)</a:t>
            </a:r>
          </a:p>
        </p:txBody>
      </p:sp>
    </p:spTree>
    <p:extLst>
      <p:ext uri="{BB962C8B-B14F-4D97-AF65-F5344CB8AC3E}">
        <p14:creationId xmlns:p14="http://schemas.microsoft.com/office/powerpoint/2010/main" val="322456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574E01-53A5-4259-891C-6F7608430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Lexikální význam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CAEBCE-5ECB-49CB-92E3-D09BE4F18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jazykový korelát reality ve vědomí mluvčího (tj. odraz skutečnosti v naší mysli)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vidím stůl → v mysli se mi aktivuje výraz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stůl</a:t>
            </a:r>
          </a:p>
          <a:p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dítě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děti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= stejný význam lexikální (lidský potomek), jiný význam gramatický (kategorie čísla)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lexikální význam můžeme rozdělit na 2 složky:</a:t>
            </a: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241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861E3E-06CE-4987-8459-0B6D3F2F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1. složka: </a:t>
            </a:r>
            <a:r>
              <a:rPr lang="cs-CZ" sz="40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pojmová</a:t>
            </a:r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 (též </a:t>
            </a:r>
            <a:r>
              <a:rPr lang="cs-CZ" sz="40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nocionální</a:t>
            </a:r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40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konceptuální</a:t>
            </a:r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580F96-8451-4172-B61B-FCF5E2D8A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vrstva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denotativní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vyjadřující vztah k denotátu (např. slovo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pes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má denotát v realitě čtyřnohý savec)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denotát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předmět mimojazykové reality, k němuž se jazykový znak reálně vztahuje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NESČ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Morris, 1938: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výraz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jednorožec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má denotát ve světě mytologie, zatímco ve světě zoologie denotát nemá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vrstva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kolokační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: význam slova se odráží na základě obvyklé kombinace s jinými slovy (např. pes – štěká, hlídá, aportuje)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kolokace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smysluplná kombinace slov (ostrý nůž, *veselý nůž)</a:t>
            </a:r>
          </a:p>
        </p:txBody>
      </p:sp>
    </p:spTree>
    <p:extLst>
      <p:ext uri="{BB962C8B-B14F-4D97-AF65-F5344CB8AC3E}">
        <p14:creationId xmlns:p14="http://schemas.microsoft.com/office/powerpoint/2010/main" val="3974843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57053-AEAC-41A3-B6DE-9314FB8D3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2. složka: </a:t>
            </a:r>
            <a:r>
              <a:rPr lang="cs-CZ" sz="40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pragmatická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159D87-F8C4-4F9B-BA1E-04C68672A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vrstva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konotativní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konotace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= sekundární, na kontextu závislé a v něm aktivované významové komponenty provázející základní složku lexikálního významu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NESČ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založeny na pocitech a představách, které slovo vyvolává v mysli mluvčího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uslyším slovo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les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→ vybaví se mi zelená barva, houby, procházky,…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konotace se mohou měnit v závislosti na různých faktorech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konotací MDŽ může být karafiát, komunismus, ideologie,…</a:t>
            </a:r>
          </a:p>
        </p:txBody>
      </p:sp>
    </p:spTree>
    <p:extLst>
      <p:ext uri="{BB962C8B-B14F-4D97-AF65-F5344CB8AC3E}">
        <p14:creationId xmlns:p14="http://schemas.microsoft.com/office/powerpoint/2010/main" val="1837195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4A10CE-8A1F-4DC0-BAAF-39F38A07E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909461-E994-4F1E-B12C-7D322D79A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vrstva </a:t>
            </a:r>
            <a:r>
              <a:rPr lang="cs-CZ" b="1" dirty="0">
                <a:latin typeface="Cambria" panose="02040503050406030204" pitchFamily="18" charset="0"/>
                <a:ea typeface="Cambria" panose="02040503050406030204" pitchFamily="18" charset="0"/>
              </a:rPr>
              <a:t>emocionální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, odrážející pocity mluvčího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srov. neutrální 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otec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 a emočně zabarvené 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tatínek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, nebo naopak 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fotr</a:t>
            </a:r>
          </a:p>
          <a:p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1401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D5752A5C-7494-4EDD-8151-DB9189CA592B}" vid="{5F1878C6-A779-4D69-8E32-E97DF00B1F4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ff_uk_sablona_CZ</Template>
  <TotalTime>104</TotalTime>
  <Words>629</Words>
  <Application>Microsoft Office PowerPoint</Application>
  <PresentationFormat>Širokoúhlá obrazovka</PresentationFormat>
  <Paragraphs>60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Wingdings</vt:lpstr>
      <vt:lpstr>Motiv Office</vt:lpstr>
      <vt:lpstr>Bohemistická propedeutika 2</vt:lpstr>
      <vt:lpstr>Lexikologie: základní pojmy a koncepty</vt:lpstr>
      <vt:lpstr>neexistuje nic, co by nešlo vyjádřit memem</vt:lpstr>
      <vt:lpstr>Sémantika</vt:lpstr>
      <vt:lpstr>Prezentace aplikace PowerPoint</vt:lpstr>
      <vt:lpstr>Lexikální význam</vt:lpstr>
      <vt:lpstr>1. složka: pojmová (též nocionální, konceptuální)</vt:lpstr>
      <vt:lpstr>2. složka: pragmatická</vt:lpstr>
      <vt:lpstr>Prezentace aplikace PowerPoint</vt:lpstr>
      <vt:lpstr>Teorie prototypu</vt:lpstr>
      <vt:lpstr>Sémická (komponentová) analýza</vt:lpstr>
      <vt:lpstr>příklady sémické analýzy (převzato z NESČ)</vt:lpstr>
      <vt:lpstr>Na závěr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Bohemistická propedeutika 2</dc:title>
  <dc:creator>Ondřej Vinš</dc:creator>
  <cp:lastModifiedBy>Ondřej Vinš</cp:lastModifiedBy>
  <cp:revision>21</cp:revision>
  <dcterms:created xsi:type="dcterms:W3CDTF">2021-03-09T11:56:57Z</dcterms:created>
  <dcterms:modified xsi:type="dcterms:W3CDTF">2021-03-09T16:35:50Z</dcterms:modified>
</cp:coreProperties>
</file>