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320912-0289-4A4C-A155-B1F5F801CC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Jobova noc (1945)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DD266F9-BFDE-48A4-ACD9-8145F0A9C3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František Hrubín</a:t>
            </a:r>
          </a:p>
        </p:txBody>
      </p:sp>
    </p:spTree>
    <p:extLst>
      <p:ext uri="{BB962C8B-B14F-4D97-AF65-F5344CB8AC3E}">
        <p14:creationId xmlns:p14="http://schemas.microsoft.com/office/powerpoint/2010/main" val="7684093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9D6C88-171F-4948-861C-70A450F0E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zpěv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AF6A70-9EFD-48A9-BEDE-B4BA4B9801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63024" y="2052116"/>
            <a:ext cx="3640822" cy="399782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Tam, kde ve 2. zpěvu byl prostor pro SSSR, dostává nyní prostor nacistické Německo jako ztělesnění staré země a jejího konce; obrazy se opět výrazně váží i na biblické motivy, ale i na český motiv vypálených Lidic.</a:t>
            </a:r>
          </a:p>
          <a:p>
            <a:r>
              <a:rPr lang="cs-CZ" dirty="0"/>
              <a:t>Proti tomu opět sovětské motivy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9C3B623-B757-4D5C-BBA2-A7C614B605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66634" y="2052114"/>
            <a:ext cx="4591391" cy="4642301"/>
          </a:xfrm>
        </p:spPr>
        <p:txBody>
          <a:bodyPr>
            <a:normAutofit lnSpcReduction="10000"/>
          </a:bodyPr>
          <a:lstStyle/>
          <a:p>
            <a:r>
              <a:rPr lang="pl-PL" dirty="0"/>
              <a:t>A staré zemi jde už o všecko, nasadila si masku – Německo        a s Herodesem noc co noc se páří </a:t>
            </a:r>
          </a:p>
          <a:p>
            <a:r>
              <a:rPr lang="pl-PL" dirty="0"/>
              <a:t>a obula si boty esesmanů, obrhauptšturmbángrupenfýrerů</a:t>
            </a:r>
          </a:p>
          <a:p>
            <a:endParaRPr lang="pl-PL" dirty="0"/>
          </a:p>
          <a:p>
            <a:r>
              <a:rPr lang="pl-PL" dirty="0"/>
              <a:t>A na východě nesou lidé krásní nelidskou tíhu šesté pevniny,          s katuškou tančí, automatem básní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19930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FC00CF-6961-47A5-918A-196F6A771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zpěv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F803C7-BB1B-4827-86F6-605EF2BFBCE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Centrálním motivem je zde postavení a role českého básníka (který je ve formě apostrofy oslovován): role mluvčího lidu, toho, kdo vyjadřuje pocity a názory národního kolektivu (návrat k pojetí literatury v národním obrození)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D32B145-E868-4741-AFEE-4540B008A8D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Básníku český,                      a tvým srdcem dnes             ty milióny                          věří.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45160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5CA4F9-CD1F-4FD4-A173-314F5A505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 zpěv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C61A43-DAF4-4416-8BBF-E2CB78680B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56345" y="2052116"/>
            <a:ext cx="5540989" cy="399782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Apostrofa zemřelého Josefa Hory jako básníka ztělesňujícího přechod od starého k novému</a:t>
            </a:r>
          </a:p>
          <a:p>
            <a:r>
              <a:rPr lang="cs-CZ" dirty="0"/>
              <a:t>Vlastní jméno, které je zároveň obecným symbolem – hora; obdobně Máj (Máchův) se stává májem jako měsícem osvobození: konkrétní a jedinečné se stává alegorickým a obecným</a:t>
            </a:r>
          </a:p>
          <a:p>
            <a:r>
              <a:rPr lang="cs-CZ" dirty="0"/>
              <a:t>+ závěrečný motiv kolektivní práce: „Práce je tu čest“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32B3EAB-945D-429D-B0B5-19CF5513F1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952762" y="2052114"/>
            <a:ext cx="2608095" cy="3997829"/>
          </a:xfrm>
        </p:spPr>
        <p:txBody>
          <a:bodyPr>
            <a:normAutofit lnSpcReduction="10000"/>
          </a:bodyPr>
          <a:lstStyle/>
          <a:p>
            <a:r>
              <a:rPr lang="cs-CZ" dirty="0"/>
              <a:t>Josefe Horo,  horo,                    k tvému jménu běží zem sama,   a z jeho výšek    lid má pod sebou strašné a krásné panoráma: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802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80FCB897-E93B-4781-81D0-C785ACF8A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9873" y="243282"/>
            <a:ext cx="7950984" cy="780176"/>
          </a:xfrm>
        </p:spPr>
        <p:txBody>
          <a:bodyPr/>
          <a:lstStyle/>
          <a:p>
            <a:r>
              <a:rPr lang="cs-CZ" dirty="0"/>
              <a:t>Titul, dedikace, motto skladby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D6EFA9B-4141-416D-BACD-5AAFC3A3F4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24126" y="2860645"/>
            <a:ext cx="4018326" cy="3884103"/>
          </a:xfrm>
        </p:spPr>
        <p:txBody>
          <a:bodyPr>
            <a:normAutofit fontScale="92500" lnSpcReduction="20000"/>
          </a:bodyPr>
          <a:lstStyle/>
          <a:p>
            <a:pPr hangingPunct="0"/>
            <a:r>
              <a:rPr lang="cs-CZ" sz="1800" b="1" kern="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JOBOVA NOC</a:t>
            </a:r>
            <a:endParaRPr lang="cs-CZ" sz="1800" kern="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hangingPunct="0"/>
            <a:r>
              <a:rPr lang="cs-CZ" sz="1800" kern="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PAMÁTCE JOSEFA HORY</a:t>
            </a:r>
            <a:endParaRPr lang="cs-CZ" sz="1800" kern="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hangingPunct="0"/>
            <a:r>
              <a:rPr lang="cs-CZ" sz="1800" kern="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800" kern="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3655" hangingPunct="0">
              <a:lnSpc>
                <a:spcPts val="1055"/>
              </a:lnSpc>
            </a:pPr>
            <a:r>
              <a:rPr lang="cs-CZ" sz="1800" i="1" kern="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Prastará metafora venkova : </a:t>
            </a:r>
            <a:endParaRPr lang="cs-CZ" sz="1800" kern="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3655" hangingPunct="0">
              <a:lnSpc>
                <a:spcPts val="1055"/>
              </a:lnSpc>
            </a:pPr>
            <a:r>
              <a:rPr lang="cs-CZ" sz="1800" i="1" kern="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celou noc hřmí a celou noc se blýská, </a:t>
            </a:r>
            <a:endParaRPr lang="cs-CZ" sz="1800" kern="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3655" hangingPunct="0">
              <a:lnSpc>
                <a:spcPts val="1055"/>
              </a:lnSpc>
            </a:pPr>
            <a:r>
              <a:rPr lang="cs-CZ" sz="1800" i="1" kern="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běsové si nás prohlížejí zblízka. </a:t>
            </a:r>
            <a:endParaRPr lang="cs-CZ" sz="1800" kern="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3655" hangingPunct="0">
              <a:lnSpc>
                <a:spcPts val="1055"/>
              </a:lnSpc>
            </a:pPr>
            <a:r>
              <a:rPr lang="cs-CZ" sz="1800" i="1" kern="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Té noci říká se noc Jobova.</a:t>
            </a:r>
            <a:endParaRPr lang="cs-CZ" sz="1800" kern="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829310" hangingPunct="0">
              <a:lnSpc>
                <a:spcPts val="1920"/>
              </a:lnSpc>
              <a:spcBef>
                <a:spcPts val="70"/>
              </a:spcBef>
              <a:spcAft>
                <a:spcPts val="0"/>
              </a:spcAft>
            </a:pPr>
            <a:r>
              <a:rPr lang="cs-CZ" sz="1800" i="1" kern="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Jobova noc, </a:t>
            </a:r>
            <a:endParaRPr lang="cs-CZ" sz="1800" kern="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829310" hangingPunct="0">
              <a:lnSpc>
                <a:spcPts val="1920"/>
              </a:lnSpc>
              <a:spcBef>
                <a:spcPts val="70"/>
              </a:spcBef>
              <a:spcAft>
                <a:spcPts val="0"/>
              </a:spcAft>
            </a:pPr>
            <a:r>
              <a:rPr lang="cs-CZ" sz="1800" i="1" kern="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Jobova noc. . .</a:t>
            </a:r>
            <a:endParaRPr lang="cs-CZ" sz="1800" kern="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DBFA751-F65A-4413-B23C-A72C3C8740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66636" y="1140903"/>
            <a:ext cx="4574612" cy="5108895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biblická postava ze starozákonní knihy </a:t>
            </a:r>
            <a:r>
              <a:rPr lang="cs-CZ" dirty="0" err="1"/>
              <a:t>Jób</a:t>
            </a:r>
            <a:r>
              <a:rPr lang="cs-CZ" dirty="0"/>
              <a:t>; vzor a prototyp trpícího spravedlivého, který i nezasloužené utrpení přijímá s pokorou (Job – Boj: palindrom, který ale při novém čtení zezadu přináší i radikálně protikladný význam: boj namísto pasivního přijímání utrpení)</a:t>
            </a:r>
          </a:p>
          <a:p>
            <a:r>
              <a:rPr lang="cs-CZ" dirty="0"/>
              <a:t>Josef Hora (zemřel v červnu 1945, den po smrti jmenován „národním umělcem“) ztělesňuje nedávnou básnickou tradici</a:t>
            </a:r>
          </a:p>
          <a:p>
            <a:r>
              <a:rPr lang="cs-CZ" dirty="0"/>
              <a:t>Transponování biblického na přírodní (bouřková noc; symbolika bouře jako změny stavu)</a:t>
            </a:r>
          </a:p>
        </p:txBody>
      </p:sp>
    </p:spTree>
    <p:extLst>
      <p:ext uri="{BB962C8B-B14F-4D97-AF65-F5344CB8AC3E}">
        <p14:creationId xmlns:p14="http://schemas.microsoft.com/office/powerpoint/2010/main" val="1835760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0A5136-E392-4E88-BAD1-BEB9DBD41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9873" y="121641"/>
            <a:ext cx="7950984" cy="1245765"/>
          </a:xfrm>
        </p:spPr>
        <p:txBody>
          <a:bodyPr/>
          <a:lstStyle/>
          <a:p>
            <a:r>
              <a:rPr lang="cs-CZ" dirty="0"/>
              <a:t>Rozsáhlá skladba (5 zpěvů) s navracejícími se motivy (řetězci motivů)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76C104-4926-4A0F-8780-742F849867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31846" y="2052116"/>
            <a:ext cx="3607266" cy="4684244"/>
          </a:xfrm>
        </p:spPr>
        <p:txBody>
          <a:bodyPr/>
          <a:lstStyle/>
          <a:p>
            <a:r>
              <a:rPr lang="cs-CZ" dirty="0"/>
              <a:t>1. zpěv:</a:t>
            </a:r>
          </a:p>
          <a:p>
            <a:r>
              <a:rPr lang="cs-CZ" dirty="0"/>
              <a:t>„stará země“: tma, hroby, společenství mrtvých, nemoc, hniloba, mříže</a:t>
            </a:r>
          </a:p>
          <a:p>
            <a:r>
              <a:rPr lang="cs-CZ" dirty="0"/>
              <a:t>Základní existenciální pocit: samota</a:t>
            </a:r>
          </a:p>
          <a:p>
            <a:r>
              <a:rPr lang="cs-CZ" dirty="0"/>
              <a:t>Pojetí básníka: „blázen“, hluchý, ten, koho nikdo neslyší a neposlouchá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3C7DBF0-9B7A-4EC0-A0D1-0ADF787755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56183" y="2052114"/>
            <a:ext cx="4604675" cy="4684244"/>
          </a:xfrm>
        </p:spPr>
        <p:txBody>
          <a:bodyPr/>
          <a:lstStyle/>
          <a:p>
            <a:r>
              <a:rPr lang="pl-PL" dirty="0"/>
              <a:t>Ve staré zemi žije básník Job          a z těch ran, co mu zasazuje, básní</a:t>
            </a:r>
          </a:p>
          <a:p>
            <a:r>
              <a:rPr lang="pl-PL" dirty="0"/>
              <a:t> </a:t>
            </a:r>
          </a:p>
          <a:p>
            <a:r>
              <a:rPr lang="pt-BR" dirty="0"/>
              <a:t>A básník je tu sám a sám a básní</a:t>
            </a:r>
            <a:r>
              <a:rPr lang="cs-CZ" dirty="0"/>
              <a:t>   </a:t>
            </a:r>
            <a:r>
              <a:rPr lang="pt-BR" dirty="0"/>
              <a:t>a zpívá zrně, která nežila:</a:t>
            </a:r>
            <a:endParaRPr lang="cs-CZ" dirty="0"/>
          </a:p>
          <a:p>
            <a:endParaRPr lang="cs-CZ" dirty="0"/>
          </a:p>
          <a:p>
            <a:r>
              <a:rPr lang="pt-BR" dirty="0"/>
              <a:t>A zatímco tu blázen básník zpívá, </a:t>
            </a:r>
            <a:endParaRPr lang="cs-CZ" dirty="0"/>
          </a:p>
          <a:p>
            <a:r>
              <a:rPr lang="pt-BR" dirty="0"/>
              <a:t>Nechce je slyšet hluchý básník Job</a:t>
            </a:r>
            <a:r>
              <a:rPr lang="cs-CZ" dirty="0"/>
              <a:t> </a:t>
            </a:r>
            <a:r>
              <a:rPr lang="pt-BR" dirty="0"/>
              <a:t>a oni zase jeho neslyší, </a:t>
            </a:r>
          </a:p>
          <a:p>
            <a:endParaRPr lang="pt-BR" dirty="0"/>
          </a:p>
          <a:p>
            <a:endParaRPr lang="pl-PL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8103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733D37-A76F-44DC-A2AF-2CF765F47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Stará země  x nová země </a:t>
            </a:r>
            <a:br>
              <a:rPr lang="cs-CZ" dirty="0"/>
            </a:br>
            <a:r>
              <a:rPr lang="cs-CZ" dirty="0"/>
              <a:t>(kontrast se rodí již v 1. zpěvu)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AEFBC4-4594-42D1-B8A0-805D9DDD49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00962" y="2052116"/>
            <a:ext cx="2927758" cy="3997828"/>
          </a:xfrm>
        </p:spPr>
        <p:txBody>
          <a:bodyPr/>
          <a:lstStyle/>
          <a:p>
            <a:r>
              <a:rPr lang="cs-CZ" dirty="0"/>
              <a:t>„nová země“: motivy života, utrpení, z něhož se rodí síla ke vzpouře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77F320C-8575-4D99-A933-F93FC8CA60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30349" y="2052114"/>
            <a:ext cx="4730509" cy="3997829"/>
          </a:xfrm>
        </p:spPr>
        <p:txBody>
          <a:bodyPr/>
          <a:lstStyle/>
          <a:p>
            <a:r>
              <a:rPr lang="cs-CZ" dirty="0"/>
              <a:t>pod starou zemí čeká země živá, čeká a čeká živa z hladomorů,        až sem je slyšet slova jejích chórů: Máme hlad, máme hlad, máme hlad.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1528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8363AE-2F42-42B6-9A3A-2569E7E16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výrazové prostředky v 1. zpěvu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50AAFE-1E94-4B4E-87F7-D3E8992B58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92572" y="2052116"/>
            <a:ext cx="3212984" cy="3997828"/>
          </a:xfrm>
        </p:spPr>
        <p:txBody>
          <a:bodyPr/>
          <a:lstStyle/>
          <a:p>
            <a:r>
              <a:rPr lang="cs-CZ" dirty="0"/>
              <a:t>Pásmový tok, v němž mluví různé „hlasy“ a objevují se citáty</a:t>
            </a:r>
          </a:p>
          <a:p>
            <a:r>
              <a:rPr lang="cs-CZ" dirty="0"/>
              <a:t>Refrény (posilují dojem písňovosti)</a:t>
            </a:r>
          </a:p>
          <a:p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ED80A67-D854-495C-A6A9-1755F10964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1743" y="2052114"/>
            <a:ext cx="4832059" cy="3997829"/>
          </a:xfrm>
        </p:spPr>
        <p:txBody>
          <a:bodyPr/>
          <a:lstStyle/>
          <a:p>
            <a:r>
              <a:rPr lang="cs-CZ" dirty="0"/>
              <a:t>Např. Verlaine: Podzimní píseň (v 1. zpěvu; v překladu Fr. Hrubína)</a:t>
            </a:r>
          </a:p>
          <a:p>
            <a:endParaRPr lang="cs-CZ" dirty="0"/>
          </a:p>
          <a:p>
            <a:r>
              <a:rPr lang="cs-CZ" dirty="0"/>
              <a:t>„Máme hlad, máme hlad, máme hlad.“</a:t>
            </a:r>
          </a:p>
          <a:p>
            <a:r>
              <a:rPr lang="cs-CZ" dirty="0"/>
              <a:t>Poslední hvězdo, svítíš-li mu, zhasni, ty padající – hvězda padat má –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4432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4D568F-F4FC-4781-985A-04A5A0825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zpěv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ACA011-2E7D-4539-841A-001B947729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8407" y="2052116"/>
            <a:ext cx="3894223" cy="3997828"/>
          </a:xfrm>
        </p:spPr>
        <p:txBody>
          <a:bodyPr>
            <a:normAutofit/>
          </a:bodyPr>
          <a:lstStyle/>
          <a:p>
            <a:r>
              <a:rPr lang="cs-CZ" dirty="0"/>
              <a:t>Nástup zcela jiné </a:t>
            </a:r>
            <a:r>
              <a:rPr lang="cs-CZ" dirty="0" err="1"/>
              <a:t>motiviky</a:t>
            </a:r>
            <a:r>
              <a:rPr lang="cs-CZ" dirty="0"/>
              <a:t>, ale i podoby verše – </a:t>
            </a:r>
            <a:r>
              <a:rPr lang="cs-CZ" dirty="0" err="1"/>
              <a:t>stupénkový</a:t>
            </a:r>
            <a:r>
              <a:rPr lang="cs-CZ" dirty="0"/>
              <a:t> verš a la </a:t>
            </a:r>
            <a:r>
              <a:rPr lang="cs-CZ" dirty="0" err="1"/>
              <a:t>Majakovskij</a:t>
            </a:r>
            <a:r>
              <a:rPr lang="cs-CZ" dirty="0"/>
              <a:t> a futurismus</a:t>
            </a:r>
          </a:p>
          <a:p>
            <a:endParaRPr lang="cs-CZ" dirty="0"/>
          </a:p>
          <a:p>
            <a:r>
              <a:rPr lang="cs-CZ" dirty="0"/>
              <a:t>Motivy: blesky, dělostřelba jako hromobití, porod nové země v lůnu země staré</a:t>
            </a:r>
          </a:p>
          <a:p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DA71CB7-AAE1-40FF-A109-177F9207BC5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/>
              <a:t>Blesk,                                             	blesk –                             		a ticho břeskné,                         blesk,                                  	blesk –					a v jejich síti       	se hlaveň děla leskne. </a:t>
            </a:r>
          </a:p>
          <a:p>
            <a:r>
              <a:rPr lang="cs-CZ" dirty="0"/>
              <a:t>Dunivé hromobití,</a:t>
            </a:r>
          </a:p>
          <a:p>
            <a:r>
              <a:rPr lang="cs-CZ" dirty="0"/>
              <a:t>dunivé hromobití.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8863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B37831-44BE-4D63-83AF-338E8F793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zpěv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3E9612-B86C-4EEB-B3D0-F459386462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56618" y="2052115"/>
            <a:ext cx="3894222" cy="4625521"/>
          </a:xfrm>
        </p:spPr>
        <p:txBody>
          <a:bodyPr>
            <a:normAutofit lnSpcReduction="10000"/>
          </a:bodyPr>
          <a:lstStyle/>
          <a:p>
            <a:r>
              <a:rPr lang="cs-CZ" dirty="0"/>
              <a:t>Změna subjektů: Už ne „on“, „oni“, ale „my“, „já“, „ty“</a:t>
            </a:r>
          </a:p>
          <a:p>
            <a:r>
              <a:rPr lang="cs-CZ" dirty="0"/>
              <a:t>Základní leitmotiv (návratný motiv): </a:t>
            </a:r>
            <a:r>
              <a:rPr lang="cs-CZ" b="1" dirty="0"/>
              <a:t>chudí</a:t>
            </a:r>
            <a:r>
              <a:rPr lang="cs-CZ" dirty="0"/>
              <a:t> a jejich </a:t>
            </a:r>
            <a:r>
              <a:rPr lang="cs-CZ" b="1" dirty="0"/>
              <a:t>krev</a:t>
            </a:r>
            <a:r>
              <a:rPr lang="cs-CZ" dirty="0"/>
              <a:t> (obojí má náboženskou, ale i sociálně „doslovnou“ sémantiku</a:t>
            </a:r>
          </a:p>
          <a:p>
            <a:r>
              <a:rPr lang="cs-CZ" dirty="0"/>
              <a:t>Motivy odkazující k Sovětskému svazu jakožto zemi komunismu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05F0019-E492-425F-9211-D840F7875F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66635" y="2052114"/>
            <a:ext cx="4431999" cy="4625523"/>
          </a:xfrm>
        </p:spPr>
        <p:txBody>
          <a:bodyPr>
            <a:normAutofit lnSpcReduction="10000"/>
          </a:bodyPr>
          <a:lstStyle/>
          <a:p>
            <a:r>
              <a:rPr lang="cs-CZ" dirty="0"/>
              <a:t>a všeho sytí                                     </a:t>
            </a:r>
            <a:r>
              <a:rPr lang="cs-CZ" dirty="0" err="1"/>
              <a:t>jdem</a:t>
            </a:r>
            <a:r>
              <a:rPr lang="cs-CZ" dirty="0"/>
              <a:t> do Jobovy noci. </a:t>
            </a:r>
          </a:p>
          <a:p>
            <a:r>
              <a:rPr lang="cs-CZ" dirty="0"/>
              <a:t>Dunivé hromobití,</a:t>
            </a:r>
          </a:p>
          <a:p>
            <a:endParaRPr lang="cs-CZ" dirty="0"/>
          </a:p>
          <a:p>
            <a:r>
              <a:rPr lang="cs-CZ" dirty="0"/>
              <a:t>Krev chudých, řeka Nezapomnění,                 na ní z mrtvých vory,                krev chudých teče, temnou červení stříká na prapory.</a:t>
            </a:r>
          </a:p>
          <a:p>
            <a:r>
              <a:rPr lang="cs-CZ" dirty="0"/>
              <a:t>rudou krev Října</a:t>
            </a:r>
          </a:p>
          <a:p>
            <a:r>
              <a:rPr lang="cs-CZ" dirty="0"/>
              <a:t>Hlavou Lenina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4152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CE97D6-B1E4-4145-A85F-EAC5B7058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zpěv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991474-A266-46D3-AE9D-7CFE9C53CB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31142" y="2052116"/>
            <a:ext cx="4392153" cy="399782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Ve druhém zpěvu začíná apokalyptický přerod staré země v novou zemi:</a:t>
            </a:r>
          </a:p>
          <a:p>
            <a:r>
              <a:rPr lang="cs-CZ" dirty="0"/>
              <a:t>Namísto </a:t>
            </a:r>
            <a:r>
              <a:rPr lang="cs-CZ" dirty="0" err="1"/>
              <a:t>Leliana</a:t>
            </a:r>
            <a:r>
              <a:rPr lang="cs-CZ" dirty="0"/>
              <a:t> (anagram jména Verlaine, jehož autorem je Rimbaud) nastupuje Lenin a spolu s ním symboly sovětského vojska (</a:t>
            </a:r>
            <a:r>
              <a:rPr lang="cs-CZ" dirty="0" err="1"/>
              <a:t>Čapajev</a:t>
            </a:r>
            <a:r>
              <a:rPr lang="cs-CZ" dirty="0"/>
              <a:t>) i básnictví (</a:t>
            </a:r>
            <a:r>
              <a:rPr lang="cs-CZ" dirty="0" err="1"/>
              <a:t>Jesenin</a:t>
            </a:r>
            <a:r>
              <a:rPr lang="cs-CZ" dirty="0"/>
              <a:t>, </a:t>
            </a:r>
            <a:r>
              <a:rPr lang="cs-CZ" dirty="0" err="1"/>
              <a:t>Majakovskij</a:t>
            </a:r>
            <a:r>
              <a:rPr lang="cs-CZ" dirty="0"/>
              <a:t>)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72DCC38-4596-4340-AF5E-31DC055053D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Sovětské motivy jsou zároveň kombinovány s výraznými motivy bratrství a práce (</a:t>
            </a:r>
            <a:r>
              <a:rPr lang="cs-CZ" dirty="0" err="1"/>
              <a:t>Stachanov</a:t>
            </a:r>
            <a:r>
              <a:rPr lang="cs-CZ" dirty="0"/>
              <a:t>: sovětský horník, který v srpnu 1935 vytěžil 102 tun uhlí za 5 hodin a 45 minut (což bylo 14× více, než byl plán). Tento rekord z něj udělal hrdinu SSSR, a dokonce se objevil na titulní straně magazínu Time.)</a:t>
            </a:r>
          </a:p>
        </p:txBody>
      </p:sp>
    </p:spTree>
    <p:extLst>
      <p:ext uri="{BB962C8B-B14F-4D97-AF65-F5344CB8AC3E}">
        <p14:creationId xmlns:p14="http://schemas.microsoft.com/office/powerpoint/2010/main" val="2793334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1CF1C7-89AB-4E23-BBB6-C729D75C7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9873" y="352339"/>
            <a:ext cx="7950984" cy="763397"/>
          </a:xfrm>
        </p:spPr>
        <p:txBody>
          <a:bodyPr/>
          <a:lstStyle/>
          <a:p>
            <a:r>
              <a:rPr lang="cs-CZ" dirty="0"/>
              <a:t>3. zpěv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9BA01E-604A-4EDB-8BFE-ADFBA1E8A9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11354" y="2052116"/>
            <a:ext cx="3649211" cy="3997828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Dosavadní „příběh“ apokalyptického zrodu nové země ze staré je doplněn o výrazně českou dimenzi: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63C1EF3-9858-452F-9180-7B7B7892E6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66635" y="1224794"/>
            <a:ext cx="4096439" cy="482515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Refrén:</a:t>
            </a:r>
          </a:p>
          <a:p>
            <a:r>
              <a:rPr lang="cs-CZ" dirty="0"/>
              <a:t>Ach, Čechy krásné, Čechy mé! Obraze rámu prastarého,   kolikrát vytrhli tě z něho,           že odprýskaly barvy tvé</a:t>
            </a:r>
          </a:p>
          <a:p>
            <a:r>
              <a:rPr lang="cs-CZ" dirty="0"/>
              <a:t>(variace na vlasteneckou píseň </a:t>
            </a:r>
            <a:r>
              <a:rPr lang="cs-CZ" dirty="0" err="1"/>
              <a:t>Vlastenské</a:t>
            </a:r>
            <a:r>
              <a:rPr lang="cs-CZ" dirty="0"/>
              <a:t> hory Josefa Leopolda Zvonaře (hudba) a Václava Jaromíra Picka z r. 1852):</a:t>
            </a:r>
          </a:p>
          <a:p>
            <a:r>
              <a:rPr lang="cs-CZ" dirty="0"/>
              <a:t>Čechy krásné, Čechy mé !                 Duše má se touhou pne,         kde ty vaše hory jsou,  zasnoubené s oblohou 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30437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{7B8E9774-AFB6-48DC-8758-E4DCD33AA8D1}tf16401375</Template>
  <TotalTime>113</TotalTime>
  <Words>961</Words>
  <Application>Microsoft Office PowerPoint</Application>
  <PresentationFormat>Širokoúhlá obrazovka</PresentationFormat>
  <Paragraphs>81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MS Shell Dlg 2</vt:lpstr>
      <vt:lpstr>Times New Roman</vt:lpstr>
      <vt:lpstr>Wingdings</vt:lpstr>
      <vt:lpstr>Wingdings 3</vt:lpstr>
      <vt:lpstr>Madison</vt:lpstr>
      <vt:lpstr>Jobova noc (1945)</vt:lpstr>
      <vt:lpstr>Titul, dedikace, motto skladby</vt:lpstr>
      <vt:lpstr>Rozsáhlá skladba (5 zpěvů) s navracejícími se motivy (řetězci motivů)</vt:lpstr>
      <vt:lpstr>Stará země  x nová země  (kontrast se rodí již v 1. zpěvu)</vt:lpstr>
      <vt:lpstr>Další výrazové prostředky v 1. zpěvu</vt:lpstr>
      <vt:lpstr>2. zpěv</vt:lpstr>
      <vt:lpstr>2. zpěv</vt:lpstr>
      <vt:lpstr>2. zpěv</vt:lpstr>
      <vt:lpstr>3. zpěv</vt:lpstr>
      <vt:lpstr>3. zpěv</vt:lpstr>
      <vt:lpstr>4. zpěv</vt:lpstr>
      <vt:lpstr>5. zpěv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Jobova noc (1945)</dc:title>
  <dc:creator>Bílek, Petr</dc:creator>
  <cp:lastModifiedBy>Bílek, Petr</cp:lastModifiedBy>
  <cp:revision>12</cp:revision>
  <dcterms:created xsi:type="dcterms:W3CDTF">2020-11-30T15:14:45Z</dcterms:created>
  <dcterms:modified xsi:type="dcterms:W3CDTF">2020-11-30T17:07:56Z</dcterms:modified>
</cp:coreProperties>
</file>