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75" r:id="rId4"/>
    <p:sldId id="276" r:id="rId5"/>
    <p:sldId id="277" r:id="rId6"/>
    <p:sldId id="278" r:id="rId7"/>
    <p:sldId id="279" r:id="rId8"/>
    <p:sldId id="268" r:id="rId9"/>
    <p:sldId id="269" r:id="rId10"/>
    <p:sldId id="270" r:id="rId11"/>
    <p:sldId id="271" r:id="rId12"/>
    <p:sldId id="272" r:id="rId13"/>
    <p:sldId id="273" r:id="rId14"/>
    <p:sldId id="274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E2C10D-CF8D-4BB8-A923-2A22949A8833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2DE857-DCB2-4633-984B-AFF07D6B34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17918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CC9E09-F8A5-4EB3-8424-8716511EF025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64711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CC9E09-F8A5-4EB3-8424-8716511EF025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10211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CC9E09-F8A5-4EB3-8424-8716511EF025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77199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CC9E09-F8A5-4EB3-8424-8716511EF025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68256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7D522-2AA0-4652-A68B-9D376D0D44D1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FA1B0-0F88-460B-A475-CFCBE8DE5B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058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7D522-2AA0-4652-A68B-9D376D0D44D1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FA1B0-0F88-460B-A475-CFCBE8DE5B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575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7D522-2AA0-4652-A68B-9D376D0D44D1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FA1B0-0F88-460B-A475-CFCBE8DE5B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9415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7D522-2AA0-4652-A68B-9D376D0D44D1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FA1B0-0F88-460B-A475-CFCBE8DE5B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1371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7D522-2AA0-4652-A68B-9D376D0D44D1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FA1B0-0F88-460B-A475-CFCBE8DE5B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6064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7D522-2AA0-4652-A68B-9D376D0D44D1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FA1B0-0F88-460B-A475-CFCBE8DE5B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4006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7D522-2AA0-4652-A68B-9D376D0D44D1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FA1B0-0F88-460B-A475-CFCBE8DE5B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8251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7D522-2AA0-4652-A68B-9D376D0D44D1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FA1B0-0F88-460B-A475-CFCBE8DE5B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5612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7D522-2AA0-4652-A68B-9D376D0D44D1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FA1B0-0F88-460B-A475-CFCBE8DE5B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5552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7D522-2AA0-4652-A68B-9D376D0D44D1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FA1B0-0F88-460B-A475-CFCBE8DE5B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0500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7D522-2AA0-4652-A68B-9D376D0D44D1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FA1B0-0F88-460B-A475-CFCBE8DE5B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3512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37D522-2AA0-4652-A68B-9D376D0D44D1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7FA1B0-0F88-460B-A475-CFCBE8DE5B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8879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ibme.org/citation-guide/apa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Vzorová struktura práce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55178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Teoretické zakotvení práce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F8011B76-43A1-4ED7-9540-88F472340AC0}" type="slidenum">
              <a:rPr lang="cs-CZ" smtClean="0"/>
              <a:pPr/>
              <a:t>10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„K tomuto výzkumu lze přistupovat z ohromného počtu hledisek a úhlů. Pro účel této práce ale nejvíce vyhovuje využít sociologie, přesněji řečeno hlavně strukturalismu a částečně orální historie. Podle strukturalismu totiž struktura určuje specifické znaky prvků. Jinými slovy se dá říci, že jedinec je určen strukturou vztahů a okolností, které předcházejí formování jeho osobnosti.“</a:t>
            </a:r>
          </a:p>
          <a:p>
            <a:r>
              <a:rPr lang="cs-CZ" dirty="0"/>
              <a:t>„Petr Weiss a Jaroslav Zvěřina pracovali s daty nasbíranými roku 1993 a 1998 a došli k závěru, že u mužů i u žen převládají </a:t>
            </a:r>
            <a:r>
              <a:rPr lang="cs-CZ" dirty="0" err="1"/>
              <a:t>medicinizující</a:t>
            </a:r>
            <a:r>
              <a:rPr lang="cs-CZ" dirty="0"/>
              <a:t> pohledy na homosexualitu - homosexualita jako nemoc (P. Weiss, J. Zvěřina, 2001, str. 108). Z jejich výzkumů pak vyšlo dále najevo, že ženy mají k homosexualitě liberálnější postoje než muži. Tento výsledek je zajímavý již z toho důvodu, že muži jsou přitom otevřenější a pozitivněji naladěni k tématu sexuálního chování (P. Weiss, J. Zvěřina, 2001, str. 109).“</a:t>
            </a:r>
          </a:p>
          <a:p>
            <a:r>
              <a:rPr lang="cs-CZ" dirty="0"/>
              <a:t>„Mnoho teoretiků se liší v tom, koho považují za podnikatele. Například Richard </a:t>
            </a:r>
            <a:r>
              <a:rPr lang="cs-CZ" dirty="0" err="1"/>
              <a:t>Cantillon</a:t>
            </a:r>
            <a:r>
              <a:rPr lang="cs-CZ" dirty="0"/>
              <a:t> (1755) definoval podnikatele jako kohokoliv, kdo má nejistý příjem, a naopak </a:t>
            </a:r>
            <a:r>
              <a:rPr lang="cs-CZ" dirty="0" err="1"/>
              <a:t>Jean</a:t>
            </a:r>
            <a:r>
              <a:rPr lang="cs-CZ" dirty="0"/>
              <a:t>-</a:t>
            </a:r>
            <a:r>
              <a:rPr lang="cs-CZ" dirty="0" err="1"/>
              <a:t>Baptiste</a:t>
            </a:r>
            <a:r>
              <a:rPr lang="cs-CZ" dirty="0"/>
              <a:t> </a:t>
            </a:r>
            <a:r>
              <a:rPr lang="cs-CZ" dirty="0" err="1"/>
              <a:t>Say</a:t>
            </a:r>
            <a:r>
              <a:rPr lang="cs-CZ" dirty="0"/>
              <a:t> podnikatele definoval jako někoho, kdo řídí a kombinuje faktory produkce a nebo Josef </a:t>
            </a:r>
            <a:r>
              <a:rPr lang="cs-CZ" dirty="0" err="1"/>
              <a:t>Schumpeter</a:t>
            </a:r>
            <a:r>
              <a:rPr lang="cs-CZ" dirty="0"/>
              <a:t>, který tvrdil, že hlavním rysem podnikání je inovace. Podnikatel je také mnohdy definován jako „ten, kdo na sebe bere riziko“ a má podnikatelské schopnosti, které jsou definovány jako „proces řízení, organizování a přijímání odpovědnosti za podnik“.“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7811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Hypotézy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F8011B76-43A1-4ED7-9540-88F472340AC0}" type="slidenum">
              <a:rPr lang="cs-CZ" smtClean="0"/>
              <a:pPr/>
              <a:t>11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825752" y="1628800"/>
            <a:ext cx="8503920" cy="4470248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„Lidé, osvobozeni americkou armádou byli následně politicky orientováni „doprava“, kdežto lidé, osvobozeni sovětskou armádou zase „doleva“.“</a:t>
            </a:r>
          </a:p>
          <a:p>
            <a:pPr lvl="0"/>
            <a:r>
              <a:rPr lang="cs-CZ" dirty="0"/>
              <a:t>„Rodič-zaměstnanec bude v průměru významně více chtít, aby hodnotou jeho dítěte byla slušnost, než rodič-podnikatel.“</a:t>
            </a:r>
          </a:p>
          <a:p>
            <a:pPr lvl="0"/>
            <a:r>
              <a:rPr lang="cs-CZ" dirty="0"/>
              <a:t>„Lidé žijící ve městě s větším počtem obyvatel mají tolerantnější postoj k homosexualitě než lidé z obce s nízkým počtem obyvatel.“</a:t>
            </a:r>
          </a:p>
          <a:p>
            <a:pPr lvl="0"/>
            <a:r>
              <a:rPr lang="cs-CZ" dirty="0"/>
              <a:t>„ Za účelem vysvětlení a dokázání pravdivosti naší předešlé teorie vyslovíme nyní hypotézu. Vzhledem k výzkumnému problému bude teze zaměřena na samotnou policii. Předpokládá se, že se policie bude chovat tak, že nebude dostatečně vynucovat nová nařízení, následkem čehož poleví v kontrolách a řidiči se budou chovat stejně jako před zavedením nových pravidel. Naše teorie tedy tvrdí, že výsledkem této "hry" bude návrat do původního stavu. Policie by se uchýlila k nedostatečnému vynucování a prováděla by méně kontrol a řidiči by se tak novými nařízeními cítili omezeni pouze krátkodobě, v dlouhodobém měřítku by se situace navrátila do původního stavu.“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5267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Požadavky na formátování semestrální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136648" y="1600200"/>
            <a:ext cx="8153400" cy="4781128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Při formální úpravě se orientujte úpravou vzorové struktury práce</a:t>
            </a:r>
          </a:p>
          <a:p>
            <a:r>
              <a:rPr lang="cs-CZ" dirty="0"/>
              <a:t>Konkrétní požadavky</a:t>
            </a:r>
          </a:p>
          <a:p>
            <a:pPr lvl="1"/>
            <a:r>
              <a:rPr lang="cs-CZ" sz="2500" dirty="0"/>
              <a:t>Zarovnání do bloku</a:t>
            </a:r>
          </a:p>
          <a:p>
            <a:pPr lvl="1"/>
            <a:r>
              <a:rPr lang="cs-CZ" sz="2500" dirty="0"/>
              <a:t>Písmo max. velikosti 12</a:t>
            </a:r>
          </a:p>
          <a:p>
            <a:pPr lvl="1"/>
            <a:r>
              <a:rPr lang="cs-CZ" sz="2500" dirty="0"/>
              <a:t>Řádkování max. 1,5</a:t>
            </a:r>
          </a:p>
          <a:p>
            <a:pPr lvl="1"/>
            <a:r>
              <a:rPr lang="cs-CZ" sz="2500" dirty="0"/>
              <a:t>Žádné zbytečné formátovací znaky – např. odsazení pomocí mezerníku, enteru</a:t>
            </a:r>
          </a:p>
          <a:p>
            <a:pPr lvl="1"/>
            <a:r>
              <a:rPr lang="cs-CZ" sz="2500" dirty="0"/>
              <a:t>Číslování kapitol a podkapitol</a:t>
            </a:r>
          </a:p>
          <a:p>
            <a:pPr lvl="1"/>
            <a:r>
              <a:rPr lang="cs-CZ" sz="2500" dirty="0"/>
              <a:t>Nezapomeňte na Abstrakt, Klíčová slova, Klasifikaci JEL</a:t>
            </a:r>
          </a:p>
          <a:p>
            <a:pPr lvl="1"/>
            <a:r>
              <a:rPr lang="cs-CZ" sz="2500" dirty="0"/>
              <a:t>Dotazník musí být přiložen k práci (do rozsahu se nepočítá)</a:t>
            </a:r>
          </a:p>
          <a:p>
            <a:r>
              <a:rPr lang="cs-CZ" dirty="0"/>
              <a:t>Ať už zvolíte jakýkoli způsob odkazování na literaturu, na konci práce musí být seznam použité literatury</a:t>
            </a:r>
          </a:p>
        </p:txBody>
      </p:sp>
    </p:spTree>
    <p:extLst>
      <p:ext uri="{BB962C8B-B14F-4D97-AF65-F5344CB8AC3E}">
        <p14:creationId xmlns:p14="http://schemas.microsoft.com/office/powerpoint/2010/main" val="1691411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Hodnocení semestrální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Max 40 bodů</a:t>
            </a:r>
          </a:p>
          <a:p>
            <a:pPr lvl="1"/>
            <a:r>
              <a:rPr lang="cs-CZ" dirty="0"/>
              <a:t>20 bodů za </a:t>
            </a:r>
          </a:p>
          <a:p>
            <a:pPr lvl="2"/>
            <a:r>
              <a:rPr lang="cs-CZ" dirty="0"/>
              <a:t>konkrétní téma, </a:t>
            </a:r>
          </a:p>
          <a:p>
            <a:pPr lvl="2"/>
            <a:r>
              <a:rPr lang="cs-CZ" dirty="0"/>
              <a:t>cíl práce, </a:t>
            </a:r>
          </a:p>
          <a:p>
            <a:pPr lvl="2"/>
            <a:r>
              <a:rPr lang="cs-CZ" dirty="0"/>
              <a:t>případně vhodně položenou výzkumnou otázku </a:t>
            </a:r>
          </a:p>
          <a:p>
            <a:pPr lvl="2"/>
            <a:r>
              <a:rPr lang="cs-CZ" dirty="0"/>
              <a:t>a užití věcně i logicky adekvátní argumentace k jejímu potvrzení/vyvrácení, </a:t>
            </a:r>
          </a:p>
          <a:p>
            <a:pPr lvl="2"/>
            <a:r>
              <a:rPr lang="cs-CZ" dirty="0"/>
              <a:t>dodržení struktury práce</a:t>
            </a:r>
          </a:p>
          <a:p>
            <a:pPr lvl="1"/>
            <a:r>
              <a:rPr lang="cs-CZ" dirty="0"/>
              <a:t>10 bodů za použití hodnověrné a relevantní literatury (tj. alespoň 20 odborných vědecký studii) </a:t>
            </a:r>
          </a:p>
          <a:p>
            <a:pPr lvl="1"/>
            <a:r>
              <a:rPr lang="cs-CZ" dirty="0"/>
              <a:t>10 bodů za dodržení formálních požadavků</a:t>
            </a:r>
          </a:p>
        </p:txBody>
      </p:sp>
    </p:spTree>
    <p:extLst>
      <p:ext uri="{BB962C8B-B14F-4D97-AF65-F5344CB8AC3E}">
        <p14:creationId xmlns:p14="http://schemas.microsoft.com/office/powerpoint/2010/main" val="1634472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Hodnocení semestrální práce 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136648" y="1600200"/>
            <a:ext cx="8153400" cy="4925144"/>
          </a:xfrm>
        </p:spPr>
        <p:txBody>
          <a:bodyPr>
            <a:normAutofit/>
          </a:bodyPr>
          <a:lstStyle/>
          <a:p>
            <a:r>
              <a:rPr lang="cs-CZ" dirty="0"/>
              <a:t>Zvláště závažná pochybení mohou být penalizována ztrátou až 40 bodů</a:t>
            </a:r>
          </a:p>
          <a:p>
            <a:pPr lvl="1"/>
            <a:r>
              <a:rPr lang="cs-CZ" dirty="0"/>
              <a:t>Závažné obsahové nedostatky zejména v kombinaci s nedodržením minimálního rozsahu</a:t>
            </a:r>
          </a:p>
          <a:p>
            <a:pPr lvl="1"/>
            <a:r>
              <a:rPr lang="cs-CZ" dirty="0"/>
              <a:t>Absentující (či zcela nedostatečné) zdroje, absentující odkazy na zdroje v textu, nevhodné (= neodborné, nekvalitní) zdroje, </a:t>
            </a:r>
          </a:p>
          <a:p>
            <a:pPr lvl="1"/>
            <a:r>
              <a:rPr lang="cs-CZ" dirty="0"/>
              <a:t>Závažné nedodržení citační normy APA</a:t>
            </a:r>
          </a:p>
          <a:p>
            <a:pPr lvl="1"/>
            <a:r>
              <a:rPr lang="cs-CZ" dirty="0"/>
              <a:t>Přemnožené přímé citace</a:t>
            </a:r>
          </a:p>
          <a:p>
            <a:pPr lvl="1"/>
            <a:r>
              <a:rPr lang="cs-CZ" dirty="0"/>
              <a:t>Přemnožené a nesmyslné grafy a tabulky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5392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Vzorová struktura práce 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Název</a:t>
            </a:r>
          </a:p>
          <a:p>
            <a:r>
              <a:rPr lang="cs-CZ" dirty="0"/>
              <a:t>Abstrakt (1 odstavec)</a:t>
            </a:r>
          </a:p>
          <a:p>
            <a:pPr lvl="1"/>
            <a:r>
              <a:rPr lang="cs-CZ" dirty="0"/>
              <a:t>Proč je téma zajímavé? (1 věta)</a:t>
            </a:r>
          </a:p>
          <a:p>
            <a:pPr lvl="1"/>
            <a:r>
              <a:rPr lang="cs-CZ" dirty="0"/>
              <a:t>Stručné shrnutí toho co je o tématu známé (1 věta)</a:t>
            </a:r>
          </a:p>
          <a:p>
            <a:pPr lvl="1"/>
            <a:r>
              <a:rPr lang="cs-CZ" dirty="0"/>
              <a:t>Cíl práce</a:t>
            </a:r>
          </a:p>
          <a:p>
            <a:pPr lvl="1"/>
            <a:r>
              <a:rPr lang="cs-CZ" dirty="0"/>
              <a:t>Metoda</a:t>
            </a:r>
          </a:p>
          <a:p>
            <a:pPr lvl="1"/>
            <a:r>
              <a:rPr lang="cs-CZ" dirty="0"/>
              <a:t>Výsledky</a:t>
            </a:r>
          </a:p>
          <a:p>
            <a:r>
              <a:rPr lang="cs-CZ" dirty="0"/>
              <a:t>Klíčová slova</a:t>
            </a:r>
          </a:p>
          <a:p>
            <a:r>
              <a:rPr lang="cs-CZ" dirty="0"/>
              <a:t>Úvod (cca 1 stránka)</a:t>
            </a:r>
          </a:p>
          <a:p>
            <a:pPr lvl="1"/>
            <a:r>
              <a:rPr lang="cs-CZ" dirty="0"/>
              <a:t>Proč je téma zajímavé?</a:t>
            </a:r>
          </a:p>
          <a:p>
            <a:pPr lvl="1"/>
            <a:r>
              <a:rPr lang="cs-CZ" dirty="0"/>
              <a:t>Stručné shrnutí toho co je o tématu známé</a:t>
            </a:r>
          </a:p>
          <a:p>
            <a:pPr lvl="1"/>
            <a:r>
              <a:rPr lang="cs-CZ" dirty="0"/>
              <a:t>Cíl práce</a:t>
            </a:r>
          </a:p>
          <a:p>
            <a:pPr lvl="1"/>
            <a:r>
              <a:rPr lang="cs-CZ" dirty="0"/>
              <a:t>Metoda</a:t>
            </a:r>
          </a:p>
          <a:p>
            <a:pPr lvl="1"/>
            <a:r>
              <a:rPr lang="cs-CZ" dirty="0"/>
              <a:t>Struktura práce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59151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Vzorová struktura práce 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Rešerše literatury</a:t>
            </a:r>
          </a:p>
          <a:p>
            <a:r>
              <a:rPr lang="cs-CZ" dirty="0"/>
              <a:t>Zopakovat téma a cíl práce</a:t>
            </a:r>
          </a:p>
          <a:p>
            <a:pPr lvl="1"/>
            <a:r>
              <a:rPr lang="cs-CZ" dirty="0"/>
              <a:t>Metoda</a:t>
            </a:r>
          </a:p>
          <a:p>
            <a:pPr lvl="2"/>
            <a:r>
              <a:rPr lang="cs-CZ" dirty="0"/>
              <a:t>Typ rešerše literatury</a:t>
            </a:r>
          </a:p>
          <a:p>
            <a:pPr lvl="2"/>
            <a:r>
              <a:rPr lang="cs-CZ" dirty="0"/>
              <a:t>Za jaké období</a:t>
            </a:r>
          </a:p>
          <a:p>
            <a:pPr lvl="2"/>
            <a:r>
              <a:rPr lang="cs-CZ" dirty="0"/>
              <a:t>Jak byli vybírány zdroje</a:t>
            </a:r>
          </a:p>
          <a:p>
            <a:pPr lvl="2"/>
            <a:r>
              <a:rPr lang="cs-CZ" dirty="0"/>
              <a:t>Kolik zdrojů jste našli</a:t>
            </a:r>
          </a:p>
          <a:p>
            <a:pPr lvl="2"/>
            <a:r>
              <a:rPr lang="cs-CZ" dirty="0"/>
              <a:t>Kolik zdrojů aktuálně používáte</a:t>
            </a:r>
          </a:p>
          <a:p>
            <a:pPr lvl="2"/>
            <a:r>
              <a:rPr lang="cs-CZ" dirty="0"/>
              <a:t>Jak strukturujete literaturu </a:t>
            </a:r>
          </a:p>
          <a:p>
            <a:pPr lvl="3"/>
            <a:r>
              <a:rPr lang="cs-CZ" dirty="0"/>
              <a:t>Historicky </a:t>
            </a:r>
          </a:p>
          <a:p>
            <a:pPr lvl="3"/>
            <a:r>
              <a:rPr lang="cs-CZ" dirty="0"/>
              <a:t>Tematicky</a:t>
            </a:r>
          </a:p>
          <a:p>
            <a:pPr lvl="3"/>
            <a:r>
              <a:rPr lang="cs-CZ" dirty="0"/>
              <a:t>Metodologický, atd.</a:t>
            </a:r>
          </a:p>
          <a:p>
            <a:r>
              <a:rPr lang="cs-CZ" dirty="0"/>
              <a:t>Rešerše literatury sepsána tak aby splnila cíl práce</a:t>
            </a:r>
          </a:p>
          <a:p>
            <a:r>
              <a:rPr lang="cs-CZ" dirty="0"/>
              <a:t>Jaké relevantní k vašemu tématu otázky v literatuře nejsou zpracovaný?</a:t>
            </a:r>
          </a:p>
          <a:p>
            <a:r>
              <a:rPr lang="cs-CZ" dirty="0"/>
              <a:t>Doporučení pro další výzkum</a:t>
            </a:r>
          </a:p>
          <a:p>
            <a:pPr lvl="3"/>
            <a:endParaRPr lang="cs-CZ" dirty="0"/>
          </a:p>
          <a:p>
            <a:pPr lvl="2"/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Teoretická část (v případě že máte i část výzkumnou)</a:t>
            </a:r>
          </a:p>
          <a:p>
            <a:pPr lvl="1"/>
            <a:r>
              <a:rPr lang="cs-CZ" dirty="0"/>
              <a:t>Zopakovat téma a cíl práce</a:t>
            </a:r>
          </a:p>
          <a:p>
            <a:pPr lvl="1"/>
            <a:r>
              <a:rPr lang="cs-CZ" dirty="0"/>
              <a:t>Rešerše literatury systematizovaná tak aby na konci bylo zdůvodnění výzkumných otázek nebo hypotéz</a:t>
            </a:r>
          </a:p>
          <a:p>
            <a:r>
              <a:rPr lang="cs-CZ" dirty="0"/>
              <a:t>Výzkumná část (dotazníky, rozhovory, case study)</a:t>
            </a:r>
          </a:p>
          <a:p>
            <a:pPr lvl="1"/>
            <a:r>
              <a:rPr lang="cs-CZ" dirty="0"/>
              <a:t>Výzkumné otázky</a:t>
            </a:r>
          </a:p>
          <a:p>
            <a:pPr lvl="1"/>
            <a:r>
              <a:rPr lang="cs-CZ" dirty="0"/>
              <a:t>Metoda</a:t>
            </a:r>
          </a:p>
          <a:p>
            <a:pPr lvl="1"/>
            <a:r>
              <a:rPr lang="cs-CZ" dirty="0"/>
              <a:t>Výsledky (zatím pouze uvádíme, nemusíme je zhodnocovat a komentovat)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29171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Dizkuse</a:t>
            </a:r>
            <a:r>
              <a:rPr lang="cs-CZ" dirty="0"/>
              <a:t> (pokud je potřeba)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Rešerše literatury</a:t>
            </a:r>
          </a:p>
          <a:p>
            <a:pPr lvl="1"/>
            <a:r>
              <a:rPr lang="cs-CZ" dirty="0"/>
              <a:t>Všechno co si myslíte o tématu v kontextu té literatury, kterou uvádíte v předchozí kapitole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Výzkumná práce</a:t>
            </a:r>
          </a:p>
          <a:p>
            <a:pPr lvl="1"/>
            <a:r>
              <a:rPr lang="cs-CZ" dirty="0"/>
              <a:t>Komentáře a zhodnocení výsledků výzkumné části  V KONTEXTU LITERATURY Z TEORETICKÉ ČÁSTI</a:t>
            </a:r>
          </a:p>
          <a:p>
            <a:pPr lvl="1"/>
            <a:r>
              <a:rPr lang="cs-CZ" dirty="0"/>
              <a:t>Všechno co si myslíte o tématu</a:t>
            </a:r>
          </a:p>
        </p:txBody>
      </p:sp>
    </p:spTree>
    <p:extLst>
      <p:ext uri="{BB962C8B-B14F-4D97-AF65-F5344CB8AC3E}">
        <p14:creationId xmlns:p14="http://schemas.microsoft.com/office/powerpoint/2010/main" val="27743826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NÍC NOVÉHO !!! VŠECHNO CO JSTE CHTĚLI ŘICT SVÝHO DEJTE DO DIZKUSE!!!</a:t>
            </a:r>
          </a:p>
          <a:p>
            <a:r>
              <a:rPr lang="cs-CZ" dirty="0"/>
              <a:t>Struktura</a:t>
            </a:r>
          </a:p>
          <a:p>
            <a:pPr lvl="1"/>
            <a:r>
              <a:rPr lang="cs-CZ" dirty="0"/>
              <a:t>Téma práce (zopakovat)</a:t>
            </a:r>
          </a:p>
          <a:p>
            <a:pPr lvl="1"/>
            <a:r>
              <a:rPr lang="cs-CZ" dirty="0"/>
              <a:t>Cíl práce (zopakovat)</a:t>
            </a:r>
          </a:p>
          <a:p>
            <a:pPr lvl="1"/>
            <a:r>
              <a:rPr lang="cs-CZ" dirty="0"/>
              <a:t>Metoda (zopakovat)</a:t>
            </a:r>
          </a:p>
          <a:p>
            <a:pPr lvl="1"/>
            <a:r>
              <a:rPr lang="cs-CZ" dirty="0"/>
              <a:t>Výsledky (zopakovat)</a:t>
            </a:r>
          </a:p>
        </p:txBody>
      </p:sp>
    </p:spTree>
    <p:extLst>
      <p:ext uri="{BB962C8B-B14F-4D97-AF65-F5344CB8AC3E}">
        <p14:creationId xmlns:p14="http://schemas.microsoft.com/office/powerpoint/2010/main" val="16192429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Seznam literatury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Uvádíme pouze tu literaturu ne kterou se odkazujeme v textu</a:t>
            </a:r>
          </a:p>
          <a:p>
            <a:r>
              <a:rPr lang="cs-CZ" dirty="0"/>
              <a:t>V abecedním </a:t>
            </a:r>
            <a:r>
              <a:rPr lang="cs-CZ" dirty="0" err="1"/>
              <a:t>pořadi</a:t>
            </a:r>
            <a:endParaRPr lang="cs-CZ" dirty="0"/>
          </a:p>
          <a:p>
            <a:r>
              <a:rPr lang="cs-CZ" dirty="0"/>
              <a:t>Všechny zdroje z textu musejí být uvedeny v seznamu literatury</a:t>
            </a:r>
          </a:p>
          <a:p>
            <a:r>
              <a:rPr lang="cs-CZ" dirty="0"/>
              <a:t>Formát APA </a:t>
            </a:r>
            <a:r>
              <a:rPr lang="cs-CZ" dirty="0">
                <a:hlinkClick r:id="rId2"/>
              </a:rPr>
              <a:t>http://www.bibme.org/citation-guide/apa/</a:t>
            </a:r>
            <a:r>
              <a:rPr lang="cs-CZ" dirty="0"/>
              <a:t> nebo najit zdroj v </a:t>
            </a:r>
            <a:r>
              <a:rPr lang="cs-CZ" dirty="0" err="1"/>
              <a:t>google</a:t>
            </a:r>
            <a:r>
              <a:rPr lang="cs-CZ" dirty="0"/>
              <a:t> </a:t>
            </a:r>
            <a:r>
              <a:rPr lang="cs-CZ" dirty="0" err="1"/>
              <a:t>scholar</a:t>
            </a:r>
            <a:r>
              <a:rPr lang="cs-CZ" dirty="0"/>
              <a:t> a okopírovat citaci</a:t>
            </a:r>
          </a:p>
          <a:p>
            <a:r>
              <a:rPr lang="cs-CZ" dirty="0"/>
              <a:t>U internetových odkazů uvést datum stažení</a:t>
            </a:r>
          </a:p>
          <a:p>
            <a:r>
              <a:rPr lang="cs-CZ" dirty="0"/>
              <a:t>Oddělit literaturu od zdrojů dat</a:t>
            </a:r>
          </a:p>
          <a:p>
            <a:r>
              <a:rPr lang="cs-CZ" dirty="0"/>
              <a:t>Žádné odkazy v poznámkách pod čarou!!! </a:t>
            </a:r>
          </a:p>
          <a:p>
            <a:r>
              <a:rPr lang="cs-CZ" dirty="0"/>
              <a:t>Žádné </a:t>
            </a:r>
            <a:r>
              <a:rPr lang="cs-CZ" dirty="0" err="1"/>
              <a:t>čislování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70148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Požadavky na formátování semestrální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136648" y="1600200"/>
            <a:ext cx="8153400" cy="4781128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Při formální úpravě se orientujte úpravou vzorové struktury práce</a:t>
            </a:r>
          </a:p>
          <a:p>
            <a:r>
              <a:rPr lang="cs-CZ" dirty="0"/>
              <a:t>Konkrétní požadavky</a:t>
            </a:r>
          </a:p>
          <a:p>
            <a:pPr lvl="1"/>
            <a:r>
              <a:rPr lang="cs-CZ" sz="2500" dirty="0"/>
              <a:t>Zarovnání do bloku</a:t>
            </a:r>
          </a:p>
          <a:p>
            <a:pPr lvl="1"/>
            <a:r>
              <a:rPr lang="cs-CZ" sz="2500" dirty="0"/>
              <a:t>Písmo max. velikosti 12</a:t>
            </a:r>
          </a:p>
          <a:p>
            <a:pPr lvl="1"/>
            <a:r>
              <a:rPr lang="cs-CZ" sz="2500" dirty="0"/>
              <a:t>Řádkování max. 1,5</a:t>
            </a:r>
          </a:p>
          <a:p>
            <a:pPr lvl="1"/>
            <a:r>
              <a:rPr lang="cs-CZ" sz="2500" dirty="0"/>
              <a:t>Žádné zbytečné formátovací znaky – např. odsazení pomocí mezerníku, enteru</a:t>
            </a:r>
          </a:p>
          <a:p>
            <a:pPr lvl="1"/>
            <a:r>
              <a:rPr lang="cs-CZ" sz="2500" dirty="0"/>
              <a:t>Číslování kapitol a podkapitol</a:t>
            </a:r>
          </a:p>
          <a:p>
            <a:pPr lvl="1"/>
            <a:r>
              <a:rPr lang="cs-CZ" sz="2500" dirty="0"/>
              <a:t>Nezapomeňte na Abstrakt, Klíčová slova, Klasifikaci JEL</a:t>
            </a:r>
          </a:p>
          <a:p>
            <a:pPr lvl="1"/>
            <a:r>
              <a:rPr lang="cs-CZ" sz="2500" dirty="0"/>
              <a:t>Dotazník musí být přiložen k práci (do rozsahu se nepočítá)</a:t>
            </a:r>
          </a:p>
          <a:p>
            <a:r>
              <a:rPr lang="cs-CZ" dirty="0"/>
              <a:t>Ať už zvolíte jakýkoli způsob odkazování na literaturu, na konci práce musí být seznam použité literatury</a:t>
            </a:r>
          </a:p>
        </p:txBody>
      </p:sp>
    </p:spTree>
    <p:extLst>
      <p:ext uri="{BB962C8B-B14F-4D97-AF65-F5344CB8AC3E}">
        <p14:creationId xmlns:p14="http://schemas.microsoft.com/office/powerpoint/2010/main" val="2330165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z odevzdaných prací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8011B76-43A1-4ED7-9540-88F472340AC0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41002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Téma práce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F8011B76-43A1-4ED7-9540-88F472340AC0}" type="slidenum">
              <a:rPr lang="cs-CZ" smtClean="0"/>
              <a:pPr/>
              <a:t>9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„Hlavním tématem tedy budou názory určitých skupin lidí na dané a předem určené události. Půjde o srovnání těchto názorů vzhledem k událostem a zkušenostem jednotlivců a skupin lidí, které zažili při osvobození od nacistických vojsk na konci druhé světové války. Cílem práce je dokázat pravdivost a platnost či naopak nepravdivost předem stanovených hypotéz.“</a:t>
            </a:r>
          </a:p>
          <a:p>
            <a:r>
              <a:rPr lang="cs-CZ" dirty="0"/>
              <a:t>„Tématem práce je kvalitativně shrnout parametry vody z kohoutku v ČR a uvést možné využití vodních filtrů. Jakmile firmy uvedou své možnosti, je možné přistoupit ke kvantitativním metodám a postoupit v tomto směru opět o krok dále.“</a:t>
            </a:r>
          </a:p>
          <a:p>
            <a:r>
              <a:rPr lang="cs-CZ" dirty="0"/>
              <a:t>„Homosexualita je stále tématem, na které dnešní společnost ještě nenalezla jednotnou odpověď. Buď budí rozhořčení, nebo zájem. Buď se pojí se slovy „Ano, nevadí“ nebo s výrokem „Ne, nikdy“. Ráda bych svoji práci využila k tomu, abych zjistila, které skupiny lidí mají pozitivní postoj k homosexualitě, a které přijímají homosexualitu negativně.“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0233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1227</Words>
  <Application>Microsoft Office PowerPoint</Application>
  <PresentationFormat>Širokoúhlá obrazovka</PresentationFormat>
  <Paragraphs>122</Paragraphs>
  <Slides>14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Motiv Office</vt:lpstr>
      <vt:lpstr>Vzorová struktura práce</vt:lpstr>
      <vt:lpstr>Vzorová struktura práce I</vt:lpstr>
      <vt:lpstr>Vzorová struktura práce II</vt:lpstr>
      <vt:lpstr>Dizkuse (pokud je potřeba)</vt:lpstr>
      <vt:lpstr>Závěr</vt:lpstr>
      <vt:lpstr>Seznam literatury</vt:lpstr>
      <vt:lpstr>Požadavky na formátování semestrální práce</vt:lpstr>
      <vt:lpstr>Příklady z odevzdaných prací</vt:lpstr>
      <vt:lpstr>Téma práce</vt:lpstr>
      <vt:lpstr>Teoretické zakotvení práce</vt:lpstr>
      <vt:lpstr>Hypotézy</vt:lpstr>
      <vt:lpstr>Požadavky na formátování semestrální práce</vt:lpstr>
      <vt:lpstr>Hodnocení semestrální práce</vt:lpstr>
      <vt:lpstr>Hodnocení semestrální práce II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Vzorová struktura práce</dc:title>
  <dc:creator>Inna Čábelková</dc:creator>
  <cp:lastModifiedBy>Čábelková Inna</cp:lastModifiedBy>
  <cp:revision>15</cp:revision>
  <dcterms:created xsi:type="dcterms:W3CDTF">2018-02-09T14:16:08Z</dcterms:created>
  <dcterms:modified xsi:type="dcterms:W3CDTF">2021-02-24T16:08:12Z</dcterms:modified>
</cp:coreProperties>
</file>