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media/image5.jpg" ContentType="image/png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1" r:id="rId3"/>
    <p:sldId id="257" r:id="rId4"/>
    <p:sldId id="258" r:id="rId5"/>
    <p:sldId id="270" r:id="rId6"/>
    <p:sldId id="262" r:id="rId7"/>
    <p:sldId id="263" r:id="rId8"/>
    <p:sldId id="259" r:id="rId9"/>
    <p:sldId id="269" r:id="rId10"/>
    <p:sldId id="264" r:id="rId11"/>
    <p:sldId id="265" r:id="rId12"/>
    <p:sldId id="266" r:id="rId13"/>
    <p:sldId id="267" r:id="rId14"/>
    <p:sldId id="260" r:id="rId15"/>
    <p:sldId id="273" r:id="rId16"/>
    <p:sldId id="274" r:id="rId17"/>
    <p:sldId id="277" r:id="rId18"/>
    <p:sldId id="275" r:id="rId19"/>
    <p:sldId id="276" r:id="rId20"/>
    <p:sldId id="279" r:id="rId21"/>
    <p:sldId id="278" r:id="rId22"/>
    <p:sldId id="26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4411" autoAdjust="0"/>
  </p:normalViewPr>
  <p:slideViewPr>
    <p:cSldViewPr>
      <p:cViewPr varScale="1">
        <p:scale>
          <a:sx n="74" d="100"/>
          <a:sy n="74" d="100"/>
        </p:scale>
        <p:origin x="136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FAE3B-ED3C-4430-A66B-281ED9AA96B7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30E028-4283-46A2-8E4B-8E96B0EE44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700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465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dirty="0" err="1" smtClean="0"/>
              <a:t>Een</a:t>
            </a:r>
            <a:r>
              <a:rPr lang="en-GB" dirty="0" smtClean="0"/>
              <a:t> </a:t>
            </a:r>
            <a:r>
              <a:rPr lang="en-GB" dirty="0" err="1" smtClean="0"/>
              <a:t>beknopte</a:t>
            </a:r>
            <a:r>
              <a:rPr lang="en-GB" dirty="0" smtClean="0"/>
              <a:t> </a:t>
            </a:r>
            <a:r>
              <a:rPr lang="en-GB" dirty="0" err="1" smtClean="0"/>
              <a:t>bijzin</a:t>
            </a:r>
            <a:r>
              <a:rPr lang="en-GB" baseline="0" dirty="0" smtClean="0"/>
              <a:t> – het is </a:t>
            </a:r>
            <a:r>
              <a:rPr lang="en-GB" baseline="0" dirty="0" err="1" smtClean="0"/>
              <a:t>een</a:t>
            </a:r>
            <a:r>
              <a:rPr lang="en-GB" baseline="0" dirty="0" smtClean="0"/>
              <a:t> zin </a:t>
            </a:r>
            <a:r>
              <a:rPr lang="en-GB" baseline="0" dirty="0" err="1" smtClean="0"/>
              <a:t>waarin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onderwerp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persoonsvorm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worden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genoemd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deze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worden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uit</a:t>
            </a:r>
            <a:r>
              <a:rPr lang="en-GB" baseline="0" dirty="0" smtClean="0"/>
              <a:t> de </a:t>
            </a:r>
            <a:r>
              <a:rPr lang="en-GB" baseline="0" dirty="0" err="1" smtClean="0"/>
              <a:t>hoofdzin</a:t>
            </a:r>
            <a:r>
              <a:rPr lang="en-GB" baseline="0" dirty="0" smtClean="0"/>
              <a:t> “</a:t>
            </a:r>
            <a:r>
              <a:rPr lang="en-GB" baseline="0" dirty="0" err="1" smtClean="0"/>
              <a:t>geleend</a:t>
            </a:r>
            <a:r>
              <a:rPr lang="en-GB" baseline="0" dirty="0" smtClean="0"/>
              <a:t>”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Het </a:t>
            </a:r>
            <a:r>
              <a:rPr lang="en-GB" baseline="0" dirty="0" err="1" smtClean="0"/>
              <a:t>principe</a:t>
            </a:r>
            <a:r>
              <a:rPr lang="en-GB" baseline="0" dirty="0" smtClean="0"/>
              <a:t> is </a:t>
            </a:r>
            <a:r>
              <a:rPr lang="nl-NL" dirty="0" smtClean="0"/>
              <a:t>gebaseerd op samentrekking van zinsdelen</a:t>
            </a:r>
          </a:p>
          <a:p>
            <a:pPr marL="171450" indent="-171450">
              <a:buFontTx/>
              <a:buChar char="-"/>
            </a:pPr>
            <a:r>
              <a:rPr lang="nl-NL" dirty="0" smtClean="0"/>
              <a:t>regel: het onderwerp kan worden weggelaten als  het gelijk is aan dat van de hoofdzin.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309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0E028-4283-46A2-8E4B-8E96B0EE444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882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MAAK TWEE VOORBEELDEN VAN DEZE 5 TYPES ZINNEN (10 ZINNEN IN TOTAAL), MAAK ÉÉN TYPISCH VOORBEELD EN ÉÉN VOORBEELD MET EEN ANDERE DAN EEN TYPISCHE COMMUNICATIEVE FUNCTIE.</a:t>
            </a:r>
          </a:p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162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4826-C51F-4CAF-B72A-7B69A02F8E7A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320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Hij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zou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komen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GB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měl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v </a:t>
            </a:r>
            <a:r>
              <a:rPr lang="en-GB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plánu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ale </a:t>
            </a:r>
            <a:r>
              <a:rPr lang="en-GB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nedorazil</a:t>
            </a:r>
            <a:endParaRPr lang="en-GB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Hij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zou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willen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komen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GB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rád</a:t>
            </a:r>
            <a:r>
              <a:rPr lang="en-GB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by…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0E028-4283-46A2-8E4B-8E96B0EE4449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234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Zou je misschien je vrouw kunnen bellen? -  </a:t>
            </a:r>
            <a:r>
              <a:rPr lang="nl-N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vraag/voorstel:</a:t>
            </a:r>
            <a:r>
              <a:rPr lang="nl-NL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1200" b="1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nl-NL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je in staat daarvoor / Kan dat</a:t>
            </a:r>
            <a:r>
              <a:rPr lang="nl-N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;</a:t>
            </a:r>
            <a:r>
              <a:rPr lang="nl-NL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vertaling: </a:t>
            </a:r>
            <a:r>
              <a:rPr lang="nl-NL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Nemohl bys zavolat své ženě? / Jsi schopný zavolat</a:t>
            </a:r>
            <a:r>
              <a:rPr lang="nl-NL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ženě? / Můžeš zavolat své ženě?</a:t>
            </a:r>
            <a:endParaRPr lang="en-GB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Zou je misschien je vrouw willen bellen? -  </a:t>
            </a:r>
            <a:r>
              <a:rPr lang="nl-N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functie: voorstel / aanbieding</a:t>
            </a:r>
            <a:r>
              <a:rPr lang="nl-NL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r>
              <a:rPr lang="nl-NL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vertaling:</a:t>
            </a:r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nl-NL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echceš třeba zavolat své ženě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nl-NL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endParaRPr lang="en-GB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0E028-4283-46A2-8E4B-8E96B0EE4449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691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Wat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ook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moge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gebeuren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= </a:t>
            </a:r>
            <a:r>
              <a:rPr lang="en-GB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není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přací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věta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ať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už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</a:t>
            </a:r>
            <a:r>
              <a:rPr lang="en-GB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stane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cokoli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Mogen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GB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kinderen</a:t>
            </a:r>
            <a:r>
              <a:rPr lang="en-GB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i="1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hiet</a:t>
            </a:r>
            <a:r>
              <a:rPr lang="en-GB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i="1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spelen</a:t>
            </a:r>
            <a:r>
              <a:rPr lang="en-GB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…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0E028-4283-46A2-8E4B-8E96B0EE4449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281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4283-8EDF-46B2-9878-84B0C619E30D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9050-FF53-4CAF-A5DA-CA72D8DFAD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22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4283-8EDF-46B2-9878-84B0C619E30D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9050-FF53-4CAF-A5DA-CA72D8DFAD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25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4283-8EDF-46B2-9878-84B0C619E30D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9050-FF53-4CAF-A5DA-CA72D8DFAD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85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4283-8EDF-46B2-9878-84B0C619E30D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9050-FF53-4CAF-A5DA-CA72D8DFAD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60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4283-8EDF-46B2-9878-84B0C619E30D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9050-FF53-4CAF-A5DA-CA72D8DFAD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52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4283-8EDF-46B2-9878-84B0C619E30D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9050-FF53-4CAF-A5DA-CA72D8DFAD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689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4283-8EDF-46B2-9878-84B0C619E30D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9050-FF53-4CAF-A5DA-CA72D8DFAD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59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4283-8EDF-46B2-9878-84B0C619E30D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9050-FF53-4CAF-A5DA-CA72D8DFAD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20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4283-8EDF-46B2-9878-84B0C619E30D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9050-FF53-4CAF-A5DA-CA72D8DFAD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58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4283-8EDF-46B2-9878-84B0C619E30D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9050-FF53-4CAF-A5DA-CA72D8DFAD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65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4283-8EDF-46B2-9878-84B0C619E30D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9050-FF53-4CAF-A5DA-CA72D8DFAD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44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4283-8EDF-46B2-9878-84B0C619E30D}" type="datetimeFigureOut">
              <a:rPr lang="cs-CZ" smtClean="0"/>
              <a:pPr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09050-FF53-4CAF-A5DA-CA72D8DFAD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76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3qqFvp69I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1052736"/>
            <a:ext cx="8892480" cy="2259682"/>
          </a:xfrm>
        </p:spPr>
        <p:txBody>
          <a:bodyPr>
            <a:normAutofit fontScale="90000"/>
          </a:bodyPr>
          <a:lstStyle/>
          <a:p>
            <a:pPr algn="l"/>
            <a:r>
              <a:rPr lang="en-GB" sz="4000" dirty="0" smtClean="0"/>
              <a:t>	</a:t>
            </a:r>
            <a:r>
              <a:rPr lang="en-GB" sz="4000" b="1" u="sng" dirty="0" smtClean="0"/>
              <a:t/>
            </a:r>
            <a:br>
              <a:rPr lang="en-GB" sz="4000" b="1" u="sng" dirty="0" smtClean="0"/>
            </a:br>
            <a:r>
              <a:rPr lang="en-GB" sz="4000" b="1" dirty="0" smtClean="0"/>
              <a:t>	</a:t>
            </a:r>
            <a:r>
              <a:rPr lang="en-GB" b="1" dirty="0" smtClean="0"/>
              <a:t>DE </a:t>
            </a:r>
            <a:r>
              <a:rPr lang="cs-CZ" sz="4900" b="1" dirty="0" smtClean="0"/>
              <a:t>COMMUNICATIEVE FUNCTIE</a:t>
            </a:r>
            <a:r>
              <a:rPr lang="en-GB" sz="4900" b="1" dirty="0"/>
              <a:t> </a:t>
            </a:r>
            <a:r>
              <a:rPr lang="en-GB" sz="4900" b="1" dirty="0" smtClean="0"/>
              <a:t>			VAN </a:t>
            </a:r>
            <a:r>
              <a:rPr lang="cs-CZ" sz="4900" b="1" dirty="0" smtClean="0"/>
              <a:t>DE ZIN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/>
              <a:t>	</a:t>
            </a:r>
            <a:r>
              <a:rPr lang="cs-CZ" sz="4000" dirty="0" smtClean="0"/>
              <a:t>		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181973"/>
            <a:ext cx="5760640" cy="350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VORM vs BETEKENIS</a:t>
            </a:r>
            <a:endParaRPr lang="en-GB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84151"/>
            <a:ext cx="8363272" cy="5657217"/>
          </a:xfrm>
        </p:spPr>
      </p:pic>
      <p:sp>
        <p:nvSpPr>
          <p:cNvPr id="5" name="TextovéPole 4"/>
          <p:cNvSpPr txBox="1"/>
          <p:nvPr/>
        </p:nvSpPr>
        <p:spPr>
          <a:xfrm>
            <a:off x="1403648" y="1855777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HEB JE WAT SUIKER? </a:t>
            </a:r>
            <a:endParaRPr lang="en-GB" sz="28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96136" y="1855777"/>
            <a:ext cx="2304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JA, IK HEB ER VEEL VAN. 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61042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3" t="16676" r="6265" b="16619"/>
          <a:stretch/>
        </p:blipFill>
        <p:spPr>
          <a:xfrm>
            <a:off x="233963" y="3861048"/>
            <a:ext cx="8640960" cy="2448272"/>
          </a:xfrm>
          <a:ln w="19050">
            <a:solidFill>
              <a:schemeClr val="tx1"/>
            </a:solidFill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62" y="620688"/>
            <a:ext cx="8640960" cy="2632627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4962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r>
              <a:rPr lang="en-GB" sz="5400" b="1" dirty="0" err="1" smtClean="0"/>
              <a:t>communicatie</a:t>
            </a:r>
            <a:endParaRPr lang="en-GB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28592"/>
          </a:xfrm>
        </p:spPr>
        <p:txBody>
          <a:bodyPr/>
          <a:lstStyle/>
          <a:p>
            <a:pPr marL="0" indent="0">
              <a:buNone/>
            </a:pPr>
            <a:r>
              <a:rPr lang="en-GB" u="sng" dirty="0" err="1"/>
              <a:t>e</a:t>
            </a:r>
            <a:r>
              <a:rPr lang="en-GB" u="sng" dirty="0" err="1" smtClean="0"/>
              <a:t>ssentiële</a:t>
            </a:r>
            <a:r>
              <a:rPr lang="en-GB" u="sng" dirty="0" smtClean="0"/>
              <a:t> </a:t>
            </a:r>
            <a:r>
              <a:rPr lang="en-GB" u="sng" dirty="0" err="1" smtClean="0"/>
              <a:t>factoren</a:t>
            </a:r>
            <a:r>
              <a:rPr lang="en-GB" u="sng" dirty="0" smtClean="0"/>
              <a:t>: </a:t>
            </a:r>
            <a:r>
              <a:rPr lang="en-GB" dirty="0" err="1" smtClean="0"/>
              <a:t>taalkennis</a:t>
            </a:r>
            <a:r>
              <a:rPr lang="en-GB" dirty="0" smtClean="0"/>
              <a:t>, </a:t>
            </a:r>
            <a:r>
              <a:rPr lang="en-GB" dirty="0" err="1" smtClean="0"/>
              <a:t>kennis</a:t>
            </a:r>
            <a:r>
              <a:rPr lang="en-GB" dirty="0" smtClean="0"/>
              <a:t> van de </a:t>
            </a:r>
            <a:r>
              <a:rPr lang="en-GB" dirty="0" err="1" smtClean="0"/>
              <a:t>situatie</a:t>
            </a:r>
            <a:r>
              <a:rPr lang="en-GB" dirty="0" smtClean="0"/>
              <a:t>, </a:t>
            </a:r>
            <a:r>
              <a:rPr lang="en-GB" dirty="0" err="1" smtClean="0"/>
              <a:t>kennis</a:t>
            </a:r>
            <a:r>
              <a:rPr lang="en-GB" dirty="0" smtClean="0"/>
              <a:t> van de </a:t>
            </a:r>
            <a:r>
              <a:rPr lang="en-GB" dirty="0" err="1" smtClean="0"/>
              <a:t>wereld</a:t>
            </a:r>
            <a:r>
              <a:rPr lang="en-GB" dirty="0" smtClean="0"/>
              <a:t>, </a:t>
            </a:r>
            <a:r>
              <a:rPr lang="en-GB" dirty="0" err="1" smtClean="0"/>
              <a:t>extralinguistic</a:t>
            </a:r>
            <a:r>
              <a:rPr lang="en-GB" dirty="0"/>
              <a:t> </a:t>
            </a:r>
            <a:r>
              <a:rPr lang="en-GB" dirty="0" smtClean="0"/>
              <a:t>reality (</a:t>
            </a:r>
            <a:r>
              <a:rPr lang="en-GB" dirty="0" err="1"/>
              <a:t>buiten-taal</a:t>
            </a:r>
            <a:r>
              <a:rPr lang="en-GB" dirty="0" smtClean="0"/>
              <a:t> </a:t>
            </a:r>
            <a:r>
              <a:rPr lang="en-GB" dirty="0" err="1" smtClean="0"/>
              <a:t>elementen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werkelijkheid</a:t>
            </a:r>
            <a:r>
              <a:rPr lang="en-GB" dirty="0" smtClean="0"/>
              <a:t>)…</a:t>
            </a:r>
          </a:p>
          <a:p>
            <a:endParaRPr lang="en-GB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7"/>
          <a:stretch/>
        </p:blipFill>
        <p:spPr>
          <a:xfrm>
            <a:off x="1907704" y="2852936"/>
            <a:ext cx="4968552" cy="400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80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0"/>
            <a:ext cx="6768752" cy="673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88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u="sng" dirty="0" err="1">
                <a:solidFill>
                  <a:srgbClr val="0070C0"/>
                </a:solidFill>
              </a:rPr>
              <a:t>communicatieve</a:t>
            </a:r>
            <a:r>
              <a:rPr lang="cs-CZ" u="sng" dirty="0">
                <a:solidFill>
                  <a:srgbClr val="0070C0"/>
                </a:solidFill>
              </a:rPr>
              <a:t> </a:t>
            </a:r>
            <a:r>
              <a:rPr lang="cs-CZ" u="sng" dirty="0" err="1" smtClean="0">
                <a:solidFill>
                  <a:srgbClr val="0070C0"/>
                </a:solidFill>
              </a:rPr>
              <a:t>functie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54461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i="1" dirty="0" err="1">
                <a:solidFill>
                  <a:srgbClr val="FF0000"/>
                </a:solidFill>
              </a:rPr>
              <a:t>Ga</a:t>
            </a:r>
            <a:r>
              <a:rPr lang="cs-CZ" i="1" dirty="0">
                <a:solidFill>
                  <a:srgbClr val="FF0000"/>
                </a:solidFill>
              </a:rPr>
              <a:t> maar </a:t>
            </a:r>
            <a:r>
              <a:rPr lang="cs-CZ" i="1" dirty="0" err="1">
                <a:solidFill>
                  <a:srgbClr val="FF0000"/>
                </a:solidFill>
              </a:rPr>
              <a:t>naar</a:t>
            </a:r>
            <a:r>
              <a:rPr lang="cs-CZ" i="1" dirty="0">
                <a:solidFill>
                  <a:srgbClr val="FF0000"/>
                </a:solidFill>
              </a:rPr>
              <a:t> de </a:t>
            </a:r>
            <a:r>
              <a:rPr lang="cs-CZ" i="1" dirty="0" err="1">
                <a:solidFill>
                  <a:srgbClr val="FF0000"/>
                </a:solidFill>
              </a:rPr>
              <a:t>dokter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</a:p>
          <a:p>
            <a:pPr lvl="0"/>
            <a:r>
              <a:rPr lang="cs-CZ" i="1" dirty="0" err="1" smtClean="0">
                <a:solidFill>
                  <a:srgbClr val="FF0000"/>
                </a:solidFill>
              </a:rPr>
              <a:t>Ik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zou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eerder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weggaan</a:t>
            </a:r>
            <a:r>
              <a:rPr lang="cs-CZ" i="1" dirty="0">
                <a:solidFill>
                  <a:srgbClr val="FF0000"/>
                </a:solidFill>
              </a:rPr>
              <a:t>.</a:t>
            </a:r>
            <a:endParaRPr lang="cs-CZ" i="1" dirty="0" smtClean="0">
              <a:solidFill>
                <a:srgbClr val="FF0000"/>
              </a:solidFill>
            </a:endParaRPr>
          </a:p>
          <a:p>
            <a:pPr lvl="0"/>
            <a:r>
              <a:rPr lang="cs-CZ" i="1" dirty="0" err="1">
                <a:solidFill>
                  <a:srgbClr val="FF0000"/>
                </a:solidFill>
              </a:rPr>
              <a:t>Staat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er</a:t>
            </a:r>
            <a:r>
              <a:rPr lang="cs-CZ" i="1" dirty="0">
                <a:solidFill>
                  <a:srgbClr val="FF0000"/>
                </a:solidFill>
              </a:rPr>
              <a:t> zout op </a:t>
            </a:r>
            <a:r>
              <a:rPr lang="cs-CZ" i="1" dirty="0" err="1">
                <a:solidFill>
                  <a:srgbClr val="FF0000"/>
                </a:solidFill>
              </a:rPr>
              <a:t>tafel</a:t>
            </a:r>
            <a:r>
              <a:rPr lang="cs-CZ" i="1" dirty="0">
                <a:solidFill>
                  <a:srgbClr val="FF0000"/>
                </a:solidFill>
              </a:rPr>
              <a:t>? </a:t>
            </a:r>
            <a:endParaRPr lang="cs-CZ" i="1" dirty="0" smtClean="0">
              <a:solidFill>
                <a:srgbClr val="FF0000"/>
              </a:solidFill>
            </a:endParaRPr>
          </a:p>
          <a:p>
            <a:r>
              <a:rPr lang="en-GB" i="1" dirty="0">
                <a:solidFill>
                  <a:srgbClr val="FF0000"/>
                </a:solidFill>
              </a:rPr>
              <a:t>Je </a:t>
            </a:r>
            <a:r>
              <a:rPr lang="en-GB" i="1" dirty="0" err="1">
                <a:solidFill>
                  <a:srgbClr val="FF0000"/>
                </a:solidFill>
              </a:rPr>
              <a:t>hebt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geen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melk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gekocht</a:t>
            </a:r>
            <a:r>
              <a:rPr lang="en-GB" i="1" dirty="0">
                <a:solidFill>
                  <a:srgbClr val="FF0000"/>
                </a:solidFill>
              </a:rPr>
              <a:t>.</a:t>
            </a:r>
            <a:endParaRPr lang="cs-CZ" i="1" dirty="0">
              <a:solidFill>
                <a:srgbClr val="FF0000"/>
              </a:solidFill>
            </a:endParaRPr>
          </a:p>
          <a:p>
            <a:pPr lvl="0"/>
            <a:r>
              <a:rPr lang="cs-CZ" i="1" dirty="0" err="1" smtClean="0">
                <a:solidFill>
                  <a:srgbClr val="FF0000"/>
                </a:solidFill>
              </a:rPr>
              <a:t>Doe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de </a:t>
            </a:r>
            <a:r>
              <a:rPr lang="cs-CZ" i="1" dirty="0" err="1">
                <a:solidFill>
                  <a:srgbClr val="FF0000"/>
                </a:solidFill>
              </a:rPr>
              <a:t>deur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even</a:t>
            </a:r>
            <a:r>
              <a:rPr lang="cs-CZ" i="1" dirty="0">
                <a:solidFill>
                  <a:srgbClr val="FF0000"/>
                </a:solidFill>
              </a:rPr>
              <a:t> open, </a:t>
            </a:r>
            <a:r>
              <a:rPr lang="cs-CZ" i="1" dirty="0" err="1">
                <a:solidFill>
                  <a:srgbClr val="FF0000"/>
                </a:solidFill>
              </a:rPr>
              <a:t>ajb</a:t>
            </a:r>
            <a:r>
              <a:rPr lang="cs-CZ" i="1" dirty="0">
                <a:solidFill>
                  <a:srgbClr val="FF0000"/>
                </a:solidFill>
              </a:rPr>
              <a:t>.</a:t>
            </a:r>
          </a:p>
          <a:p>
            <a:pPr lvl="0"/>
            <a:r>
              <a:rPr lang="cs-CZ" i="1" dirty="0">
                <a:solidFill>
                  <a:srgbClr val="FF0000"/>
                </a:solidFill>
              </a:rPr>
              <a:t>Lang </a:t>
            </a:r>
            <a:r>
              <a:rPr lang="cs-CZ" i="1" dirty="0" err="1">
                <a:solidFill>
                  <a:srgbClr val="FF0000"/>
                </a:solidFill>
              </a:rPr>
              <a:t>leve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de </a:t>
            </a:r>
            <a:r>
              <a:rPr lang="cs-CZ" i="1" dirty="0" err="1" smtClean="0">
                <a:solidFill>
                  <a:srgbClr val="FF0000"/>
                </a:solidFill>
              </a:rPr>
              <a:t>koningin</a:t>
            </a:r>
            <a:r>
              <a:rPr lang="cs-CZ" i="1" dirty="0" smtClean="0">
                <a:solidFill>
                  <a:srgbClr val="FF0000"/>
                </a:solidFill>
              </a:rPr>
              <a:t>! </a:t>
            </a:r>
            <a:endParaRPr lang="cs-CZ" i="1" dirty="0">
              <a:solidFill>
                <a:srgbClr val="FF0000"/>
              </a:solidFill>
            </a:endParaRPr>
          </a:p>
          <a:p>
            <a:r>
              <a:rPr lang="cs-CZ" i="1" dirty="0" err="1">
                <a:solidFill>
                  <a:srgbClr val="FF0000"/>
                </a:solidFill>
              </a:rPr>
              <a:t>Zou</a:t>
            </a:r>
            <a:r>
              <a:rPr lang="cs-CZ" i="1" dirty="0">
                <a:solidFill>
                  <a:srgbClr val="FF0000"/>
                </a:solidFill>
              </a:rPr>
              <a:t> je </a:t>
            </a:r>
            <a:r>
              <a:rPr lang="cs-CZ" i="1" dirty="0" err="1">
                <a:solidFill>
                  <a:srgbClr val="FF0000"/>
                </a:solidFill>
              </a:rPr>
              <a:t>me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kunnen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helpen</a:t>
            </a:r>
            <a:r>
              <a:rPr lang="cs-CZ" i="1" dirty="0" smtClean="0">
                <a:solidFill>
                  <a:srgbClr val="FF0000"/>
                </a:solidFill>
              </a:rPr>
              <a:t>?</a:t>
            </a:r>
            <a:endParaRPr lang="cs-CZ" i="1" dirty="0">
              <a:solidFill>
                <a:srgbClr val="FF0000"/>
              </a:solidFill>
            </a:endParaRPr>
          </a:p>
          <a:p>
            <a:pPr lvl="0"/>
            <a:r>
              <a:rPr lang="cs-CZ" i="1" dirty="0" err="1">
                <a:solidFill>
                  <a:srgbClr val="FF0000"/>
                </a:solidFill>
              </a:rPr>
              <a:t>Mogen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zij</a:t>
            </a:r>
            <a:r>
              <a:rPr lang="cs-CZ" i="1" dirty="0">
                <a:solidFill>
                  <a:srgbClr val="FF0000"/>
                </a:solidFill>
              </a:rPr>
              <a:t> in </a:t>
            </a:r>
            <a:r>
              <a:rPr lang="cs-CZ" i="1" dirty="0" err="1">
                <a:solidFill>
                  <a:srgbClr val="FF0000"/>
                </a:solidFill>
              </a:rPr>
              <a:t>vrede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rusten</a:t>
            </a:r>
            <a:r>
              <a:rPr lang="cs-CZ" i="1" dirty="0">
                <a:solidFill>
                  <a:srgbClr val="FF0000"/>
                </a:solidFill>
              </a:rPr>
              <a:t>. </a:t>
            </a:r>
          </a:p>
          <a:p>
            <a:r>
              <a:rPr lang="cs-CZ" i="1" dirty="0" err="1" smtClean="0">
                <a:solidFill>
                  <a:srgbClr val="FF0000"/>
                </a:solidFill>
              </a:rPr>
              <a:t>Wat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lief</a:t>
            </a:r>
            <a:r>
              <a:rPr lang="cs-CZ" i="1" dirty="0" smtClean="0">
                <a:solidFill>
                  <a:srgbClr val="FF0000"/>
                </a:solidFill>
              </a:rPr>
              <a:t> van </a:t>
            </a:r>
            <a:r>
              <a:rPr lang="cs-CZ" i="1" dirty="0" err="1" smtClean="0">
                <a:solidFill>
                  <a:srgbClr val="FF0000"/>
                </a:solidFill>
              </a:rPr>
              <a:t>jou</a:t>
            </a:r>
            <a:r>
              <a:rPr lang="cs-CZ" i="1" dirty="0" smtClean="0">
                <a:solidFill>
                  <a:srgbClr val="FF0000"/>
                </a:solidFill>
              </a:rPr>
              <a:t>!</a:t>
            </a:r>
          </a:p>
          <a:p>
            <a:r>
              <a:rPr lang="cs-CZ" i="1" dirty="0" err="1">
                <a:solidFill>
                  <a:srgbClr val="FF0000"/>
                </a:solidFill>
              </a:rPr>
              <a:t>Weet</a:t>
            </a:r>
            <a:r>
              <a:rPr lang="cs-CZ" i="1" dirty="0">
                <a:solidFill>
                  <a:srgbClr val="FF0000"/>
                </a:solidFill>
              </a:rPr>
              <a:t> je </a:t>
            </a:r>
            <a:r>
              <a:rPr lang="cs-CZ" i="1" dirty="0" err="1">
                <a:solidFill>
                  <a:srgbClr val="FF0000"/>
                </a:solidFill>
              </a:rPr>
              <a:t>niet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hoe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laat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? </a:t>
            </a:r>
            <a:endParaRPr lang="cs-CZ" i="1" dirty="0" smtClean="0">
              <a:solidFill>
                <a:srgbClr val="FF0000"/>
              </a:solidFill>
            </a:endParaRPr>
          </a:p>
          <a:p>
            <a:pPr lvl="0"/>
            <a:r>
              <a:rPr lang="cs-CZ" i="1" dirty="0" err="1">
                <a:solidFill>
                  <a:srgbClr val="FF0000"/>
                </a:solidFill>
              </a:rPr>
              <a:t>Het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geluk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zij</a:t>
            </a:r>
            <a:r>
              <a:rPr lang="cs-CZ" i="1" dirty="0">
                <a:solidFill>
                  <a:srgbClr val="FF0000"/>
                </a:solidFill>
              </a:rPr>
              <a:t> met u. 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Mama, </a:t>
            </a:r>
            <a:r>
              <a:rPr lang="cs-CZ" i="1" dirty="0" err="1" smtClean="0">
                <a:solidFill>
                  <a:srgbClr val="FF0000"/>
                </a:solidFill>
              </a:rPr>
              <a:t>ik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wil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graag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naar</a:t>
            </a:r>
            <a:r>
              <a:rPr lang="cs-CZ" i="1" dirty="0" smtClean="0">
                <a:solidFill>
                  <a:srgbClr val="FF0000"/>
                </a:solidFill>
              </a:rPr>
              <a:t> de </a:t>
            </a:r>
            <a:r>
              <a:rPr lang="cs-CZ" i="1" dirty="0" err="1" smtClean="0">
                <a:solidFill>
                  <a:srgbClr val="FF0000"/>
                </a:solidFill>
              </a:rPr>
              <a:t>biscoop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Nou </a:t>
            </a:r>
            <a:r>
              <a:rPr lang="cs-CZ" i="1" dirty="0" err="1" smtClean="0">
                <a:solidFill>
                  <a:srgbClr val="FF0000"/>
                </a:solidFill>
              </a:rPr>
              <a:t>of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ik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het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niet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wist</a:t>
            </a:r>
            <a:r>
              <a:rPr lang="cs-CZ" i="1" dirty="0" smtClean="0">
                <a:solidFill>
                  <a:srgbClr val="FF0000"/>
                </a:solidFill>
              </a:rPr>
              <a:t>!</a:t>
            </a:r>
            <a:endParaRPr lang="en-GB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74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GB" b="1" dirty="0" err="1" smtClean="0"/>
              <a:t>Mededelende</a:t>
            </a:r>
            <a:r>
              <a:rPr lang="en-GB" b="1" dirty="0" smtClean="0"/>
              <a:t> </a:t>
            </a:r>
            <a:r>
              <a:rPr lang="en-GB" b="1" dirty="0" err="1" smtClean="0"/>
              <a:t>zinnen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→ </a:t>
            </a:r>
            <a:r>
              <a:rPr lang="en-GB" dirty="0" err="1"/>
              <a:t>w</a:t>
            </a:r>
            <a:r>
              <a:rPr lang="en-GB" dirty="0" err="1" smtClean="0"/>
              <a:t>aarschuwing</a:t>
            </a:r>
            <a:r>
              <a:rPr lang="en-GB" dirty="0" smtClean="0"/>
              <a:t>: </a:t>
            </a:r>
          </a:p>
          <a:p>
            <a:r>
              <a:rPr lang="nl-NL" i="1" dirty="0" smtClean="0">
                <a:solidFill>
                  <a:srgbClr val="FF0000"/>
                </a:solidFill>
              </a:rPr>
              <a:t>Er </a:t>
            </a:r>
            <a:r>
              <a:rPr lang="nl-NL" i="1" dirty="0">
                <a:solidFill>
                  <a:srgbClr val="FF0000"/>
                </a:solidFill>
              </a:rPr>
              <a:t>kunnen koeien op de weg lopen. </a:t>
            </a:r>
            <a:r>
              <a:rPr lang="nl-NL" dirty="0">
                <a:solidFill>
                  <a:srgbClr val="FF0000"/>
                </a:solidFill>
              </a:rPr>
              <a:t>(</a:t>
            </a:r>
            <a:r>
              <a:rPr lang="nl-NL" dirty="0"/>
              <a:t>bord)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en-GB" dirty="0"/>
              <a:t>→ </a:t>
            </a:r>
            <a:r>
              <a:rPr lang="en-GB" dirty="0" err="1" smtClean="0"/>
              <a:t>verwijt</a:t>
            </a:r>
            <a:r>
              <a:rPr lang="en-GB" dirty="0" smtClean="0"/>
              <a:t>: </a:t>
            </a:r>
            <a:endParaRPr lang="nl-NL" dirty="0"/>
          </a:p>
          <a:p>
            <a:r>
              <a:rPr lang="nl-NL" i="1" dirty="0">
                <a:solidFill>
                  <a:srgbClr val="FF0000"/>
                </a:solidFill>
              </a:rPr>
              <a:t>Jij bent nat. </a:t>
            </a:r>
            <a:endParaRPr lang="nl-NL" i="1" dirty="0" smtClean="0">
              <a:solidFill>
                <a:srgbClr val="FF0000"/>
              </a:solidFill>
            </a:endParaRPr>
          </a:p>
          <a:p>
            <a:pPr lvl="0"/>
            <a:r>
              <a:rPr lang="en-GB" sz="3100" i="1" dirty="0">
                <a:solidFill>
                  <a:srgbClr val="FF0000"/>
                </a:solidFill>
              </a:rPr>
              <a:t>Je </a:t>
            </a:r>
            <a:r>
              <a:rPr lang="en-GB" sz="3100" i="1" dirty="0" err="1">
                <a:solidFill>
                  <a:srgbClr val="FF0000"/>
                </a:solidFill>
              </a:rPr>
              <a:t>hebt</a:t>
            </a:r>
            <a:r>
              <a:rPr lang="en-GB" sz="3100" i="1" dirty="0">
                <a:solidFill>
                  <a:srgbClr val="FF0000"/>
                </a:solidFill>
              </a:rPr>
              <a:t> </a:t>
            </a:r>
            <a:r>
              <a:rPr lang="en-GB" sz="3100" i="1" dirty="0" err="1">
                <a:solidFill>
                  <a:srgbClr val="FF0000"/>
                </a:solidFill>
              </a:rPr>
              <a:t>geen</a:t>
            </a:r>
            <a:r>
              <a:rPr lang="en-GB" sz="3100" i="1" dirty="0">
                <a:solidFill>
                  <a:srgbClr val="FF0000"/>
                </a:solidFill>
              </a:rPr>
              <a:t> </a:t>
            </a:r>
            <a:r>
              <a:rPr lang="en-GB" sz="3100" i="1" dirty="0" err="1">
                <a:solidFill>
                  <a:srgbClr val="FF0000"/>
                </a:solidFill>
              </a:rPr>
              <a:t>melk</a:t>
            </a:r>
            <a:r>
              <a:rPr lang="en-GB" sz="3100" i="1" dirty="0">
                <a:solidFill>
                  <a:srgbClr val="FF0000"/>
                </a:solidFill>
              </a:rPr>
              <a:t> </a:t>
            </a:r>
            <a:r>
              <a:rPr lang="en-GB" sz="3100" i="1" dirty="0" err="1">
                <a:solidFill>
                  <a:srgbClr val="FF0000"/>
                </a:solidFill>
              </a:rPr>
              <a:t>gekocht</a:t>
            </a:r>
            <a:r>
              <a:rPr lang="en-GB" sz="3100" i="1" dirty="0">
                <a:solidFill>
                  <a:srgbClr val="FF0000"/>
                </a:solidFill>
              </a:rPr>
              <a:t>. </a:t>
            </a:r>
          </a:p>
          <a:p>
            <a:endParaRPr lang="nl-NL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→ </a:t>
            </a:r>
            <a:r>
              <a:rPr lang="en-GB" dirty="0" err="1" smtClean="0"/>
              <a:t>verzoek</a:t>
            </a:r>
            <a:r>
              <a:rPr lang="en-GB" dirty="0" smtClean="0"/>
              <a:t> / bevel: </a:t>
            </a:r>
            <a:endParaRPr lang="nl-NL" dirty="0" smtClean="0"/>
          </a:p>
          <a:p>
            <a:r>
              <a:rPr lang="nl-NL" i="1" dirty="0">
                <a:solidFill>
                  <a:srgbClr val="FF0000"/>
                </a:solidFill>
              </a:rPr>
              <a:t>Er ligt je tas in het midden van de gang. </a:t>
            </a:r>
            <a:endParaRPr lang="nl-NL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→ </a:t>
            </a:r>
            <a:r>
              <a:rPr lang="en-GB" dirty="0" err="1" smtClean="0"/>
              <a:t>een</a:t>
            </a:r>
            <a:r>
              <a:rPr lang="en-GB" dirty="0" smtClean="0"/>
              <a:t> </a:t>
            </a:r>
            <a:r>
              <a:rPr lang="en-GB" dirty="0" err="1" smtClean="0"/>
              <a:t>indirecte</a:t>
            </a:r>
            <a:r>
              <a:rPr lang="en-GB" dirty="0" smtClean="0"/>
              <a:t> </a:t>
            </a:r>
            <a:r>
              <a:rPr lang="en-GB" dirty="0" err="1" smtClean="0"/>
              <a:t>vraag</a:t>
            </a:r>
            <a:r>
              <a:rPr lang="en-GB" dirty="0" smtClean="0"/>
              <a:t> / </a:t>
            </a:r>
            <a:r>
              <a:rPr lang="en-GB" dirty="0" err="1" smtClean="0"/>
              <a:t>bevestigende</a:t>
            </a:r>
            <a:r>
              <a:rPr lang="en-GB" dirty="0" smtClean="0"/>
              <a:t> </a:t>
            </a:r>
            <a:r>
              <a:rPr lang="en-GB" dirty="0" err="1" smtClean="0"/>
              <a:t>vraag</a:t>
            </a:r>
            <a:r>
              <a:rPr lang="en-GB" dirty="0" smtClean="0"/>
              <a:t>: </a:t>
            </a:r>
            <a:endParaRPr lang="nl-NL" i="1" dirty="0" smtClean="0">
              <a:solidFill>
                <a:srgbClr val="FF0000"/>
              </a:solidFill>
            </a:endParaRPr>
          </a:p>
          <a:p>
            <a:r>
              <a:rPr lang="nl-NL" i="1" dirty="0">
                <a:solidFill>
                  <a:srgbClr val="FF0000"/>
                </a:solidFill>
              </a:rPr>
              <a:t>Ik vraag me af wanneer hij komt. </a:t>
            </a:r>
            <a:endParaRPr lang="nl-NL" i="1" dirty="0" smtClean="0">
              <a:solidFill>
                <a:srgbClr val="FF0000"/>
              </a:solidFill>
            </a:endParaRPr>
          </a:p>
          <a:p>
            <a:r>
              <a:rPr lang="nl-NL" i="1" dirty="0">
                <a:solidFill>
                  <a:srgbClr val="FF0000"/>
                </a:solidFill>
              </a:rPr>
              <a:t>Hij is je docent, toch. </a:t>
            </a:r>
            <a:endParaRPr lang="nl-NL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/>
              <a:t>→ </a:t>
            </a:r>
            <a:r>
              <a:rPr lang="en-GB" dirty="0" err="1" smtClean="0"/>
              <a:t>aanbieding</a:t>
            </a:r>
            <a:r>
              <a:rPr lang="en-GB" dirty="0" smtClean="0"/>
              <a:t>: </a:t>
            </a:r>
            <a:endParaRPr lang="nl-NL" dirty="0"/>
          </a:p>
          <a:p>
            <a:r>
              <a:rPr lang="nl-NL" i="1" dirty="0">
                <a:solidFill>
                  <a:srgbClr val="FF0000"/>
                </a:solidFill>
              </a:rPr>
              <a:t>Er </a:t>
            </a:r>
            <a:r>
              <a:rPr lang="nl-NL" i="1" dirty="0" smtClean="0">
                <a:solidFill>
                  <a:srgbClr val="FF0000"/>
                </a:solidFill>
              </a:rPr>
              <a:t>staat limonade en koffie op de tafel. </a:t>
            </a:r>
            <a:endParaRPr lang="en-GB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362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b="1" dirty="0" err="1" smtClean="0"/>
              <a:t>vragen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→ </a:t>
            </a:r>
            <a:r>
              <a:rPr lang="en-GB" dirty="0" err="1" smtClean="0"/>
              <a:t>verwijt</a:t>
            </a:r>
            <a:r>
              <a:rPr lang="en-GB" dirty="0" smtClean="0"/>
              <a:t>: </a:t>
            </a:r>
            <a:endParaRPr lang="nl-NL" dirty="0" smtClean="0"/>
          </a:p>
          <a:p>
            <a:pPr>
              <a:lnSpc>
                <a:spcPct val="80000"/>
              </a:lnSpc>
            </a:pPr>
            <a:r>
              <a:rPr lang="nl-NL" i="1" dirty="0">
                <a:solidFill>
                  <a:srgbClr val="FF0000"/>
                </a:solidFill>
              </a:rPr>
              <a:t>Waarom heb je je moeder niet gebeld? </a:t>
            </a:r>
          </a:p>
          <a:p>
            <a:pPr>
              <a:lnSpc>
                <a:spcPct val="80000"/>
              </a:lnSpc>
            </a:pPr>
            <a:r>
              <a:rPr lang="nl-NL" i="1" dirty="0" smtClean="0">
                <a:solidFill>
                  <a:srgbClr val="FF0000"/>
                </a:solidFill>
              </a:rPr>
              <a:t>Waarom </a:t>
            </a:r>
            <a:r>
              <a:rPr lang="nl-NL" i="1" dirty="0">
                <a:solidFill>
                  <a:srgbClr val="FF0000"/>
                </a:solidFill>
              </a:rPr>
              <a:t>heb je geen hoed op? </a:t>
            </a:r>
            <a:endParaRPr lang="nl-NL" i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nl-NL" i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dirty="0"/>
              <a:t>→ </a:t>
            </a:r>
            <a:r>
              <a:rPr lang="en-GB" dirty="0" err="1" smtClean="0"/>
              <a:t>uitnodiging</a:t>
            </a:r>
            <a:r>
              <a:rPr lang="en-GB" dirty="0" smtClean="0"/>
              <a:t> </a:t>
            </a:r>
            <a:r>
              <a:rPr lang="en-GB" dirty="0"/>
              <a:t>/ </a:t>
            </a:r>
            <a:r>
              <a:rPr lang="en-GB" dirty="0" err="1" smtClean="0"/>
              <a:t>aanbieding</a:t>
            </a:r>
            <a:r>
              <a:rPr lang="en-GB" dirty="0" smtClean="0"/>
              <a:t>: </a:t>
            </a:r>
            <a:endParaRPr lang="nl-NL" i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nl-NL" i="1" dirty="0">
                <a:solidFill>
                  <a:srgbClr val="FF0000"/>
                </a:solidFill>
              </a:rPr>
              <a:t>Waarom komen jullie niet met z'n allen eten</a:t>
            </a:r>
            <a:r>
              <a:rPr lang="nl-NL" i="1" dirty="0" smtClean="0">
                <a:solidFill>
                  <a:srgbClr val="FF0000"/>
                </a:solidFill>
              </a:rPr>
              <a:t>?</a:t>
            </a:r>
          </a:p>
          <a:p>
            <a:pPr>
              <a:lnSpc>
                <a:spcPct val="80000"/>
              </a:lnSpc>
            </a:pPr>
            <a:r>
              <a:rPr lang="nl-NL" i="1" dirty="0">
                <a:solidFill>
                  <a:srgbClr val="FF0000"/>
                </a:solidFill>
              </a:rPr>
              <a:t>Wil je iets eten? </a:t>
            </a:r>
            <a:endParaRPr lang="nl-NL" i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nl-NL" i="1" dirty="0">
                <a:solidFill>
                  <a:srgbClr val="FF0000"/>
                </a:solidFill>
              </a:rPr>
              <a:t>Zal ik de deur opendoen? </a:t>
            </a:r>
            <a:r>
              <a:rPr lang="nl-NL" i="1" dirty="0" smtClean="0">
                <a:solidFill>
                  <a:srgbClr val="FF0000"/>
                </a:solidFill>
              </a:rPr>
              <a:t> / </a:t>
            </a:r>
            <a:r>
              <a:rPr lang="nl-NL" sz="3100" i="1" dirty="0">
                <a:solidFill>
                  <a:srgbClr val="FF0000"/>
                </a:solidFill>
              </a:rPr>
              <a:t>Zal ik jullie koffers naar boven brengen? </a:t>
            </a:r>
          </a:p>
          <a:p>
            <a:pPr>
              <a:lnSpc>
                <a:spcPct val="80000"/>
              </a:lnSpc>
            </a:pPr>
            <a:endParaRPr lang="nl-NL" i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dirty="0"/>
              <a:t>→ </a:t>
            </a:r>
            <a:r>
              <a:rPr lang="en-GB" dirty="0" err="1" smtClean="0"/>
              <a:t>retorische</a:t>
            </a:r>
            <a:r>
              <a:rPr lang="en-GB" dirty="0" smtClean="0"/>
              <a:t> </a:t>
            </a:r>
            <a:r>
              <a:rPr lang="en-GB" dirty="0" err="1" smtClean="0"/>
              <a:t>vragen</a:t>
            </a:r>
            <a:r>
              <a:rPr lang="en-GB" dirty="0" smtClean="0"/>
              <a:t>: </a:t>
            </a:r>
            <a:endParaRPr lang="nl-NL" i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nl-NL" i="1" dirty="0">
                <a:solidFill>
                  <a:srgbClr val="FF0000"/>
                </a:solidFill>
              </a:rPr>
              <a:t>Wie wil voor eeuwig leven? </a:t>
            </a:r>
            <a:endParaRPr lang="nl-NL" i="1" dirty="0" smtClean="0">
              <a:solidFill>
                <a:srgbClr val="FF0000"/>
              </a:solidFill>
            </a:endParaRP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3100" i="1" dirty="0" err="1">
                <a:solidFill>
                  <a:srgbClr val="FF0000"/>
                </a:solidFill>
              </a:rPr>
              <a:t>Wat</a:t>
            </a:r>
            <a:r>
              <a:rPr lang="cs-CZ" sz="3100" i="1" dirty="0">
                <a:solidFill>
                  <a:srgbClr val="FF0000"/>
                </a:solidFill>
              </a:rPr>
              <a:t> </a:t>
            </a:r>
            <a:r>
              <a:rPr lang="cs-CZ" sz="3100" i="1" dirty="0" err="1">
                <a:solidFill>
                  <a:srgbClr val="FF0000"/>
                </a:solidFill>
              </a:rPr>
              <a:t>zou</a:t>
            </a:r>
            <a:r>
              <a:rPr lang="cs-CZ" sz="3100" i="1" dirty="0">
                <a:solidFill>
                  <a:srgbClr val="FF0000"/>
                </a:solidFill>
              </a:rPr>
              <a:t> </a:t>
            </a:r>
            <a:r>
              <a:rPr lang="cs-CZ" sz="3100" i="1" dirty="0" err="1">
                <a:solidFill>
                  <a:srgbClr val="FF0000"/>
                </a:solidFill>
              </a:rPr>
              <a:t>prins</a:t>
            </a:r>
            <a:r>
              <a:rPr lang="cs-CZ" sz="3100" i="1" dirty="0">
                <a:solidFill>
                  <a:srgbClr val="FF0000"/>
                </a:solidFill>
              </a:rPr>
              <a:t> Philip </a:t>
            </a:r>
            <a:r>
              <a:rPr lang="cs-CZ" sz="3100" i="1" dirty="0" err="1">
                <a:solidFill>
                  <a:srgbClr val="FF0000"/>
                </a:solidFill>
              </a:rPr>
              <a:t>ervan</a:t>
            </a:r>
            <a:r>
              <a:rPr lang="cs-CZ" sz="3100" i="1" dirty="0">
                <a:solidFill>
                  <a:srgbClr val="FF0000"/>
                </a:solidFill>
              </a:rPr>
              <a:t> </a:t>
            </a:r>
            <a:r>
              <a:rPr lang="cs-CZ" sz="3100" i="1" dirty="0" err="1">
                <a:solidFill>
                  <a:srgbClr val="FF0000"/>
                </a:solidFill>
              </a:rPr>
              <a:t>hebben</a:t>
            </a:r>
            <a:r>
              <a:rPr lang="cs-CZ" sz="3100" i="1" dirty="0">
                <a:solidFill>
                  <a:srgbClr val="FF0000"/>
                </a:solidFill>
              </a:rPr>
              <a:t> </a:t>
            </a:r>
            <a:r>
              <a:rPr lang="cs-CZ" sz="3100" i="1" dirty="0" err="1">
                <a:solidFill>
                  <a:srgbClr val="FF0000"/>
                </a:solidFill>
              </a:rPr>
              <a:t>gevonden</a:t>
            </a:r>
            <a:r>
              <a:rPr lang="cs-CZ" sz="3100" i="1" dirty="0">
                <a:solidFill>
                  <a:srgbClr val="FF0000"/>
                </a:solidFill>
              </a:rPr>
              <a:t>? </a:t>
            </a:r>
            <a:endParaRPr lang="en-GB" sz="3100" i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nl-NL" i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nl-NL" i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dirty="0"/>
              <a:t>→ </a:t>
            </a:r>
            <a:r>
              <a:rPr lang="en-GB" dirty="0" err="1" smtClean="0"/>
              <a:t>verzoek</a:t>
            </a:r>
            <a:r>
              <a:rPr lang="en-GB" dirty="0" smtClean="0"/>
              <a:t>: </a:t>
            </a:r>
            <a:endParaRPr lang="nl-NL" i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nl-NL" i="1" dirty="0" smtClean="0">
                <a:solidFill>
                  <a:srgbClr val="FF0000"/>
                </a:solidFill>
              </a:rPr>
              <a:t>Staat </a:t>
            </a:r>
            <a:r>
              <a:rPr lang="nl-NL" i="1" dirty="0">
                <a:solidFill>
                  <a:srgbClr val="FF0000"/>
                </a:solidFill>
              </a:rPr>
              <a:t>er zout op tafel</a:t>
            </a:r>
            <a:r>
              <a:rPr lang="nl-NL" i="1" dirty="0" smtClean="0">
                <a:solidFill>
                  <a:srgbClr val="FF0000"/>
                </a:solidFill>
              </a:rPr>
              <a:t>?</a:t>
            </a:r>
          </a:p>
          <a:p>
            <a:pPr>
              <a:lnSpc>
                <a:spcPct val="80000"/>
              </a:lnSpc>
            </a:pPr>
            <a:r>
              <a:rPr lang="nl-NL" i="1" dirty="0" smtClean="0">
                <a:solidFill>
                  <a:srgbClr val="FF0000"/>
                </a:solidFill>
              </a:rPr>
              <a:t>Heb je wat water</a:t>
            </a:r>
            <a:r>
              <a:rPr lang="nl-NL" i="1" dirty="0" smtClean="0">
                <a:solidFill>
                  <a:srgbClr val="FF0000"/>
                </a:solidFill>
              </a:rPr>
              <a:t>?</a:t>
            </a:r>
          </a:p>
          <a:p>
            <a:pPr>
              <a:lnSpc>
                <a:spcPct val="80000"/>
              </a:lnSpc>
            </a:pPr>
            <a:r>
              <a:rPr lang="nl-NL" i="1" dirty="0" smtClean="0">
                <a:solidFill>
                  <a:srgbClr val="FF0000"/>
                </a:solidFill>
              </a:rPr>
              <a:t>Zou </a:t>
            </a:r>
            <a:r>
              <a:rPr lang="nl-NL" i="1" dirty="0">
                <a:solidFill>
                  <a:srgbClr val="FF0000"/>
                </a:solidFill>
              </a:rPr>
              <a:t>je me kunnen </a:t>
            </a:r>
            <a:r>
              <a:rPr lang="nl-NL" i="1" dirty="0" smtClean="0">
                <a:solidFill>
                  <a:srgbClr val="FF0000"/>
                </a:solidFill>
              </a:rPr>
              <a:t>helpen?  (beleefd)</a:t>
            </a:r>
            <a:endParaRPr lang="en-GB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50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GB" b="1" dirty="0" err="1"/>
              <a:t>n</a:t>
            </a:r>
            <a:r>
              <a:rPr lang="en-GB" b="1" dirty="0" err="1" smtClean="0"/>
              <a:t>egatieve</a:t>
            </a:r>
            <a:r>
              <a:rPr lang="en-GB" b="1" dirty="0" smtClean="0"/>
              <a:t> </a:t>
            </a:r>
            <a:r>
              <a:rPr lang="en-GB" b="1" dirty="0" err="1" smtClean="0"/>
              <a:t>vragen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nl-NL" i="1" dirty="0">
                <a:solidFill>
                  <a:srgbClr val="FF0000"/>
                </a:solidFill>
              </a:rPr>
              <a:t>Wist je dat ze al getrouwd is? </a:t>
            </a:r>
          </a:p>
          <a:p>
            <a:pPr lvl="0"/>
            <a:r>
              <a:rPr lang="nl-NL" i="1" dirty="0">
                <a:solidFill>
                  <a:srgbClr val="7030A0"/>
                </a:solidFill>
              </a:rPr>
              <a:t>Wist je niet dat ze al getrouwd is?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nl-NL" i="1" dirty="0" smtClean="0">
                <a:solidFill>
                  <a:srgbClr val="FF0000"/>
                </a:solidFill>
              </a:rPr>
              <a:t>Wil je me vertellen wat er gebeurd is? </a:t>
            </a:r>
            <a:endParaRPr lang="en-GB" i="1" dirty="0" smtClean="0">
              <a:solidFill>
                <a:srgbClr val="FF0000"/>
              </a:solidFill>
            </a:endParaRPr>
          </a:p>
          <a:p>
            <a:r>
              <a:rPr lang="nl-NL" i="1" dirty="0" smtClean="0">
                <a:solidFill>
                  <a:srgbClr val="7030A0"/>
                </a:solidFill>
              </a:rPr>
              <a:t>Wil je </a:t>
            </a:r>
            <a:r>
              <a:rPr lang="nl-NL" i="1" dirty="0">
                <a:solidFill>
                  <a:srgbClr val="7030A0"/>
                </a:solidFill>
              </a:rPr>
              <a:t>me niet vertellen…? </a:t>
            </a:r>
            <a:endParaRPr lang="en-GB" i="1" dirty="0">
              <a:solidFill>
                <a:srgbClr val="7030A0"/>
              </a:solidFill>
            </a:endParaRPr>
          </a:p>
          <a:p>
            <a:endParaRPr lang="nl-NL" i="1" dirty="0" smtClean="0">
              <a:solidFill>
                <a:srgbClr val="7030A0"/>
              </a:solidFill>
            </a:endParaRPr>
          </a:p>
          <a:p>
            <a:pPr lvl="0"/>
            <a:r>
              <a:rPr lang="nl-NL" i="1" dirty="0" smtClean="0">
                <a:solidFill>
                  <a:srgbClr val="FF0000"/>
                </a:solidFill>
              </a:rPr>
              <a:t>Weet je (misschien) hoe laat het is? </a:t>
            </a:r>
          </a:p>
          <a:p>
            <a:pPr lvl="0"/>
            <a:r>
              <a:rPr lang="nl-NL" i="1" dirty="0" smtClean="0">
                <a:solidFill>
                  <a:srgbClr val="7030A0"/>
                </a:solidFill>
              </a:rPr>
              <a:t>Weet je niet hoe laat het is?  </a:t>
            </a:r>
          </a:p>
          <a:p>
            <a:pPr lvl="0"/>
            <a:endParaRPr lang="nl-NL" i="1" dirty="0">
              <a:solidFill>
                <a:srgbClr val="7030A0"/>
              </a:solidFill>
            </a:endParaRPr>
          </a:p>
          <a:p>
            <a:pPr lvl="0"/>
            <a:r>
              <a:rPr lang="nl-NL" i="1" dirty="0" smtClean="0">
                <a:solidFill>
                  <a:srgbClr val="FF0000"/>
                </a:solidFill>
              </a:rPr>
              <a:t>Heb </a:t>
            </a:r>
            <a:r>
              <a:rPr lang="nl-NL" i="1" dirty="0">
                <a:solidFill>
                  <a:srgbClr val="FF0000"/>
                </a:solidFill>
              </a:rPr>
              <a:t>je </a:t>
            </a:r>
            <a:r>
              <a:rPr lang="nl-NL" i="1" dirty="0" smtClean="0">
                <a:solidFill>
                  <a:srgbClr val="FF0000"/>
                </a:solidFill>
              </a:rPr>
              <a:t>(misschien) wat melk?  </a:t>
            </a:r>
            <a:endParaRPr lang="nl-NL" i="1" dirty="0">
              <a:solidFill>
                <a:srgbClr val="FF0000"/>
              </a:solidFill>
            </a:endParaRPr>
          </a:p>
          <a:p>
            <a:pPr lvl="0"/>
            <a:r>
              <a:rPr lang="nl-NL" i="1" dirty="0" smtClean="0">
                <a:solidFill>
                  <a:srgbClr val="7030A0"/>
                </a:solidFill>
              </a:rPr>
              <a:t>Heb je geen melk?   </a:t>
            </a:r>
            <a:endParaRPr lang="en-GB" i="1" dirty="0">
              <a:solidFill>
                <a:srgbClr val="7030A0"/>
              </a:solidFill>
            </a:endParaRPr>
          </a:p>
          <a:p>
            <a:pPr lvl="0"/>
            <a:endParaRPr lang="nl-NL" i="1" dirty="0" smtClean="0">
              <a:solidFill>
                <a:srgbClr val="7030A0"/>
              </a:solidFill>
            </a:endParaRPr>
          </a:p>
          <a:p>
            <a:pPr lvl="0"/>
            <a:endParaRPr lang="en-GB" i="1" dirty="0">
              <a:solidFill>
                <a:srgbClr val="7030A0"/>
              </a:solidFill>
            </a:endParaRPr>
          </a:p>
          <a:p>
            <a:endParaRPr lang="en-GB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64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r>
              <a:rPr lang="en-GB" b="1" dirty="0" err="1" smtClean="0"/>
              <a:t>Bevelende</a:t>
            </a:r>
            <a:r>
              <a:rPr lang="en-GB" b="1" dirty="0" smtClean="0"/>
              <a:t> </a:t>
            </a:r>
            <a:r>
              <a:rPr lang="en-GB" b="1" dirty="0" err="1" smtClean="0"/>
              <a:t>zinnen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→ </a:t>
            </a:r>
            <a:r>
              <a:rPr lang="en-GB" dirty="0" err="1"/>
              <a:t>waarschuwing</a:t>
            </a:r>
            <a:r>
              <a:rPr lang="en-GB" dirty="0"/>
              <a:t>: </a:t>
            </a:r>
            <a:endParaRPr lang="nl-NL" i="1" dirty="0">
              <a:solidFill>
                <a:srgbClr val="FF0000"/>
              </a:solidFill>
            </a:endParaRPr>
          </a:p>
          <a:p>
            <a:r>
              <a:rPr lang="en-GB" i="1" dirty="0">
                <a:solidFill>
                  <a:srgbClr val="FF0000"/>
                </a:solidFill>
              </a:rPr>
              <a:t>Loop maar </a:t>
            </a:r>
            <a:r>
              <a:rPr lang="en-GB" i="1" dirty="0" err="1">
                <a:solidFill>
                  <a:srgbClr val="FF0000"/>
                </a:solidFill>
              </a:rPr>
              <a:t>niet</a:t>
            </a:r>
            <a:r>
              <a:rPr lang="en-GB" i="1" dirty="0">
                <a:solidFill>
                  <a:srgbClr val="FF0000"/>
                </a:solidFill>
              </a:rPr>
              <a:t> door, het is </a:t>
            </a:r>
            <a:r>
              <a:rPr lang="en-GB" i="1" dirty="0" err="1">
                <a:solidFill>
                  <a:srgbClr val="FF0000"/>
                </a:solidFill>
              </a:rPr>
              <a:t>nat</a:t>
            </a:r>
            <a:r>
              <a:rPr lang="cs-CZ" i="1" dirty="0">
                <a:solidFill>
                  <a:srgbClr val="FF0000"/>
                </a:solidFill>
              </a:rPr>
              <a:t>! </a:t>
            </a:r>
            <a:endParaRPr lang="en-GB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/>
              <a:t>→ </a:t>
            </a:r>
            <a:r>
              <a:rPr lang="en-GB" dirty="0" err="1"/>
              <a:t>verzoek</a:t>
            </a:r>
            <a:r>
              <a:rPr lang="en-GB" dirty="0"/>
              <a:t>: </a:t>
            </a:r>
            <a:endParaRPr lang="nl-NL" i="1" dirty="0">
              <a:solidFill>
                <a:srgbClr val="FF0000"/>
              </a:solidFill>
            </a:endParaRPr>
          </a:p>
          <a:p>
            <a:r>
              <a:rPr lang="en-GB" i="1" dirty="0">
                <a:solidFill>
                  <a:srgbClr val="FF0000"/>
                </a:solidFill>
              </a:rPr>
              <a:t>Wat nog </a:t>
            </a:r>
            <a:r>
              <a:rPr lang="en-GB" i="1" dirty="0" err="1">
                <a:solidFill>
                  <a:srgbClr val="FF0000"/>
                </a:solidFill>
              </a:rPr>
              <a:t>ff</a:t>
            </a:r>
            <a:r>
              <a:rPr lang="en-GB" i="1" dirty="0">
                <a:solidFill>
                  <a:srgbClr val="FF0000"/>
                </a:solidFill>
              </a:rPr>
              <a:t> op </a:t>
            </a:r>
            <a:r>
              <a:rPr lang="en-GB" i="1" dirty="0" err="1">
                <a:solidFill>
                  <a:srgbClr val="FF0000"/>
                </a:solidFill>
              </a:rPr>
              <a:t>mij</a:t>
            </a:r>
            <a:r>
              <a:rPr lang="en-GB" i="1" dirty="0">
                <a:solidFill>
                  <a:srgbClr val="FF0000"/>
                </a:solidFill>
              </a:rPr>
              <a:t>. 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endParaRPr lang="en-GB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→ </a:t>
            </a:r>
            <a:r>
              <a:rPr lang="en-GB" dirty="0" err="1" smtClean="0"/>
              <a:t>aanmoediging</a:t>
            </a:r>
            <a:r>
              <a:rPr lang="en-GB" dirty="0" smtClean="0"/>
              <a:t>: </a:t>
            </a:r>
            <a:endParaRPr lang="nl-NL" i="1" dirty="0">
              <a:solidFill>
                <a:srgbClr val="FF0000"/>
              </a:solidFill>
            </a:endParaRPr>
          </a:p>
          <a:p>
            <a:r>
              <a:rPr lang="cs-CZ" i="1" dirty="0" err="1">
                <a:solidFill>
                  <a:srgbClr val="FF0000"/>
                </a:solidFill>
              </a:rPr>
              <a:t>Laat</a:t>
            </a:r>
            <a:r>
              <a:rPr lang="cs-CZ" i="1" dirty="0">
                <a:solidFill>
                  <a:srgbClr val="FF0000"/>
                </a:solidFill>
              </a:rPr>
              <a:t> je stem </a:t>
            </a:r>
            <a:r>
              <a:rPr lang="cs-CZ" i="1" dirty="0" err="1">
                <a:solidFill>
                  <a:srgbClr val="FF0000"/>
                </a:solidFill>
              </a:rPr>
              <a:t>horen</a:t>
            </a:r>
            <a:r>
              <a:rPr lang="cs-CZ" i="1" dirty="0">
                <a:solidFill>
                  <a:srgbClr val="FF0000"/>
                </a:solidFill>
              </a:rPr>
              <a:t>! </a:t>
            </a:r>
            <a:endParaRPr lang="en-GB" i="1" dirty="0" smtClean="0">
              <a:solidFill>
                <a:srgbClr val="FF0000"/>
              </a:solidFill>
            </a:endParaRPr>
          </a:p>
          <a:p>
            <a:r>
              <a:rPr lang="en-GB" i="1" dirty="0" err="1" smtClean="0">
                <a:solidFill>
                  <a:srgbClr val="FF0000"/>
                </a:solidFill>
              </a:rPr>
              <a:t>Houd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niet</a:t>
            </a:r>
            <a:r>
              <a:rPr lang="en-GB" i="1" dirty="0" smtClean="0">
                <a:solidFill>
                  <a:srgbClr val="FF0000"/>
                </a:solidFill>
              </a:rPr>
              <a:t> op!</a:t>
            </a:r>
            <a:endParaRPr lang="en-GB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864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en-GB" b="1" dirty="0" err="1" smtClean="0"/>
              <a:t>Wensende</a:t>
            </a:r>
            <a:r>
              <a:rPr lang="en-GB" b="1" dirty="0" smtClean="0"/>
              <a:t> </a:t>
            </a:r>
            <a:r>
              <a:rPr lang="en-GB" b="1" dirty="0" err="1" smtClean="0"/>
              <a:t>en</a:t>
            </a:r>
            <a:r>
              <a:rPr lang="en-GB" b="1" dirty="0" smtClean="0"/>
              <a:t> </a:t>
            </a:r>
            <a:r>
              <a:rPr lang="en-GB" b="1" dirty="0" err="1" smtClean="0"/>
              <a:t>uitroep</a:t>
            </a:r>
            <a:r>
              <a:rPr lang="en-GB" b="1" dirty="0" smtClean="0"/>
              <a:t> </a:t>
            </a:r>
            <a:r>
              <a:rPr lang="en-GB" b="1" dirty="0" err="1" smtClean="0"/>
              <a:t>zinnen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84784"/>
            <a:ext cx="8784976" cy="5040560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4000" i="1" dirty="0" err="1">
                <a:solidFill>
                  <a:srgbClr val="FF0000"/>
                </a:solidFill>
              </a:rPr>
              <a:t>Was</a:t>
            </a:r>
            <a:r>
              <a:rPr lang="cs-CZ" sz="4000" i="1" dirty="0">
                <a:solidFill>
                  <a:srgbClr val="FF0000"/>
                </a:solidFill>
              </a:rPr>
              <a:t> </a:t>
            </a:r>
            <a:r>
              <a:rPr lang="cs-CZ" sz="4000" i="1" dirty="0" err="1">
                <a:solidFill>
                  <a:srgbClr val="FF0000"/>
                </a:solidFill>
              </a:rPr>
              <a:t>ik</a:t>
            </a:r>
            <a:r>
              <a:rPr lang="cs-CZ" sz="4000" i="1" dirty="0">
                <a:solidFill>
                  <a:srgbClr val="FF0000"/>
                </a:solidFill>
              </a:rPr>
              <a:t> maar </a:t>
            </a:r>
            <a:r>
              <a:rPr lang="cs-CZ" sz="4000" i="1" dirty="0" err="1">
                <a:solidFill>
                  <a:srgbClr val="FF0000"/>
                </a:solidFill>
              </a:rPr>
              <a:t>niet</a:t>
            </a:r>
            <a:r>
              <a:rPr lang="cs-CZ" sz="4000" i="1" dirty="0">
                <a:solidFill>
                  <a:srgbClr val="FF0000"/>
                </a:solidFill>
              </a:rPr>
              <a:t> </a:t>
            </a:r>
            <a:r>
              <a:rPr lang="cs-CZ" sz="4000" i="1" dirty="0" err="1">
                <a:solidFill>
                  <a:srgbClr val="FF0000"/>
                </a:solidFill>
              </a:rPr>
              <a:t>te</a:t>
            </a:r>
            <a:r>
              <a:rPr lang="cs-CZ" sz="4000" i="1" dirty="0">
                <a:solidFill>
                  <a:srgbClr val="FF0000"/>
                </a:solidFill>
              </a:rPr>
              <a:t> </a:t>
            </a:r>
            <a:r>
              <a:rPr lang="cs-CZ" sz="4000" i="1" dirty="0" err="1">
                <a:solidFill>
                  <a:srgbClr val="FF0000"/>
                </a:solidFill>
              </a:rPr>
              <a:t>gretig</a:t>
            </a:r>
            <a:r>
              <a:rPr lang="cs-CZ" sz="4000" i="1" dirty="0">
                <a:solidFill>
                  <a:srgbClr val="FF0000"/>
                </a:solidFill>
              </a:rPr>
              <a:t> ­</a:t>
            </a:r>
            <a:r>
              <a:rPr lang="cs-CZ" sz="4000" i="1" dirty="0" err="1">
                <a:solidFill>
                  <a:srgbClr val="FF0000"/>
                </a:solidFill>
              </a:rPr>
              <a:t>geweest</a:t>
            </a:r>
            <a:r>
              <a:rPr lang="cs-CZ" sz="4000" i="1" dirty="0">
                <a:solidFill>
                  <a:srgbClr val="FF0000"/>
                </a:solidFill>
              </a:rPr>
              <a:t> en had </a:t>
            </a:r>
            <a:r>
              <a:rPr lang="cs-CZ" sz="4000" i="1" dirty="0" err="1">
                <a:solidFill>
                  <a:srgbClr val="FF0000"/>
                </a:solidFill>
              </a:rPr>
              <a:t>ik</a:t>
            </a:r>
            <a:r>
              <a:rPr lang="cs-CZ" sz="4000" i="1" dirty="0">
                <a:solidFill>
                  <a:srgbClr val="FF0000"/>
                </a:solidFill>
              </a:rPr>
              <a:t> </a:t>
            </a:r>
            <a:r>
              <a:rPr lang="cs-CZ" sz="4000" i="1" dirty="0" err="1">
                <a:solidFill>
                  <a:srgbClr val="FF0000"/>
                </a:solidFill>
              </a:rPr>
              <a:t>toen</a:t>
            </a:r>
            <a:r>
              <a:rPr lang="cs-CZ" sz="4000" i="1" dirty="0">
                <a:solidFill>
                  <a:srgbClr val="FF0000"/>
                </a:solidFill>
              </a:rPr>
              <a:t> maar </a:t>
            </a:r>
            <a:r>
              <a:rPr lang="cs-CZ" sz="4000" i="1" dirty="0" err="1">
                <a:solidFill>
                  <a:srgbClr val="FF0000"/>
                </a:solidFill>
              </a:rPr>
              <a:t>verkocht</a:t>
            </a:r>
            <a:r>
              <a:rPr lang="cs-CZ" sz="4000" i="1" dirty="0" smtClean="0">
                <a:solidFill>
                  <a:srgbClr val="FF0000"/>
                </a:solidFill>
              </a:rPr>
              <a:t>!</a:t>
            </a:r>
            <a:endParaRPr lang="en-GB" sz="4000" i="1" dirty="0" smtClean="0">
              <a:solidFill>
                <a:srgbClr val="FF0000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GB" sz="4000" i="1" dirty="0">
              <a:solidFill>
                <a:srgbClr val="FF0000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l-NL" sz="4000" i="1" dirty="0">
                <a:solidFill>
                  <a:srgbClr val="FF0000"/>
                </a:solidFill>
              </a:rPr>
              <a:t>“Zijn levendige persoonlijkheid maakte een onuitwisbare </a:t>
            </a:r>
            <a:r>
              <a:rPr lang="nl-NL" sz="4000" i="1" dirty="0" smtClean="0">
                <a:solidFill>
                  <a:srgbClr val="FF0000"/>
                </a:solidFill>
              </a:rPr>
              <a:t>indruk. </a:t>
            </a:r>
            <a:r>
              <a:rPr lang="en-GB" sz="4000" b="1" i="1" dirty="0" err="1" smtClean="0">
                <a:solidFill>
                  <a:srgbClr val="FF0000"/>
                </a:solidFill>
              </a:rPr>
              <a:t>Moge</a:t>
            </a:r>
            <a:r>
              <a:rPr lang="en-GB" sz="4000" b="1" i="1" dirty="0" smtClean="0">
                <a:solidFill>
                  <a:srgbClr val="FF0000"/>
                </a:solidFill>
              </a:rPr>
              <a:t> </a:t>
            </a:r>
            <a:r>
              <a:rPr lang="en-GB" sz="4000" b="1" i="1" dirty="0" err="1" smtClean="0">
                <a:solidFill>
                  <a:srgbClr val="FF0000"/>
                </a:solidFill>
              </a:rPr>
              <a:t>hij</a:t>
            </a:r>
            <a:r>
              <a:rPr lang="en-GB" sz="4000" b="1" i="1" dirty="0" smtClean="0">
                <a:solidFill>
                  <a:srgbClr val="FF0000"/>
                </a:solidFill>
              </a:rPr>
              <a:t> </a:t>
            </a:r>
            <a:r>
              <a:rPr lang="en-GB" sz="4000" b="1" i="1" dirty="0" err="1" smtClean="0">
                <a:solidFill>
                  <a:srgbClr val="FF0000"/>
                </a:solidFill>
              </a:rPr>
              <a:t>rusten</a:t>
            </a:r>
            <a:r>
              <a:rPr lang="en-GB" sz="4000" b="1" i="1" dirty="0" smtClean="0">
                <a:solidFill>
                  <a:srgbClr val="FF0000"/>
                </a:solidFill>
              </a:rPr>
              <a:t> in </a:t>
            </a:r>
            <a:r>
              <a:rPr lang="en-GB" sz="4000" b="1" i="1" dirty="0" err="1" smtClean="0">
                <a:solidFill>
                  <a:srgbClr val="FF0000"/>
                </a:solidFill>
              </a:rPr>
              <a:t>vrede</a:t>
            </a:r>
            <a:r>
              <a:rPr lang="en-GB" sz="4000" i="1" dirty="0" smtClean="0">
                <a:solidFill>
                  <a:srgbClr val="FF0000"/>
                </a:solidFill>
              </a:rPr>
              <a:t>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GB" sz="4000" i="1" dirty="0">
              <a:solidFill>
                <a:srgbClr val="FF0000"/>
              </a:solidFill>
            </a:endParaRPr>
          </a:p>
          <a:p>
            <a:pPr lvl="0"/>
            <a:r>
              <a:rPr lang="cs-CZ" sz="4000" i="1" dirty="0" err="1">
                <a:solidFill>
                  <a:srgbClr val="FF0000"/>
                </a:solidFill>
              </a:rPr>
              <a:t>Hoe</a:t>
            </a:r>
            <a:r>
              <a:rPr lang="cs-CZ" sz="4000" i="1" dirty="0">
                <a:solidFill>
                  <a:srgbClr val="FF0000"/>
                </a:solidFill>
              </a:rPr>
              <a:t> </a:t>
            </a:r>
            <a:r>
              <a:rPr lang="cs-CZ" sz="4000" i="1" dirty="0" err="1">
                <a:solidFill>
                  <a:srgbClr val="FF0000"/>
                </a:solidFill>
              </a:rPr>
              <a:t>bijzonder</a:t>
            </a:r>
            <a:r>
              <a:rPr lang="cs-CZ" sz="4000" i="1" dirty="0">
                <a:solidFill>
                  <a:srgbClr val="FF0000"/>
                </a:solidFill>
              </a:rPr>
              <a:t> dat </a:t>
            </a:r>
            <a:r>
              <a:rPr lang="cs-CZ" sz="4000" i="1" dirty="0" err="1">
                <a:solidFill>
                  <a:srgbClr val="FF0000"/>
                </a:solidFill>
              </a:rPr>
              <a:t>we</a:t>
            </a:r>
            <a:r>
              <a:rPr lang="cs-CZ" sz="4000" i="1" dirty="0">
                <a:solidFill>
                  <a:srgbClr val="FF0000"/>
                </a:solidFill>
              </a:rPr>
              <a:t> </a:t>
            </a:r>
            <a:r>
              <a:rPr lang="cs-CZ" sz="4000" i="1" dirty="0" err="1">
                <a:solidFill>
                  <a:srgbClr val="FF0000"/>
                </a:solidFill>
              </a:rPr>
              <a:t>dit</a:t>
            </a:r>
            <a:r>
              <a:rPr lang="cs-CZ" sz="4000" i="1" dirty="0">
                <a:solidFill>
                  <a:srgbClr val="FF0000"/>
                </a:solidFill>
              </a:rPr>
              <a:t> nu </a:t>
            </a:r>
            <a:r>
              <a:rPr lang="cs-CZ" sz="4000" i="1" dirty="0" err="1">
                <a:solidFill>
                  <a:srgbClr val="FF0000"/>
                </a:solidFill>
              </a:rPr>
              <a:t>samen</a:t>
            </a:r>
            <a:r>
              <a:rPr lang="cs-CZ" sz="4000" i="1" dirty="0">
                <a:solidFill>
                  <a:srgbClr val="FF0000"/>
                </a:solidFill>
              </a:rPr>
              <a:t> </a:t>
            </a:r>
            <a:r>
              <a:rPr lang="cs-CZ" sz="4000" i="1" dirty="0" err="1">
                <a:solidFill>
                  <a:srgbClr val="FF0000"/>
                </a:solidFill>
              </a:rPr>
              <a:t>meemaken</a:t>
            </a:r>
            <a:r>
              <a:rPr lang="cs-CZ" sz="4000" i="1" dirty="0" smtClean="0">
                <a:solidFill>
                  <a:srgbClr val="FF0000"/>
                </a:solidFill>
              </a:rPr>
              <a:t>!</a:t>
            </a:r>
            <a:endParaRPr lang="en-GB" sz="4000" i="1" dirty="0" smtClean="0">
              <a:solidFill>
                <a:srgbClr val="FF0000"/>
              </a:solidFill>
            </a:endParaRPr>
          </a:p>
          <a:p>
            <a:pPr lvl="0"/>
            <a:endParaRPr lang="en-GB" sz="4000" i="1" dirty="0">
              <a:solidFill>
                <a:srgbClr val="FF0000"/>
              </a:solidFill>
            </a:endParaRPr>
          </a:p>
          <a:p>
            <a:pPr lvl="0"/>
            <a:r>
              <a:rPr lang="nl-NL" sz="4000" i="1" dirty="0">
                <a:solidFill>
                  <a:srgbClr val="FF0000"/>
                </a:solidFill>
              </a:rPr>
              <a:t>Wat stom dat ik hem hier zo lang heb laten staan.</a:t>
            </a:r>
            <a:endParaRPr lang="en-GB" sz="4000" i="1" dirty="0">
              <a:solidFill>
                <a:srgbClr val="FF0000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056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616624"/>
          </a:xfrm>
        </p:spPr>
        <p:txBody>
          <a:bodyPr>
            <a:normAutofit fontScale="70000" lnSpcReduction="20000"/>
          </a:bodyPr>
          <a:lstStyle/>
          <a:p>
            <a:r>
              <a:rPr lang="en-GB" i="1" dirty="0" smtClean="0">
                <a:solidFill>
                  <a:srgbClr val="7030A0"/>
                </a:solidFill>
              </a:rPr>
              <a:t>Zin is </a:t>
            </a:r>
            <a:r>
              <a:rPr lang="cs-CZ" i="1" dirty="0" err="1" smtClean="0">
                <a:solidFill>
                  <a:srgbClr val="7030A0"/>
                </a:solidFill>
              </a:rPr>
              <a:t>een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dirty="0" err="1">
                <a:solidFill>
                  <a:srgbClr val="7030A0"/>
                </a:solidFill>
              </a:rPr>
              <a:t>geheel</a:t>
            </a:r>
            <a:r>
              <a:rPr lang="cs-CZ" i="1" dirty="0">
                <a:solidFill>
                  <a:srgbClr val="7030A0"/>
                </a:solidFill>
              </a:rPr>
              <a:t> van </a:t>
            </a:r>
            <a:r>
              <a:rPr lang="cs-CZ" i="1" dirty="0" err="1">
                <a:solidFill>
                  <a:srgbClr val="7030A0"/>
                </a:solidFill>
              </a:rPr>
              <a:t>woorden</a:t>
            </a:r>
            <a:r>
              <a:rPr lang="cs-CZ" i="1" dirty="0">
                <a:solidFill>
                  <a:srgbClr val="7030A0"/>
                </a:solidFill>
              </a:rPr>
              <a:t> dat </a:t>
            </a:r>
            <a:r>
              <a:rPr lang="cs-CZ" i="1" dirty="0" err="1">
                <a:solidFill>
                  <a:srgbClr val="7030A0"/>
                </a:solidFill>
              </a:rPr>
              <a:t>qua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 err="1">
                <a:solidFill>
                  <a:srgbClr val="7030A0"/>
                </a:solidFill>
              </a:rPr>
              <a:t>syntaxis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 err="1">
                <a:solidFill>
                  <a:srgbClr val="7030A0"/>
                </a:solidFill>
              </a:rPr>
              <a:t>een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 err="1">
                <a:solidFill>
                  <a:srgbClr val="7030A0"/>
                </a:solidFill>
              </a:rPr>
              <a:t>afgerond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 err="1">
                <a:solidFill>
                  <a:srgbClr val="7030A0"/>
                </a:solidFill>
              </a:rPr>
              <a:t>geheel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 err="1" smtClean="0">
                <a:solidFill>
                  <a:srgbClr val="7030A0"/>
                </a:solidFill>
              </a:rPr>
              <a:t>vormt</a:t>
            </a:r>
            <a:r>
              <a:rPr lang="en-GB" i="1" dirty="0" smtClean="0">
                <a:solidFill>
                  <a:srgbClr val="7030A0"/>
                </a:solidFill>
              </a:rPr>
              <a:t>.</a:t>
            </a:r>
          </a:p>
          <a:p>
            <a:endParaRPr lang="en-GB" i="1" dirty="0" smtClean="0"/>
          </a:p>
          <a:p>
            <a:r>
              <a:rPr lang="en-GB" dirty="0" err="1" smtClean="0"/>
              <a:t>Klopt</a:t>
            </a:r>
            <a:r>
              <a:rPr lang="en-GB" dirty="0" smtClean="0"/>
              <a:t> </a:t>
            </a:r>
            <a:r>
              <a:rPr lang="en-GB" dirty="0" err="1" smtClean="0"/>
              <a:t>dat</a:t>
            </a:r>
            <a:r>
              <a:rPr lang="en-GB" dirty="0" smtClean="0"/>
              <a:t>? 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C00000"/>
                </a:solidFill>
              </a:rPr>
              <a:t>Zin is </a:t>
            </a:r>
            <a:r>
              <a:rPr lang="en-GB" dirty="0" err="1" smtClean="0">
                <a:solidFill>
                  <a:srgbClr val="C00000"/>
                </a:solidFill>
              </a:rPr>
              <a:t>een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geheel</a:t>
            </a:r>
            <a:r>
              <a:rPr lang="en-GB" dirty="0" smtClean="0">
                <a:solidFill>
                  <a:srgbClr val="C00000"/>
                </a:solidFill>
              </a:rPr>
              <a:t> qua </a:t>
            </a:r>
            <a:r>
              <a:rPr lang="en-GB" dirty="0" err="1" smtClean="0">
                <a:solidFill>
                  <a:srgbClr val="C00000"/>
                </a:solidFill>
              </a:rPr>
              <a:t>vorm</a:t>
            </a:r>
            <a:r>
              <a:rPr lang="en-GB" dirty="0" smtClean="0">
                <a:solidFill>
                  <a:srgbClr val="C00000"/>
                </a:solidFill>
              </a:rPr>
              <a:t>, </a:t>
            </a:r>
            <a:r>
              <a:rPr lang="en-GB" dirty="0" err="1" smtClean="0">
                <a:solidFill>
                  <a:srgbClr val="C00000"/>
                </a:solidFill>
              </a:rPr>
              <a:t>functie</a:t>
            </a:r>
            <a:r>
              <a:rPr lang="en-GB" dirty="0" smtClean="0">
                <a:solidFill>
                  <a:srgbClr val="C00000"/>
                </a:solidFill>
              </a:rPr>
              <a:t>, </a:t>
            </a:r>
            <a:r>
              <a:rPr lang="en-GB" dirty="0" err="1" smtClean="0">
                <a:solidFill>
                  <a:srgbClr val="C00000"/>
                </a:solidFill>
              </a:rPr>
              <a:t>semantiek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en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pragmatiek</a:t>
            </a:r>
            <a:r>
              <a:rPr lang="en-GB" dirty="0" smtClean="0">
                <a:solidFill>
                  <a:srgbClr val="C00000"/>
                </a:solidFill>
              </a:rPr>
              <a:t>. </a:t>
            </a:r>
          </a:p>
          <a:p>
            <a:endParaRPr lang="en-GB" dirty="0">
              <a:solidFill>
                <a:srgbClr val="C00000"/>
              </a:solidFill>
            </a:endParaRPr>
          </a:p>
          <a:p>
            <a:r>
              <a:rPr lang="cs-CZ" dirty="0"/>
              <a:t>COMPUTERVERTALINGEN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</a:t>
            </a:r>
            <a:r>
              <a:rPr lang="cs-CZ" dirty="0" err="1"/>
              <a:t>slechts</a:t>
            </a:r>
            <a:r>
              <a:rPr lang="cs-CZ" dirty="0"/>
              <a:t> de </a:t>
            </a:r>
            <a:r>
              <a:rPr lang="cs-CZ" dirty="0" err="1"/>
              <a:t>vorm</a:t>
            </a:r>
            <a:r>
              <a:rPr lang="cs-CZ" dirty="0"/>
              <a:t> </a:t>
            </a:r>
            <a:endParaRPr lang="en-GB" dirty="0" smtClean="0"/>
          </a:p>
          <a:p>
            <a:endParaRPr lang="en-GB" b="1" dirty="0"/>
          </a:p>
          <a:p>
            <a:r>
              <a:rPr lang="cs-CZ" b="1" dirty="0" smtClean="0"/>
              <a:t>NL</a:t>
            </a:r>
            <a:r>
              <a:rPr lang="cs-CZ" b="1" dirty="0"/>
              <a:t>: </a:t>
            </a:r>
            <a:r>
              <a:rPr lang="cs-CZ" b="1" i="1" dirty="0">
                <a:solidFill>
                  <a:srgbClr val="FF0000"/>
                </a:solidFill>
              </a:rPr>
              <a:t>„</a:t>
            </a:r>
            <a:r>
              <a:rPr lang="cs-CZ" b="1" i="1" dirty="0" err="1">
                <a:solidFill>
                  <a:srgbClr val="FF0000"/>
                </a:solidFill>
              </a:rPr>
              <a:t>Doe</a:t>
            </a:r>
            <a:r>
              <a:rPr lang="cs-CZ" b="1" i="1" dirty="0">
                <a:solidFill>
                  <a:srgbClr val="FF0000"/>
                </a:solidFill>
              </a:rPr>
              <a:t> de </a:t>
            </a:r>
            <a:r>
              <a:rPr lang="cs-CZ" b="1" i="1" dirty="0" err="1">
                <a:solidFill>
                  <a:srgbClr val="FF0000"/>
                </a:solidFill>
              </a:rPr>
              <a:t>mie</a:t>
            </a:r>
            <a:r>
              <a:rPr lang="cs-CZ" b="1" i="1" dirty="0">
                <a:solidFill>
                  <a:srgbClr val="FF0000"/>
                </a:solidFill>
              </a:rPr>
              <a:t> in </a:t>
            </a:r>
            <a:r>
              <a:rPr lang="cs-CZ" b="1" i="1" dirty="0" err="1">
                <a:solidFill>
                  <a:srgbClr val="FF0000"/>
                </a:solidFill>
              </a:rPr>
              <a:t>vers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kokend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water</a:t>
            </a:r>
            <a:r>
              <a:rPr lang="cs-CZ" b="1" i="1" dirty="0">
                <a:solidFill>
                  <a:srgbClr val="FF0000"/>
                </a:solidFill>
              </a:rPr>
              <a:t>. </a:t>
            </a:r>
            <a:r>
              <a:rPr lang="cs-CZ" b="1" i="1" dirty="0" err="1">
                <a:solidFill>
                  <a:srgbClr val="FF0000"/>
                </a:solidFill>
              </a:rPr>
              <a:t>Doe</a:t>
            </a:r>
            <a:r>
              <a:rPr lang="cs-CZ" b="1" i="1" dirty="0">
                <a:solidFill>
                  <a:srgbClr val="FF0000"/>
                </a:solidFill>
              </a:rPr>
              <a:t> de </a:t>
            </a:r>
            <a:r>
              <a:rPr lang="cs-CZ" b="1" i="1" dirty="0" err="1">
                <a:solidFill>
                  <a:srgbClr val="FF0000"/>
                </a:solidFill>
              </a:rPr>
              <a:t>kruiden-poeder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olie</a:t>
            </a:r>
            <a:r>
              <a:rPr lang="cs-CZ" b="1" i="1" dirty="0">
                <a:solidFill>
                  <a:srgbClr val="FF0000"/>
                </a:solidFill>
              </a:rPr>
              <a:t>, en chilli-</a:t>
            </a:r>
            <a:r>
              <a:rPr lang="cs-CZ" b="1" i="1" dirty="0" err="1">
                <a:solidFill>
                  <a:srgbClr val="FF0000"/>
                </a:solidFill>
              </a:rPr>
              <a:t>poeder</a:t>
            </a:r>
            <a:r>
              <a:rPr lang="cs-CZ" b="1" i="1" dirty="0">
                <a:solidFill>
                  <a:srgbClr val="FF0000"/>
                </a:solidFill>
              </a:rPr>
              <a:t> in</a:t>
            </a:r>
            <a:r>
              <a:rPr lang="cs-CZ" i="1" dirty="0">
                <a:solidFill>
                  <a:srgbClr val="FF0000"/>
                </a:solidFill>
              </a:rPr>
              <a:t> …“</a:t>
            </a:r>
            <a:endParaRPr lang="en-GB" i="1" dirty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 smtClean="0"/>
              <a:t> </a:t>
            </a:r>
            <a:r>
              <a:rPr lang="cs-CZ" dirty="0" smtClean="0"/>
              <a:t>CZ</a:t>
            </a:r>
            <a:r>
              <a:rPr lang="cs-CZ" dirty="0"/>
              <a:t>??: </a:t>
            </a:r>
            <a:r>
              <a:rPr lang="cs-CZ" dirty="0">
                <a:solidFill>
                  <a:srgbClr val="0070C0"/>
                </a:solidFill>
              </a:rPr>
              <a:t>„Dělám nudle v </a:t>
            </a:r>
            <a:r>
              <a:rPr lang="cs-CZ" dirty="0" err="1" smtClean="0">
                <a:solidFill>
                  <a:srgbClr val="0070C0"/>
                </a:solidFill>
              </a:rPr>
              <a:t>čerstv</a:t>
            </a:r>
            <a:r>
              <a:rPr lang="en-GB" dirty="0">
                <a:solidFill>
                  <a:srgbClr val="0070C0"/>
                </a:solidFill>
              </a:rPr>
              <a:t>á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>
                <a:solidFill>
                  <a:srgbClr val="0070C0"/>
                </a:solidFill>
              </a:rPr>
              <a:t>vařící voda. Dělám koření napudruji, impregnuji, chilli napudruji</a:t>
            </a:r>
            <a:r>
              <a:rPr lang="cs-CZ" dirty="0" smtClean="0">
                <a:solidFill>
                  <a:srgbClr val="0070C0"/>
                </a:solidFill>
              </a:rPr>
              <a:t>.“</a:t>
            </a:r>
            <a:endParaRPr lang="en-GB" dirty="0" smtClean="0">
              <a:solidFill>
                <a:srgbClr val="0070C0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en-GB" dirty="0">
              <a:solidFill>
                <a:srgbClr val="0070C0"/>
              </a:solidFill>
            </a:endParaRPr>
          </a:p>
          <a:p>
            <a:pPr lvl="0"/>
            <a:r>
              <a:rPr lang="cs-CZ" b="1" dirty="0"/>
              <a:t>NL: </a:t>
            </a:r>
            <a:r>
              <a:rPr lang="cs-CZ" b="1" i="1" dirty="0" err="1">
                <a:solidFill>
                  <a:srgbClr val="FF0000"/>
                </a:solidFill>
              </a:rPr>
              <a:t>Staat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er</a:t>
            </a:r>
            <a:r>
              <a:rPr lang="cs-CZ" b="1" i="1" dirty="0">
                <a:solidFill>
                  <a:srgbClr val="FF0000"/>
                </a:solidFill>
              </a:rPr>
              <a:t> zout op </a:t>
            </a:r>
            <a:r>
              <a:rPr lang="cs-CZ" b="1" i="1" dirty="0" err="1">
                <a:solidFill>
                  <a:srgbClr val="FF0000"/>
                </a:solidFill>
              </a:rPr>
              <a:t>tafel</a:t>
            </a:r>
            <a:r>
              <a:rPr lang="cs-CZ" b="1" i="1" dirty="0">
                <a:solidFill>
                  <a:srgbClr val="FF0000"/>
                </a:solidFill>
              </a:rPr>
              <a:t>? </a:t>
            </a:r>
            <a:r>
              <a:rPr lang="en-GB" b="1" i="1" dirty="0" smtClean="0">
                <a:solidFill>
                  <a:srgbClr val="FF0000"/>
                </a:solidFill>
              </a:rPr>
              <a:t> </a:t>
            </a:r>
            <a:r>
              <a:rPr lang="en-GB" dirty="0"/>
              <a:t> </a:t>
            </a:r>
            <a:r>
              <a:rPr lang="en-GB" dirty="0" smtClean="0"/>
              <a:t>→ j</a:t>
            </a:r>
            <a:r>
              <a:rPr lang="cs-CZ" dirty="0" smtClean="0"/>
              <a:t>e </a:t>
            </a:r>
            <a:r>
              <a:rPr lang="cs-CZ" dirty="0" err="1"/>
              <a:t>moet</a:t>
            </a:r>
            <a:r>
              <a:rPr lang="cs-CZ" dirty="0"/>
              <a:t> </a:t>
            </a:r>
            <a:r>
              <a:rPr lang="cs-CZ" dirty="0" err="1"/>
              <a:t>naar</a:t>
            </a:r>
            <a:r>
              <a:rPr lang="cs-CZ" dirty="0"/>
              <a:t> de </a:t>
            </a:r>
            <a:r>
              <a:rPr lang="cs-CZ" dirty="0" err="1"/>
              <a:t>functie</a:t>
            </a:r>
            <a:r>
              <a:rPr lang="cs-CZ" dirty="0"/>
              <a:t> </a:t>
            </a:r>
            <a:r>
              <a:rPr lang="cs-CZ" dirty="0" err="1" smtClean="0"/>
              <a:t>kijken</a:t>
            </a:r>
            <a:r>
              <a:rPr lang="cs-CZ" dirty="0" smtClean="0"/>
              <a:t> </a:t>
            </a:r>
            <a:r>
              <a:rPr lang="en-GB" dirty="0" smtClean="0"/>
              <a:t>→ </a:t>
            </a:r>
            <a:r>
              <a:rPr lang="cs-CZ" dirty="0" smtClean="0"/>
              <a:t> </a:t>
            </a:r>
            <a:r>
              <a:rPr lang="cs-CZ" dirty="0"/>
              <a:t>CZ</a:t>
            </a:r>
            <a:r>
              <a:rPr lang="cs-CZ" dirty="0" smtClean="0"/>
              <a:t>??</a:t>
            </a:r>
            <a:endParaRPr lang="en-GB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/>
              <a:t>WAT IS EEN ZIN?</a:t>
            </a:r>
            <a:r>
              <a:rPr lang="cs-CZ" b="1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81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60648"/>
            <a:ext cx="2584752" cy="604867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96752"/>
            <a:ext cx="5328592" cy="465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147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>
                <a:solidFill>
                  <a:srgbClr val="0070C0"/>
                </a:solidFill>
              </a:rPr>
              <a:t>Oefening</a:t>
            </a:r>
            <a:r>
              <a:rPr lang="en-GB" dirty="0" smtClean="0">
                <a:solidFill>
                  <a:srgbClr val="0070C0"/>
                </a:solidFill>
              </a:rPr>
              <a:t>: </a:t>
            </a:r>
            <a:r>
              <a:rPr lang="en-GB" dirty="0" err="1" smtClean="0">
                <a:solidFill>
                  <a:srgbClr val="0070C0"/>
                </a:solidFill>
              </a:rPr>
              <a:t>wensende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en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uitroep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zinnen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925144"/>
          </a:xfrm>
        </p:spPr>
        <p:txBody>
          <a:bodyPr>
            <a:normAutofit fontScale="85000" lnSpcReduction="20000"/>
          </a:bodyPr>
          <a:lstStyle/>
          <a:p>
            <a:r>
              <a:rPr lang="en-GB" dirty="0" err="1" smtClean="0"/>
              <a:t>Ať</a:t>
            </a:r>
            <a:r>
              <a:rPr lang="en-GB" dirty="0" smtClean="0"/>
              <a:t> se mu </a:t>
            </a:r>
            <a:r>
              <a:rPr lang="en-GB" dirty="0" err="1" smtClean="0"/>
              <a:t>dobře</a:t>
            </a:r>
            <a:r>
              <a:rPr lang="en-GB" dirty="0" smtClean="0"/>
              <a:t> </a:t>
            </a:r>
            <a:r>
              <a:rPr lang="en-GB" dirty="0" err="1" smtClean="0"/>
              <a:t>daří</a:t>
            </a:r>
            <a:r>
              <a:rPr lang="en-GB" dirty="0" smtClean="0"/>
              <a:t>.</a:t>
            </a:r>
          </a:p>
          <a:p>
            <a:r>
              <a:rPr lang="en-GB" i="1" dirty="0" err="1" smtClean="0">
                <a:solidFill>
                  <a:srgbClr val="FF0000"/>
                </a:solidFill>
              </a:rPr>
              <a:t>Moge</a:t>
            </a:r>
            <a:r>
              <a:rPr lang="en-GB" i="1" dirty="0" smtClean="0">
                <a:solidFill>
                  <a:srgbClr val="FF0000"/>
                </a:solidFill>
              </a:rPr>
              <a:t> het </a:t>
            </a:r>
            <a:r>
              <a:rPr lang="en-GB" i="1" dirty="0" err="1" smtClean="0">
                <a:solidFill>
                  <a:srgbClr val="FF0000"/>
                </a:solidFill>
              </a:rPr>
              <a:t>goed</a:t>
            </a:r>
            <a:r>
              <a:rPr lang="en-GB" i="1" dirty="0" smtClean="0">
                <a:solidFill>
                  <a:srgbClr val="FF0000"/>
                </a:solidFill>
              </a:rPr>
              <a:t> met hem </a:t>
            </a:r>
            <a:r>
              <a:rPr lang="en-GB" i="1" dirty="0" err="1" smtClean="0">
                <a:solidFill>
                  <a:srgbClr val="FF0000"/>
                </a:solidFill>
              </a:rPr>
              <a:t>gaan</a:t>
            </a:r>
            <a:r>
              <a:rPr lang="en-GB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err="1"/>
              <a:t>Ať</a:t>
            </a:r>
            <a:r>
              <a:rPr lang="en-GB" dirty="0"/>
              <a:t> </a:t>
            </a:r>
            <a:r>
              <a:rPr lang="en-GB" dirty="0" err="1" smtClean="0"/>
              <a:t>nás</a:t>
            </a:r>
            <a:r>
              <a:rPr lang="en-GB" dirty="0" smtClean="0"/>
              <a:t> </a:t>
            </a:r>
            <a:r>
              <a:rPr lang="en-GB" dirty="0" err="1" smtClean="0"/>
              <a:t>jeho</a:t>
            </a:r>
            <a:r>
              <a:rPr lang="en-GB" dirty="0" smtClean="0"/>
              <a:t> </a:t>
            </a:r>
            <a:r>
              <a:rPr lang="en-GB" dirty="0" err="1" smtClean="0"/>
              <a:t>láska</a:t>
            </a:r>
            <a:r>
              <a:rPr lang="en-GB" dirty="0" smtClean="0"/>
              <a:t> </a:t>
            </a:r>
            <a:r>
              <a:rPr lang="en-GB" dirty="0" err="1" smtClean="0"/>
              <a:t>provází</a:t>
            </a:r>
            <a:r>
              <a:rPr lang="en-GB" dirty="0" smtClean="0"/>
              <a:t> /(je s </a:t>
            </a:r>
            <a:r>
              <a:rPr lang="en-GB" dirty="0" err="1" smtClean="0"/>
              <a:t>námi</a:t>
            </a:r>
            <a:r>
              <a:rPr lang="en-GB" dirty="0" smtClean="0"/>
              <a:t>). </a:t>
            </a:r>
          </a:p>
          <a:p>
            <a:r>
              <a:rPr lang="en-GB" i="1" dirty="0" err="1" smtClean="0">
                <a:solidFill>
                  <a:srgbClr val="FF0000"/>
                </a:solidFill>
              </a:rPr>
              <a:t>Zijn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liefde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zij</a:t>
            </a:r>
            <a:r>
              <a:rPr lang="en-GB" i="1" dirty="0" smtClean="0">
                <a:solidFill>
                  <a:srgbClr val="FF0000"/>
                </a:solidFill>
              </a:rPr>
              <a:t> met </a:t>
            </a:r>
            <a:r>
              <a:rPr lang="en-GB" i="1" dirty="0" err="1" smtClean="0">
                <a:solidFill>
                  <a:srgbClr val="FF0000"/>
                </a:solidFill>
              </a:rPr>
              <a:t>ons</a:t>
            </a:r>
            <a:r>
              <a:rPr lang="en-GB" i="1" dirty="0" smtClean="0">
                <a:solidFill>
                  <a:srgbClr val="FF0000"/>
                </a:solidFill>
              </a:rPr>
              <a:t>.  </a:t>
            </a:r>
          </a:p>
          <a:p>
            <a:endParaRPr lang="en-GB" i="1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To </a:t>
            </a:r>
            <a:r>
              <a:rPr lang="en-GB" dirty="0" err="1" smtClean="0"/>
              <a:t>byl</a:t>
            </a:r>
            <a:r>
              <a:rPr lang="en-GB" dirty="0" smtClean="0"/>
              <a:t> ale </a:t>
            </a:r>
            <a:r>
              <a:rPr lang="en-GB" dirty="0" err="1" smtClean="0"/>
              <a:t>rok</a:t>
            </a:r>
            <a:r>
              <a:rPr lang="en-GB" dirty="0" smtClean="0"/>
              <a:t>…</a:t>
            </a:r>
          </a:p>
          <a:p>
            <a:r>
              <a:rPr lang="en-GB" i="1" dirty="0">
                <a:solidFill>
                  <a:srgbClr val="FF0000"/>
                </a:solidFill>
              </a:rPr>
              <a:t>Wat </a:t>
            </a:r>
            <a:r>
              <a:rPr lang="en-GB" i="1" dirty="0" err="1">
                <a:solidFill>
                  <a:srgbClr val="FF0000"/>
                </a:solidFill>
              </a:rPr>
              <a:t>een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jaar</a:t>
            </a:r>
            <a:r>
              <a:rPr lang="en-GB" i="1" dirty="0" smtClean="0">
                <a:solidFill>
                  <a:srgbClr val="FF0000"/>
                </a:solidFill>
              </a:rPr>
              <a:t>…</a:t>
            </a:r>
          </a:p>
          <a:p>
            <a:endParaRPr lang="en-GB" i="1" dirty="0">
              <a:solidFill>
                <a:srgbClr val="FF0000"/>
              </a:solidFill>
            </a:endParaRPr>
          </a:p>
          <a:p>
            <a:r>
              <a:rPr lang="en-GB" dirty="0" smtClean="0"/>
              <a:t>To je </a:t>
            </a:r>
            <a:r>
              <a:rPr lang="en-GB" dirty="0"/>
              <a:t>ale </a:t>
            </a:r>
            <a:r>
              <a:rPr lang="en-GB" dirty="0" err="1"/>
              <a:t>nepořádek</a:t>
            </a:r>
            <a:r>
              <a:rPr lang="en-GB" dirty="0" smtClean="0"/>
              <a:t>!</a:t>
            </a:r>
            <a:endParaRPr lang="en-GB" dirty="0"/>
          </a:p>
          <a:p>
            <a:r>
              <a:rPr lang="en-GB" i="1" dirty="0" smtClean="0">
                <a:solidFill>
                  <a:srgbClr val="FF0000"/>
                </a:solidFill>
              </a:rPr>
              <a:t>Wat </a:t>
            </a:r>
            <a:r>
              <a:rPr lang="en-GB" i="1" dirty="0" err="1" smtClean="0">
                <a:solidFill>
                  <a:srgbClr val="FF0000"/>
                </a:solidFill>
              </a:rPr>
              <a:t>een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rommel</a:t>
            </a:r>
            <a:r>
              <a:rPr lang="en-GB" i="1" dirty="0" smtClean="0">
                <a:solidFill>
                  <a:srgbClr val="FF0000"/>
                </a:solidFill>
              </a:rPr>
              <a:t> (</a:t>
            </a:r>
            <a:r>
              <a:rPr lang="en-GB" i="1" dirty="0" err="1" smtClean="0">
                <a:solidFill>
                  <a:srgbClr val="FF0000"/>
                </a:solidFill>
              </a:rPr>
              <a:t>ligt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hier</a:t>
            </a:r>
            <a:r>
              <a:rPr lang="en-GB" i="1" dirty="0" smtClean="0">
                <a:solidFill>
                  <a:srgbClr val="FF0000"/>
                </a:solidFill>
              </a:rPr>
              <a:t>)!</a:t>
            </a:r>
          </a:p>
          <a:p>
            <a:endParaRPr lang="en-GB" i="1" dirty="0">
              <a:solidFill>
                <a:srgbClr val="FF0000"/>
              </a:solidFill>
            </a:endParaRPr>
          </a:p>
          <a:p>
            <a:endParaRPr lang="en-GB" i="1" dirty="0" smtClean="0">
              <a:solidFill>
                <a:srgbClr val="FF0000"/>
              </a:solidFill>
            </a:endParaRPr>
          </a:p>
          <a:p>
            <a:endParaRPr lang="en-GB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925144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Tam </a:t>
            </a:r>
            <a:r>
              <a:rPr lang="en-GB" dirty="0" err="1"/>
              <a:t>byla</a:t>
            </a:r>
            <a:r>
              <a:rPr lang="en-GB" dirty="0"/>
              <a:t> ale </a:t>
            </a:r>
            <a:r>
              <a:rPr lang="en-GB" dirty="0" err="1"/>
              <a:t>špína</a:t>
            </a:r>
            <a:r>
              <a:rPr lang="en-GB" dirty="0"/>
              <a:t>!</a:t>
            </a:r>
          </a:p>
          <a:p>
            <a:r>
              <a:rPr lang="en-GB" i="1" dirty="0" err="1">
                <a:solidFill>
                  <a:srgbClr val="FF0000"/>
                </a:solidFill>
              </a:rPr>
              <a:t>Vuil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dat</a:t>
            </a:r>
            <a:r>
              <a:rPr lang="en-GB" i="1" dirty="0">
                <a:solidFill>
                  <a:srgbClr val="FF0000"/>
                </a:solidFill>
              </a:rPr>
              <a:t> het </a:t>
            </a:r>
            <a:r>
              <a:rPr lang="en-GB" i="1" dirty="0" err="1">
                <a:solidFill>
                  <a:srgbClr val="FF0000"/>
                </a:solidFill>
              </a:rPr>
              <a:t>er</a:t>
            </a:r>
            <a:r>
              <a:rPr lang="en-GB" i="1" dirty="0">
                <a:solidFill>
                  <a:srgbClr val="FF0000"/>
                </a:solidFill>
              </a:rPr>
              <a:t>  was.</a:t>
            </a:r>
          </a:p>
          <a:p>
            <a:endParaRPr lang="en-GB" b="1" i="1" dirty="0">
              <a:solidFill>
                <a:srgbClr val="FF0000"/>
              </a:solidFill>
            </a:endParaRPr>
          </a:p>
          <a:p>
            <a:r>
              <a:rPr lang="en-GB" dirty="0"/>
              <a:t>To je ale </a:t>
            </a:r>
            <a:r>
              <a:rPr lang="en-GB" dirty="0" err="1"/>
              <a:t>zvláštní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ti</a:t>
            </a:r>
            <a:r>
              <a:rPr lang="en-GB" dirty="0"/>
              <a:t> </a:t>
            </a:r>
            <a:r>
              <a:rPr lang="en-GB" dirty="0" err="1"/>
              <a:t>nerozumněla</a:t>
            </a:r>
            <a:r>
              <a:rPr lang="en-GB" dirty="0"/>
              <a:t>. </a:t>
            </a:r>
          </a:p>
          <a:p>
            <a:r>
              <a:rPr lang="en-GB" i="1" dirty="0">
                <a:solidFill>
                  <a:srgbClr val="FF0000"/>
                </a:solidFill>
              </a:rPr>
              <a:t>Hoe </a:t>
            </a:r>
            <a:r>
              <a:rPr lang="en-GB" i="1" dirty="0" err="1">
                <a:solidFill>
                  <a:srgbClr val="FF0000"/>
                </a:solidFill>
              </a:rPr>
              <a:t>bijzonder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dat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ze</a:t>
            </a:r>
            <a:r>
              <a:rPr lang="en-GB" i="1" dirty="0">
                <a:solidFill>
                  <a:srgbClr val="FF0000"/>
                </a:solidFill>
              </a:rPr>
              <a:t> je </a:t>
            </a:r>
            <a:r>
              <a:rPr lang="en-GB" i="1" dirty="0" err="1">
                <a:solidFill>
                  <a:srgbClr val="FF0000"/>
                </a:solidFill>
              </a:rPr>
              <a:t>niet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begreep</a:t>
            </a:r>
            <a:r>
              <a:rPr lang="en-GB" i="1" dirty="0">
                <a:solidFill>
                  <a:srgbClr val="FF0000"/>
                </a:solidFill>
              </a:rPr>
              <a:t>.</a:t>
            </a:r>
          </a:p>
          <a:p>
            <a:endParaRPr lang="en-GB" i="1" dirty="0">
              <a:solidFill>
                <a:srgbClr val="FF0000"/>
              </a:solidFill>
            </a:endParaRPr>
          </a:p>
          <a:p>
            <a:r>
              <a:rPr lang="en-GB" dirty="0"/>
              <a:t>To </a:t>
            </a:r>
            <a:r>
              <a:rPr lang="en-GB" dirty="0" err="1"/>
              <a:t>jsme</a:t>
            </a:r>
            <a:r>
              <a:rPr lang="en-GB" dirty="0"/>
              <a:t> se ale </a:t>
            </a:r>
            <a:r>
              <a:rPr lang="en-GB" dirty="0" err="1"/>
              <a:t>nasmáli</a:t>
            </a:r>
            <a:r>
              <a:rPr lang="en-GB" dirty="0"/>
              <a:t>!</a:t>
            </a:r>
          </a:p>
          <a:p>
            <a:r>
              <a:rPr lang="en-GB" i="1" dirty="0" err="1">
                <a:solidFill>
                  <a:srgbClr val="FF0000"/>
                </a:solidFill>
              </a:rPr>
              <a:t>Gelachen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dat</a:t>
            </a:r>
            <a:r>
              <a:rPr lang="en-GB" i="1" dirty="0">
                <a:solidFill>
                  <a:srgbClr val="FF0000"/>
                </a:solidFill>
              </a:rPr>
              <a:t> we </a:t>
            </a:r>
            <a:r>
              <a:rPr lang="en-GB" i="1" dirty="0" err="1">
                <a:solidFill>
                  <a:srgbClr val="FF0000"/>
                </a:solidFill>
              </a:rPr>
              <a:t>hebben</a:t>
            </a:r>
            <a:r>
              <a:rPr lang="en-GB" i="1" dirty="0">
                <a:solidFill>
                  <a:srgbClr val="FF0000"/>
                </a:solidFill>
              </a:rPr>
              <a:t>!</a:t>
            </a:r>
          </a:p>
          <a:p>
            <a:endParaRPr lang="en-GB" i="1" dirty="0">
              <a:solidFill>
                <a:srgbClr val="FF0000"/>
              </a:solidFill>
            </a:endParaRPr>
          </a:p>
          <a:p>
            <a:r>
              <a:rPr lang="en-GB" dirty="0" err="1" smtClean="0"/>
              <a:t>Jasně</a:t>
            </a:r>
            <a:r>
              <a:rPr lang="en-GB" dirty="0" smtClean="0"/>
              <a:t>, </a:t>
            </a:r>
            <a:r>
              <a:rPr lang="en-GB" dirty="0" err="1" smtClean="0"/>
              <a:t>že</a:t>
            </a:r>
            <a:r>
              <a:rPr lang="en-GB" dirty="0" smtClean="0"/>
              <a:t> to </a:t>
            </a:r>
            <a:r>
              <a:rPr lang="en-GB" dirty="0" err="1" smtClean="0"/>
              <a:t>vím</a:t>
            </a:r>
            <a:r>
              <a:rPr lang="en-GB" dirty="0" smtClean="0"/>
              <a:t>!</a:t>
            </a:r>
          </a:p>
          <a:p>
            <a:r>
              <a:rPr lang="en-GB" dirty="0" smtClean="0"/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En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óf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ik</a:t>
            </a:r>
            <a:r>
              <a:rPr lang="en-GB" i="1" dirty="0">
                <a:solidFill>
                  <a:srgbClr val="FF0000"/>
                </a:solidFill>
              </a:rPr>
              <a:t> het </a:t>
            </a:r>
            <a:r>
              <a:rPr lang="en-GB" i="1" dirty="0" err="1">
                <a:solidFill>
                  <a:srgbClr val="FF0000"/>
                </a:solidFill>
              </a:rPr>
              <a:t>weet</a:t>
            </a:r>
            <a:r>
              <a:rPr lang="en-GB" i="1" dirty="0">
                <a:solidFill>
                  <a:srgbClr val="FF0000"/>
                </a:solidFill>
              </a:rPr>
              <a:t>.</a:t>
            </a:r>
          </a:p>
          <a:p>
            <a:endParaRPr lang="en-GB" i="1" dirty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31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en-GB" sz="4800" b="1" dirty="0" smtClean="0"/>
              <a:t>BEDANKT VOOR UW AANDACHT!</a:t>
            </a:r>
            <a:endParaRPr lang="en-GB" sz="4800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96752"/>
            <a:ext cx="7560840" cy="5400600"/>
          </a:xfrm>
        </p:spPr>
      </p:pic>
    </p:spTree>
    <p:extLst>
      <p:ext uri="{BB962C8B-B14F-4D97-AF65-F5344CB8AC3E}">
        <p14:creationId xmlns:p14="http://schemas.microsoft.com/office/powerpoint/2010/main" val="55930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b="1" dirty="0"/>
              <a:t>BEGRIPPEN &amp; DEFINITIES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54461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4000" b="1" u="sng" dirty="0" err="1"/>
              <a:t>zin</a:t>
            </a:r>
            <a:r>
              <a:rPr lang="cs-CZ" sz="4000" dirty="0"/>
              <a:t>  = </a:t>
            </a:r>
            <a:r>
              <a:rPr lang="cs-CZ" sz="4000" b="1" dirty="0" err="1" smtClean="0"/>
              <a:t>formeel</a:t>
            </a:r>
            <a:r>
              <a:rPr lang="cs-CZ" sz="4000" b="1" dirty="0" smtClean="0"/>
              <a:t>, </a:t>
            </a:r>
            <a:r>
              <a:rPr lang="cs-CZ" sz="4000" b="1" dirty="0" err="1" smtClean="0"/>
              <a:t>functioneel</a:t>
            </a:r>
            <a:r>
              <a:rPr lang="cs-CZ" sz="4000" b="1" dirty="0" smtClean="0"/>
              <a:t> &amp; </a:t>
            </a:r>
            <a:r>
              <a:rPr lang="cs-CZ" sz="4000" b="1" dirty="0" err="1"/>
              <a:t>conceptueel</a:t>
            </a:r>
            <a:r>
              <a:rPr lang="cs-CZ" sz="4000" b="1" dirty="0"/>
              <a:t> </a:t>
            </a:r>
            <a:r>
              <a:rPr lang="cs-CZ" sz="4000" b="1" dirty="0" err="1" smtClean="0"/>
              <a:t>geheel</a:t>
            </a:r>
            <a:endParaRPr lang="cs-CZ" sz="4000" b="1" dirty="0" smtClean="0"/>
          </a:p>
          <a:p>
            <a:pPr marL="0" indent="0">
              <a:buNone/>
            </a:pPr>
            <a:endParaRPr lang="cs-CZ" sz="1300" b="1" dirty="0"/>
          </a:p>
          <a:p>
            <a:pPr marL="0" indent="0">
              <a:buNone/>
            </a:pPr>
            <a:r>
              <a:rPr lang="en-GB" sz="3100" b="1" dirty="0" smtClean="0"/>
              <a:t>a.    </a:t>
            </a:r>
            <a:r>
              <a:rPr lang="cs-CZ" sz="3100" b="1" u="sng" dirty="0" err="1" smtClean="0"/>
              <a:t>formeel</a:t>
            </a:r>
            <a:r>
              <a:rPr lang="cs-CZ" sz="3100" b="1" u="sng" dirty="0" smtClean="0"/>
              <a:t> </a:t>
            </a:r>
            <a:r>
              <a:rPr lang="cs-CZ" sz="3100" b="1" u="sng" dirty="0" err="1"/>
              <a:t>geheel</a:t>
            </a:r>
            <a:r>
              <a:rPr lang="cs-CZ" sz="3100" b="1" u="sng" dirty="0"/>
              <a:t> </a:t>
            </a:r>
          </a:p>
          <a:p>
            <a:pPr marL="0" indent="0">
              <a:buNone/>
            </a:pPr>
            <a:r>
              <a:rPr lang="cs-CZ" sz="3100" dirty="0"/>
              <a:t>	→ </a:t>
            </a:r>
            <a:r>
              <a:rPr lang="nl-NL" sz="3100" dirty="0"/>
              <a:t>intonatie</a:t>
            </a:r>
            <a:r>
              <a:rPr lang="cs-CZ" sz="3100" dirty="0" err="1"/>
              <a:t>patroon</a:t>
            </a:r>
            <a:endParaRPr lang="cs-CZ" sz="3100" dirty="0"/>
          </a:p>
          <a:p>
            <a:pPr marL="0" indent="0">
              <a:buNone/>
            </a:pPr>
            <a:r>
              <a:rPr lang="cs-CZ" sz="3100" dirty="0"/>
              <a:t>	→ </a:t>
            </a:r>
            <a:r>
              <a:rPr lang="cs-CZ" sz="3100" dirty="0" err="1"/>
              <a:t>hoofdletter</a:t>
            </a:r>
            <a:r>
              <a:rPr lang="cs-CZ" sz="3100" dirty="0"/>
              <a:t> +  </a:t>
            </a:r>
            <a:r>
              <a:rPr lang="nl-NL" sz="3100" dirty="0" smtClean="0"/>
              <a:t> </a:t>
            </a:r>
            <a:r>
              <a:rPr lang="nl-NL" sz="3100" dirty="0"/>
              <a:t>punt</a:t>
            </a:r>
            <a:r>
              <a:rPr lang="cs-CZ" sz="3100" dirty="0"/>
              <a:t> /</a:t>
            </a:r>
            <a:r>
              <a:rPr lang="nl-NL" sz="3100" dirty="0"/>
              <a:t>vraagteken</a:t>
            </a:r>
            <a:r>
              <a:rPr lang="cs-CZ" sz="3100" dirty="0"/>
              <a:t>/ u</a:t>
            </a:r>
            <a:r>
              <a:rPr lang="nl-NL" sz="3100" dirty="0" smtClean="0"/>
              <a:t>itroepteken</a:t>
            </a:r>
            <a:endParaRPr lang="cs-CZ" sz="3100" u="sng" dirty="0"/>
          </a:p>
          <a:p>
            <a:pPr marL="0" indent="0">
              <a:buNone/>
            </a:pPr>
            <a:endParaRPr lang="cs-CZ" sz="3100" dirty="0"/>
          </a:p>
          <a:p>
            <a:pPr marL="514350" indent="-514350">
              <a:buFont typeface="+mj-lt"/>
              <a:buAutoNum type="alphaLcPeriod" startAt="2"/>
            </a:pPr>
            <a:r>
              <a:rPr lang="cs-CZ" sz="3100" b="1" u="sng" dirty="0" err="1"/>
              <a:t>functioneel-syntactisch</a:t>
            </a:r>
            <a:r>
              <a:rPr lang="cs-CZ" sz="3100" b="1" u="sng" dirty="0"/>
              <a:t> </a:t>
            </a:r>
            <a:r>
              <a:rPr lang="cs-CZ" sz="3100" b="1" u="sng" dirty="0" err="1"/>
              <a:t>geheel</a:t>
            </a:r>
            <a:r>
              <a:rPr lang="cs-CZ" sz="3100" b="1" u="sng" dirty="0"/>
              <a:t> </a:t>
            </a:r>
          </a:p>
          <a:p>
            <a:pPr marL="0" indent="0">
              <a:buNone/>
            </a:pPr>
            <a:r>
              <a:rPr lang="cs-CZ" sz="3100" dirty="0"/>
              <a:t>→ </a:t>
            </a:r>
            <a:r>
              <a:rPr lang="cs-CZ" sz="3100" dirty="0" smtClean="0"/>
              <a:t>	</a:t>
            </a:r>
            <a:r>
              <a:rPr lang="nl-NL" sz="3100" dirty="0" smtClean="0"/>
              <a:t>verbinding </a:t>
            </a:r>
            <a:r>
              <a:rPr lang="nl-NL" sz="3100" dirty="0"/>
              <a:t>van </a:t>
            </a:r>
            <a:r>
              <a:rPr lang="nl-NL" sz="3100" dirty="0" smtClean="0"/>
              <a:t>het gezegde</a:t>
            </a:r>
            <a:r>
              <a:rPr lang="en-GB" sz="3100" dirty="0"/>
              <a:t> </a:t>
            </a:r>
            <a:r>
              <a:rPr lang="cs-CZ" sz="3100" dirty="0" smtClean="0"/>
              <a:t>en</a:t>
            </a:r>
            <a:r>
              <a:rPr lang="en-GB" sz="3100" dirty="0" smtClean="0"/>
              <a:t> </a:t>
            </a:r>
            <a:r>
              <a:rPr lang="en-GB" sz="3100" dirty="0" err="1" smtClean="0"/>
              <a:t>verplichte</a:t>
            </a:r>
            <a:r>
              <a:rPr lang="en-GB" sz="3100" dirty="0" smtClean="0"/>
              <a:t> </a:t>
            </a:r>
            <a:r>
              <a:rPr lang="en-GB" sz="3100" dirty="0" err="1" smtClean="0"/>
              <a:t>zinsdelen</a:t>
            </a:r>
            <a:endParaRPr lang="cs-CZ" sz="1300" dirty="0" smtClean="0"/>
          </a:p>
          <a:p>
            <a:pPr marL="0" indent="0">
              <a:buNone/>
            </a:pPr>
            <a:r>
              <a:rPr lang="cs-CZ" sz="3100" dirty="0"/>
              <a:t>→ </a:t>
            </a:r>
            <a:r>
              <a:rPr lang="en-GB" sz="3100" dirty="0"/>
              <a:t>	</a:t>
            </a:r>
            <a:r>
              <a:rPr lang="cs-CZ" sz="3100" dirty="0" smtClean="0"/>
              <a:t>„</a:t>
            </a:r>
            <a:r>
              <a:rPr lang="cs-CZ" sz="3100" dirty="0" err="1" smtClean="0">
                <a:solidFill>
                  <a:srgbClr val="7030A0"/>
                </a:solidFill>
              </a:rPr>
              <a:t>Een</a:t>
            </a:r>
            <a:r>
              <a:rPr lang="cs-CZ" sz="3100" dirty="0" smtClean="0">
                <a:solidFill>
                  <a:srgbClr val="7030A0"/>
                </a:solidFill>
              </a:rPr>
              <a:t> </a:t>
            </a:r>
            <a:r>
              <a:rPr lang="cs-CZ" sz="3100" dirty="0" err="1">
                <a:solidFill>
                  <a:srgbClr val="7030A0"/>
                </a:solidFill>
              </a:rPr>
              <a:t>syntactisch</a:t>
            </a:r>
            <a:r>
              <a:rPr lang="cs-CZ" sz="3100" dirty="0">
                <a:solidFill>
                  <a:srgbClr val="7030A0"/>
                </a:solidFill>
              </a:rPr>
              <a:t> </a:t>
            </a:r>
            <a:r>
              <a:rPr lang="cs-CZ" sz="3100" dirty="0" err="1">
                <a:solidFill>
                  <a:srgbClr val="7030A0"/>
                </a:solidFill>
              </a:rPr>
              <a:t>geheel</a:t>
            </a:r>
            <a:r>
              <a:rPr lang="cs-CZ" sz="3100" dirty="0">
                <a:solidFill>
                  <a:srgbClr val="7030A0"/>
                </a:solidFill>
              </a:rPr>
              <a:t> van </a:t>
            </a:r>
            <a:r>
              <a:rPr lang="cs-CZ" sz="3100" dirty="0" err="1">
                <a:solidFill>
                  <a:srgbClr val="7030A0"/>
                </a:solidFill>
              </a:rPr>
              <a:t>zinsdelen</a:t>
            </a:r>
            <a:r>
              <a:rPr lang="cs-CZ" sz="3100" dirty="0">
                <a:solidFill>
                  <a:srgbClr val="7030A0"/>
                </a:solidFill>
              </a:rPr>
              <a:t> </a:t>
            </a:r>
            <a:r>
              <a:rPr lang="cs-CZ" sz="3100" dirty="0" err="1">
                <a:solidFill>
                  <a:srgbClr val="7030A0"/>
                </a:solidFill>
              </a:rPr>
              <a:t>die</a:t>
            </a:r>
            <a:r>
              <a:rPr lang="cs-CZ" sz="3100" dirty="0">
                <a:solidFill>
                  <a:srgbClr val="7030A0"/>
                </a:solidFill>
              </a:rPr>
              <a:t> bij </a:t>
            </a:r>
            <a:r>
              <a:rPr lang="en-GB" sz="3100" dirty="0" smtClean="0">
                <a:solidFill>
                  <a:srgbClr val="7030A0"/>
                </a:solidFill>
              </a:rPr>
              <a:t>het </a:t>
            </a:r>
            <a:r>
              <a:rPr lang="en-GB" sz="3100" dirty="0" err="1" smtClean="0">
                <a:solidFill>
                  <a:srgbClr val="7030A0"/>
                </a:solidFill>
              </a:rPr>
              <a:t>lexicaal</a:t>
            </a:r>
            <a:r>
              <a:rPr lang="en-GB" sz="3100" dirty="0" smtClean="0">
                <a:solidFill>
                  <a:srgbClr val="7030A0"/>
                </a:solidFill>
              </a:rPr>
              <a:t> 	</a:t>
            </a:r>
            <a:r>
              <a:rPr lang="en-GB" sz="3100" dirty="0" err="1" smtClean="0">
                <a:solidFill>
                  <a:srgbClr val="7030A0"/>
                </a:solidFill>
              </a:rPr>
              <a:t>ww</a:t>
            </a:r>
            <a:r>
              <a:rPr lang="en-GB" sz="3100" dirty="0" smtClean="0">
                <a:solidFill>
                  <a:srgbClr val="7030A0"/>
                </a:solidFill>
              </a:rPr>
              <a:t> in het </a:t>
            </a:r>
            <a:r>
              <a:rPr lang="en-GB" sz="3100" dirty="0" err="1" smtClean="0">
                <a:solidFill>
                  <a:srgbClr val="7030A0"/>
                </a:solidFill>
              </a:rPr>
              <a:t>gezegde</a:t>
            </a:r>
            <a:r>
              <a:rPr lang="en-GB" sz="3100" dirty="0" smtClean="0">
                <a:solidFill>
                  <a:srgbClr val="7030A0"/>
                </a:solidFill>
              </a:rPr>
              <a:t> </a:t>
            </a:r>
            <a:r>
              <a:rPr lang="en-GB" sz="3100" dirty="0" err="1" smtClean="0">
                <a:solidFill>
                  <a:srgbClr val="7030A0"/>
                </a:solidFill>
              </a:rPr>
              <a:t>horen</a:t>
            </a:r>
            <a:r>
              <a:rPr lang="cs-CZ" sz="3100" dirty="0" smtClean="0">
                <a:solidFill>
                  <a:srgbClr val="7030A0"/>
                </a:solidFill>
              </a:rPr>
              <a:t>.“</a:t>
            </a:r>
            <a:endParaRPr lang="cs-CZ" sz="31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sz="3100" dirty="0"/>
          </a:p>
          <a:p>
            <a:pPr marL="514350" indent="-514350">
              <a:buAutoNum type="alphaLcPeriod" startAt="3"/>
            </a:pPr>
            <a:r>
              <a:rPr lang="cs-CZ" sz="3100" b="1" u="sng" dirty="0" err="1" smtClean="0"/>
              <a:t>conceptueel</a:t>
            </a:r>
            <a:r>
              <a:rPr lang="cs-CZ" sz="3100" b="1" u="sng" dirty="0" smtClean="0"/>
              <a:t> </a:t>
            </a:r>
            <a:r>
              <a:rPr lang="cs-CZ" sz="3100" b="1" u="sng" dirty="0" err="1"/>
              <a:t>geheel</a:t>
            </a:r>
            <a:r>
              <a:rPr lang="cs-CZ" sz="3100" b="1" u="sng" dirty="0"/>
              <a:t>:  </a:t>
            </a:r>
            <a:r>
              <a:rPr lang="cs-CZ" sz="3100" dirty="0" err="1" smtClean="0"/>
              <a:t>semantiek</a:t>
            </a:r>
            <a:r>
              <a:rPr lang="cs-CZ" sz="3100" dirty="0" smtClean="0"/>
              <a:t>, </a:t>
            </a:r>
            <a:r>
              <a:rPr lang="cs-CZ" sz="3100" dirty="0" err="1" smtClean="0"/>
              <a:t>pragmatiek</a:t>
            </a:r>
            <a:endParaRPr lang="cs-CZ" sz="3100" dirty="0" smtClean="0"/>
          </a:p>
          <a:p>
            <a:pPr marL="0" indent="0">
              <a:buNone/>
            </a:pPr>
            <a:r>
              <a:rPr lang="cs-CZ" sz="3100" dirty="0"/>
              <a:t>→ </a:t>
            </a:r>
            <a:r>
              <a:rPr lang="cs-CZ" sz="3100" dirty="0" smtClean="0"/>
              <a:t>	</a:t>
            </a:r>
            <a:r>
              <a:rPr lang="cs-CZ" sz="3100" dirty="0" err="1" smtClean="0"/>
              <a:t>tema-rema</a:t>
            </a:r>
            <a:r>
              <a:rPr lang="cs-CZ" sz="3100" dirty="0" smtClean="0"/>
              <a:t>, </a:t>
            </a:r>
            <a:r>
              <a:rPr lang="cs-CZ" sz="3100" dirty="0" err="1" smtClean="0"/>
              <a:t>informatiewaarde</a:t>
            </a:r>
            <a:r>
              <a:rPr lang="cs-CZ" sz="3100" dirty="0" smtClean="0"/>
              <a:t>,</a:t>
            </a:r>
            <a:r>
              <a:rPr lang="en-GB" sz="3100" dirty="0" smtClean="0"/>
              <a:t> </a:t>
            </a:r>
            <a:r>
              <a:rPr lang="en-GB" sz="3100" dirty="0" err="1" smtClean="0"/>
              <a:t>wereldkennis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33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b="1" dirty="0" err="1"/>
              <a:t>e</a:t>
            </a:r>
            <a:r>
              <a:rPr lang="cs-CZ" b="1" dirty="0" err="1" smtClean="0"/>
              <a:t>en</a:t>
            </a:r>
            <a:r>
              <a:rPr lang="cs-CZ" b="1" dirty="0" smtClean="0"/>
              <a:t> </a:t>
            </a:r>
            <a:r>
              <a:rPr lang="cs-CZ" b="1" dirty="0" err="1" smtClean="0"/>
              <a:t>zin</a:t>
            </a:r>
            <a:r>
              <a:rPr lang="en-GB" b="1" dirty="0" smtClean="0"/>
              <a:t>: </a:t>
            </a:r>
            <a:r>
              <a:rPr lang="en-GB" b="1" dirty="0" err="1" smtClean="0"/>
              <a:t>terminologie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52736"/>
            <a:ext cx="8892480" cy="5805264"/>
          </a:xfrm>
        </p:spPr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3200" b="1" dirty="0" err="1"/>
              <a:t>v</a:t>
            </a:r>
            <a:r>
              <a:rPr lang="en-GB" sz="3200" b="1" dirty="0" err="1" smtClean="0"/>
              <a:t>ěta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jednoduchá</a:t>
            </a:r>
            <a:r>
              <a:rPr lang="en-GB" sz="3200" b="1" dirty="0" smtClean="0"/>
              <a:t>   		x   	</a:t>
            </a:r>
            <a:r>
              <a:rPr lang="en-GB" sz="3200" b="1" dirty="0" err="1" smtClean="0"/>
              <a:t>souvětí</a:t>
            </a:r>
            <a:endParaRPr lang="en-GB" sz="3200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200" b="1" dirty="0" smtClean="0"/>
              <a:t> 	</a:t>
            </a:r>
            <a:r>
              <a:rPr lang="cs-CZ" sz="3200" b="1" dirty="0" err="1" smtClean="0">
                <a:solidFill>
                  <a:srgbClr val="C00000"/>
                </a:solidFill>
              </a:rPr>
              <a:t>eenvoudige</a:t>
            </a:r>
            <a:r>
              <a:rPr lang="cs-CZ" sz="3200" dirty="0" smtClean="0">
                <a:solidFill>
                  <a:srgbClr val="C00000"/>
                </a:solidFill>
              </a:rPr>
              <a:t>  z</a:t>
            </a:r>
            <a:r>
              <a:rPr lang="en-GB" sz="3200" dirty="0" smtClean="0">
                <a:solidFill>
                  <a:srgbClr val="C00000"/>
                </a:solidFill>
              </a:rPr>
              <a:t>in</a:t>
            </a:r>
            <a:r>
              <a:rPr lang="cs-CZ" sz="3200" dirty="0">
                <a:solidFill>
                  <a:srgbClr val="C00000"/>
                </a:solidFill>
              </a:rPr>
              <a:t>	</a:t>
            </a:r>
            <a:r>
              <a:rPr lang="en-GB" sz="3200" dirty="0" smtClean="0">
                <a:solidFill>
                  <a:srgbClr val="C00000"/>
                </a:solidFill>
              </a:rPr>
              <a:t>	</a:t>
            </a:r>
            <a:r>
              <a:rPr lang="cs-CZ" sz="3200" dirty="0" smtClean="0">
                <a:solidFill>
                  <a:srgbClr val="C00000"/>
                </a:solidFill>
              </a:rPr>
              <a:t>x     </a:t>
            </a:r>
            <a:r>
              <a:rPr lang="cs-CZ" sz="3200" dirty="0">
                <a:solidFill>
                  <a:srgbClr val="C00000"/>
                </a:solidFill>
              </a:rPr>
              <a:t>	</a:t>
            </a:r>
            <a:r>
              <a:rPr lang="cs-CZ" sz="3200" b="1" dirty="0" err="1">
                <a:solidFill>
                  <a:srgbClr val="C00000"/>
                </a:solidFill>
              </a:rPr>
              <a:t>samengestelde</a:t>
            </a:r>
            <a:r>
              <a:rPr lang="cs-CZ" sz="3200" dirty="0" smtClean="0">
                <a:solidFill>
                  <a:srgbClr val="C00000"/>
                </a:solidFill>
              </a:rPr>
              <a:t> z</a:t>
            </a:r>
            <a:r>
              <a:rPr lang="en-GB" sz="3200" dirty="0" smtClean="0">
                <a:solidFill>
                  <a:srgbClr val="C00000"/>
                </a:solidFill>
              </a:rPr>
              <a:t>in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3200" dirty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200" b="1" dirty="0" err="1"/>
              <a:t>s</a:t>
            </a:r>
            <a:r>
              <a:rPr lang="en-GB" sz="3200" b="1" dirty="0" err="1" smtClean="0"/>
              <a:t>ouvětí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souřadné</a:t>
            </a:r>
            <a:r>
              <a:rPr lang="en-GB" sz="3200" b="1" dirty="0"/>
              <a:t>	</a:t>
            </a:r>
            <a:r>
              <a:rPr lang="en-GB" sz="3200" b="1" dirty="0" smtClean="0"/>
              <a:t>	x   </a:t>
            </a:r>
            <a:r>
              <a:rPr lang="en-GB" sz="3200" b="1" dirty="0"/>
              <a:t>	</a:t>
            </a:r>
            <a:r>
              <a:rPr lang="en-GB" sz="3200" b="1" dirty="0" err="1" smtClean="0"/>
              <a:t>podřadné</a:t>
            </a:r>
            <a:endParaRPr lang="en-GB" sz="32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200" b="1" dirty="0"/>
              <a:t> 	</a:t>
            </a:r>
            <a:r>
              <a:rPr lang="en-GB" sz="3200" b="1" dirty="0" err="1" smtClean="0">
                <a:solidFill>
                  <a:srgbClr val="C00000"/>
                </a:solidFill>
              </a:rPr>
              <a:t>nevenschikking</a:t>
            </a:r>
            <a:r>
              <a:rPr lang="cs-CZ" sz="3200" dirty="0" smtClean="0">
                <a:solidFill>
                  <a:srgbClr val="C00000"/>
                </a:solidFill>
              </a:rPr>
              <a:t>  </a:t>
            </a:r>
            <a:r>
              <a:rPr lang="cs-CZ" sz="3200" dirty="0">
                <a:solidFill>
                  <a:srgbClr val="C00000"/>
                </a:solidFill>
              </a:rPr>
              <a:t>	</a:t>
            </a:r>
            <a:r>
              <a:rPr lang="en-GB" sz="3200" dirty="0" smtClean="0">
                <a:solidFill>
                  <a:srgbClr val="C00000"/>
                </a:solidFill>
              </a:rPr>
              <a:t>	</a:t>
            </a:r>
            <a:r>
              <a:rPr lang="cs-CZ" sz="3200" dirty="0" smtClean="0">
                <a:solidFill>
                  <a:srgbClr val="C00000"/>
                </a:solidFill>
              </a:rPr>
              <a:t>x     </a:t>
            </a:r>
            <a:r>
              <a:rPr lang="cs-CZ" sz="3200" dirty="0">
                <a:solidFill>
                  <a:srgbClr val="C00000"/>
                </a:solidFill>
              </a:rPr>
              <a:t>	</a:t>
            </a:r>
            <a:r>
              <a:rPr lang="en-GB" sz="3200" b="1" smtClean="0">
                <a:solidFill>
                  <a:srgbClr val="C00000"/>
                </a:solidFill>
              </a:rPr>
              <a:t>onderschikking</a:t>
            </a:r>
            <a:endParaRPr lang="cs-CZ" sz="32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GB" sz="36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200" b="1" dirty="0" err="1"/>
              <a:t>v</a:t>
            </a:r>
            <a:r>
              <a:rPr lang="en-GB" sz="3200" b="1" dirty="0" err="1" smtClean="0"/>
              <a:t>ěta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hlavní</a:t>
            </a:r>
            <a:r>
              <a:rPr lang="en-GB" sz="3200" b="1" dirty="0"/>
              <a:t>		</a:t>
            </a:r>
            <a:r>
              <a:rPr lang="en-GB" sz="3200" b="1" dirty="0" smtClean="0"/>
              <a:t>	x   </a:t>
            </a:r>
            <a:r>
              <a:rPr lang="en-GB" sz="3200" b="1" dirty="0"/>
              <a:t>	</a:t>
            </a:r>
            <a:r>
              <a:rPr lang="en-GB" sz="3200" b="1" dirty="0" err="1" smtClean="0"/>
              <a:t>vedlejší</a:t>
            </a:r>
            <a:endParaRPr lang="en-GB" sz="32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200" b="1" dirty="0"/>
              <a:t> 	</a:t>
            </a:r>
            <a:r>
              <a:rPr lang="cs-CZ" sz="3200" b="1" dirty="0" err="1">
                <a:solidFill>
                  <a:srgbClr val="C00000"/>
                </a:solidFill>
              </a:rPr>
              <a:t>hoofdzin</a:t>
            </a:r>
            <a:r>
              <a:rPr lang="cs-CZ" sz="3200" b="1" dirty="0">
                <a:solidFill>
                  <a:srgbClr val="C00000"/>
                </a:solidFill>
              </a:rPr>
              <a:t> / </a:t>
            </a:r>
            <a:r>
              <a:rPr lang="cs-CZ" sz="3200" b="1" dirty="0" err="1" smtClean="0">
                <a:solidFill>
                  <a:srgbClr val="C00000"/>
                </a:solidFill>
              </a:rPr>
              <a:t>rompzin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cs-CZ" sz="3200" dirty="0">
                <a:solidFill>
                  <a:srgbClr val="C00000"/>
                </a:solidFill>
              </a:rPr>
              <a:t>	x     	</a:t>
            </a:r>
            <a:r>
              <a:rPr lang="en-GB" sz="3200" b="1" dirty="0" err="1" smtClean="0">
                <a:solidFill>
                  <a:srgbClr val="C00000"/>
                </a:solidFill>
              </a:rPr>
              <a:t>bijzin</a:t>
            </a:r>
            <a:endParaRPr lang="en-GB" sz="3200" b="1" dirty="0" smtClean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cs-CZ" sz="3200" dirty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200" b="1" dirty="0" err="1" smtClean="0"/>
              <a:t>věta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infinitní</a:t>
            </a:r>
            <a:r>
              <a:rPr lang="en-GB" sz="3200" b="1" dirty="0" smtClean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200" b="1" dirty="0"/>
              <a:t>  </a:t>
            </a:r>
            <a:r>
              <a:rPr lang="cs-CZ" sz="3200" b="1" dirty="0" err="1">
                <a:solidFill>
                  <a:srgbClr val="C00000"/>
                </a:solidFill>
                <a:hlinkClick r:id="rId3"/>
              </a:rPr>
              <a:t>beknopte</a:t>
            </a:r>
            <a:r>
              <a:rPr lang="cs-CZ" sz="3200" b="1" dirty="0">
                <a:solidFill>
                  <a:srgbClr val="C00000"/>
                </a:solidFill>
                <a:hlinkClick r:id="rId3"/>
              </a:rPr>
              <a:t> </a:t>
            </a:r>
            <a:r>
              <a:rPr lang="cs-CZ" sz="3200" b="1" dirty="0" err="1">
                <a:solidFill>
                  <a:srgbClr val="C00000"/>
                </a:solidFill>
                <a:hlinkClick r:id="rId3"/>
              </a:rPr>
              <a:t>zin</a:t>
            </a:r>
            <a:endParaRPr lang="cs-CZ" sz="32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7639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err="1" smtClean="0">
                <a:solidFill>
                  <a:srgbClr val="0070C0"/>
                </a:solidFill>
              </a:rPr>
              <a:t>voorbeelden</a:t>
            </a:r>
            <a:r>
              <a:rPr lang="cs-CZ" dirty="0" smtClean="0">
                <a:solidFill>
                  <a:srgbClr val="0070C0"/>
                </a:solidFill>
              </a:rPr>
              <a:t>: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smtClean="0">
                <a:solidFill>
                  <a:srgbClr val="0070C0"/>
                </a:solidFill>
              </a:rPr>
              <a:t>types </a:t>
            </a:r>
            <a:r>
              <a:rPr lang="en-GB" dirty="0" err="1" smtClean="0">
                <a:solidFill>
                  <a:srgbClr val="0070C0"/>
                </a:solidFill>
              </a:rPr>
              <a:t>zinnen</a:t>
            </a:r>
            <a:r>
              <a:rPr lang="cs-CZ" dirty="0">
                <a:solidFill>
                  <a:srgbClr val="0070C0"/>
                </a:solidFill>
              </a:rPr>
              <a:t/>
            </a:r>
            <a:br>
              <a:rPr lang="cs-CZ" dirty="0">
                <a:solidFill>
                  <a:srgbClr val="0070C0"/>
                </a:solidFill>
              </a:rPr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5733256"/>
          </a:xfrm>
        </p:spPr>
        <p:txBody>
          <a:bodyPr>
            <a:normAutofit fontScale="77500" lnSpcReduction="20000"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Ze </a:t>
            </a:r>
            <a:r>
              <a:rPr lang="cs-CZ" i="1" dirty="0" err="1">
                <a:solidFill>
                  <a:srgbClr val="FF0000"/>
                </a:solidFill>
              </a:rPr>
              <a:t>was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er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tevreden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mee</a:t>
            </a:r>
            <a:r>
              <a:rPr lang="cs-CZ" i="1" dirty="0">
                <a:solidFill>
                  <a:srgbClr val="FF0000"/>
                </a:solidFill>
              </a:rPr>
              <a:t> maar </a:t>
            </a:r>
            <a:r>
              <a:rPr lang="cs-CZ" i="1" dirty="0" err="1">
                <a:solidFill>
                  <a:srgbClr val="FF0000"/>
                </a:solidFill>
              </a:rPr>
              <a:t>zei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niks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  <a:endParaRPr lang="en-GB" i="1" dirty="0" smtClean="0">
              <a:solidFill>
                <a:srgbClr val="FF0000"/>
              </a:solidFill>
            </a:endParaRPr>
          </a:p>
          <a:p>
            <a:r>
              <a:rPr lang="en-GB" i="1" dirty="0" err="1" smtClean="0">
                <a:solidFill>
                  <a:srgbClr val="FF0000"/>
                </a:solidFill>
              </a:rPr>
              <a:t>Ik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ga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naar</a:t>
            </a:r>
            <a:r>
              <a:rPr lang="en-GB" i="1" dirty="0" smtClean="0">
                <a:solidFill>
                  <a:srgbClr val="FF0000"/>
                </a:solidFill>
              </a:rPr>
              <a:t> de </a:t>
            </a:r>
            <a:r>
              <a:rPr lang="en-GB" i="1" dirty="0" err="1" smtClean="0">
                <a:solidFill>
                  <a:srgbClr val="FF0000"/>
                </a:solidFill>
              </a:rPr>
              <a:t>tuin</a:t>
            </a:r>
            <a:r>
              <a:rPr lang="en-GB" i="1" dirty="0" smtClean="0">
                <a:solidFill>
                  <a:srgbClr val="FF0000"/>
                </a:solidFill>
              </a:rPr>
              <a:t> want het is </a:t>
            </a:r>
            <a:r>
              <a:rPr lang="en-GB" i="1" dirty="0" err="1" smtClean="0">
                <a:solidFill>
                  <a:srgbClr val="FF0000"/>
                </a:solidFill>
              </a:rPr>
              <a:t>mooi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weer</a:t>
            </a:r>
            <a:r>
              <a:rPr lang="en-GB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i="1" dirty="0" err="1" smtClean="0">
                <a:solidFill>
                  <a:srgbClr val="FF0000"/>
                </a:solidFill>
              </a:rPr>
              <a:t>Hij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gaat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ook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naar</a:t>
            </a:r>
            <a:r>
              <a:rPr lang="en-GB" i="1" dirty="0" smtClean="0">
                <a:solidFill>
                  <a:srgbClr val="FF0000"/>
                </a:solidFill>
              </a:rPr>
              <a:t> de </a:t>
            </a:r>
            <a:r>
              <a:rPr lang="en-GB" i="1" dirty="0" err="1" smtClean="0">
                <a:solidFill>
                  <a:srgbClr val="FF0000"/>
                </a:solidFill>
              </a:rPr>
              <a:t>tuin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omdat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hij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mee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wil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kletsen</a:t>
            </a:r>
            <a:r>
              <a:rPr lang="en-GB" i="1" dirty="0" smtClean="0">
                <a:solidFill>
                  <a:srgbClr val="FF0000"/>
                </a:solidFill>
              </a:rPr>
              <a:t>.</a:t>
            </a:r>
            <a:endParaRPr lang="cs-CZ" i="1" dirty="0">
              <a:solidFill>
                <a:srgbClr val="FF0000"/>
              </a:solidFill>
            </a:endParaRPr>
          </a:p>
          <a:p>
            <a:r>
              <a:rPr lang="nl-NL" i="1" dirty="0">
                <a:solidFill>
                  <a:srgbClr val="FF0000"/>
                </a:solidFill>
              </a:rPr>
              <a:t>Het regent, dus blijf </a:t>
            </a:r>
            <a:r>
              <a:rPr lang="nl-NL" i="1" dirty="0" smtClean="0">
                <a:solidFill>
                  <a:srgbClr val="FF0000"/>
                </a:solidFill>
              </a:rPr>
              <a:t>ik binnen.</a:t>
            </a:r>
          </a:p>
          <a:p>
            <a:r>
              <a:rPr lang="nl-NL" i="1" dirty="0" smtClean="0">
                <a:solidFill>
                  <a:srgbClr val="FF0000"/>
                </a:solidFill>
              </a:rPr>
              <a:t>Wil je koffie of liever thee?</a:t>
            </a:r>
          </a:p>
          <a:p>
            <a:r>
              <a:rPr lang="nl-NL" i="1" dirty="0" smtClean="0">
                <a:solidFill>
                  <a:srgbClr val="FF0000"/>
                </a:solidFill>
              </a:rPr>
              <a:t>Wil je naar huis gaan of liever hier blijven?</a:t>
            </a:r>
          </a:p>
          <a:p>
            <a:r>
              <a:rPr lang="nl-NL" i="1" dirty="0" smtClean="0">
                <a:solidFill>
                  <a:srgbClr val="FF0000"/>
                </a:solidFill>
              </a:rPr>
              <a:t>Na zes maanden in huisarrest te hebben gezeten, vonden de studenten het enorm moeilijk om terug naar de universiteit te gaan.</a:t>
            </a:r>
            <a:endParaRPr lang="cs-CZ" i="1" dirty="0">
              <a:solidFill>
                <a:srgbClr val="FF0000"/>
              </a:solidFill>
            </a:endParaRPr>
          </a:p>
          <a:p>
            <a:r>
              <a:rPr lang="cs-CZ" i="1" dirty="0" err="1" smtClean="0">
                <a:solidFill>
                  <a:srgbClr val="FF0000"/>
                </a:solidFill>
              </a:rPr>
              <a:t>Hij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heeft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een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boek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gekregen</a:t>
            </a:r>
            <a:r>
              <a:rPr lang="cs-CZ" i="1" dirty="0">
                <a:solidFill>
                  <a:srgbClr val="FF0000"/>
                </a:solidFill>
              </a:rPr>
              <a:t> en </a:t>
            </a:r>
            <a:r>
              <a:rPr lang="cs-CZ" i="1" dirty="0" err="1">
                <a:solidFill>
                  <a:srgbClr val="FF0000"/>
                </a:solidFill>
              </a:rPr>
              <a:t>ook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een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leuke</a:t>
            </a:r>
            <a:r>
              <a:rPr lang="cs-CZ" i="1" dirty="0">
                <a:solidFill>
                  <a:srgbClr val="FF0000"/>
                </a:solidFill>
              </a:rPr>
              <a:t> CD.</a:t>
            </a:r>
          </a:p>
          <a:p>
            <a:r>
              <a:rPr lang="cs-CZ" i="1" dirty="0" err="1" smtClean="0">
                <a:solidFill>
                  <a:srgbClr val="FF0000"/>
                </a:solidFill>
              </a:rPr>
              <a:t>Wie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klaar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mag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naar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huis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  <a:endParaRPr lang="en-GB" i="1" dirty="0" smtClean="0">
              <a:solidFill>
                <a:srgbClr val="FF0000"/>
              </a:solidFill>
            </a:endParaRPr>
          </a:p>
          <a:p>
            <a:r>
              <a:rPr lang="cs-CZ" i="1" dirty="0" err="1" smtClean="0">
                <a:solidFill>
                  <a:srgbClr val="FF0000"/>
                </a:solidFill>
              </a:rPr>
              <a:t>Ga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maar </a:t>
            </a:r>
            <a:r>
              <a:rPr lang="cs-CZ" i="1" dirty="0" err="1">
                <a:solidFill>
                  <a:srgbClr val="FF0000"/>
                </a:solidFill>
              </a:rPr>
              <a:t>weg</a:t>
            </a:r>
            <a:r>
              <a:rPr lang="cs-CZ" i="1" dirty="0">
                <a:solidFill>
                  <a:srgbClr val="FF0000"/>
                </a:solidFill>
              </a:rPr>
              <a:t>!</a:t>
            </a:r>
          </a:p>
          <a:p>
            <a:r>
              <a:rPr lang="nl-NL" sz="3100" i="1" dirty="0">
                <a:solidFill>
                  <a:srgbClr val="FF0000"/>
                </a:solidFill>
              </a:rPr>
              <a:t>Luid gillend van de pijn </a:t>
            </a:r>
            <a:r>
              <a:rPr lang="nl-NL" sz="3100" i="1" dirty="0" smtClean="0">
                <a:solidFill>
                  <a:srgbClr val="FF0000"/>
                </a:solidFill>
              </a:rPr>
              <a:t>stormde </a:t>
            </a:r>
            <a:r>
              <a:rPr lang="nl-NL" sz="3100" i="1" dirty="0">
                <a:solidFill>
                  <a:srgbClr val="FF0000"/>
                </a:solidFill>
              </a:rPr>
              <a:t>de gewonde </a:t>
            </a:r>
            <a:r>
              <a:rPr lang="nl-NL" sz="3100" i="1" dirty="0" smtClean="0">
                <a:solidFill>
                  <a:srgbClr val="FF0000"/>
                </a:solidFill>
              </a:rPr>
              <a:t>man </a:t>
            </a:r>
            <a:r>
              <a:rPr lang="nl-NL" sz="3100" i="1" dirty="0">
                <a:solidFill>
                  <a:srgbClr val="FF0000"/>
                </a:solidFill>
              </a:rPr>
              <a:t>de kamer </a:t>
            </a:r>
            <a:r>
              <a:rPr lang="nl-NL" sz="3100" i="1" dirty="0" smtClean="0">
                <a:solidFill>
                  <a:srgbClr val="FF0000"/>
                </a:solidFill>
              </a:rPr>
              <a:t>binnen.</a:t>
            </a:r>
            <a:endParaRPr lang="nl-NL" sz="3100" i="1" dirty="0">
              <a:solidFill>
                <a:srgbClr val="FF0000"/>
              </a:solidFill>
            </a:endParaRPr>
          </a:p>
          <a:p>
            <a:r>
              <a:rPr lang="nl-NL" i="1" dirty="0" smtClean="0">
                <a:solidFill>
                  <a:srgbClr val="FF0000"/>
                </a:solidFill>
              </a:rPr>
              <a:t>Hij </a:t>
            </a:r>
            <a:r>
              <a:rPr lang="nl-NL" i="1" dirty="0">
                <a:solidFill>
                  <a:srgbClr val="FF0000"/>
                </a:solidFill>
              </a:rPr>
              <a:t>is niet geschikt om dit werk te doen</a:t>
            </a:r>
            <a:r>
              <a:rPr lang="nl-NL" i="1" dirty="0" smtClean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927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b="1" dirty="0" smtClean="0"/>
              <a:t>IDEALE COMMUNICATIE</a:t>
            </a:r>
            <a:endParaRPr lang="en-GB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96752"/>
            <a:ext cx="5688632" cy="4392488"/>
          </a:xfrm>
        </p:spPr>
      </p:pic>
      <p:sp>
        <p:nvSpPr>
          <p:cNvPr id="5" name="TextovéPole 4"/>
          <p:cNvSpPr txBox="1"/>
          <p:nvPr/>
        </p:nvSpPr>
        <p:spPr>
          <a:xfrm>
            <a:off x="1511660" y="5805264"/>
            <a:ext cx="68047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 smtClean="0"/>
              <a:t>Bestaat</a:t>
            </a:r>
            <a:r>
              <a:rPr lang="en-GB" sz="3200" dirty="0" smtClean="0"/>
              <a:t> </a:t>
            </a:r>
            <a:r>
              <a:rPr lang="en-GB" sz="3200" dirty="0" err="1" smtClean="0"/>
              <a:t>slechts</a:t>
            </a:r>
            <a:r>
              <a:rPr lang="en-GB" sz="3200" dirty="0" smtClean="0"/>
              <a:t> in </a:t>
            </a:r>
            <a:r>
              <a:rPr lang="en-GB" sz="3200" dirty="0" err="1" smtClean="0"/>
              <a:t>een</a:t>
            </a:r>
            <a:r>
              <a:rPr lang="en-GB" sz="3200" dirty="0" smtClean="0"/>
              <a:t> </a:t>
            </a:r>
            <a:r>
              <a:rPr lang="en-GB" sz="3200" dirty="0" err="1" smtClean="0"/>
              <a:t>ideale</a:t>
            </a:r>
            <a:r>
              <a:rPr lang="en-GB" sz="3200" dirty="0" smtClean="0"/>
              <a:t> </a:t>
            </a:r>
            <a:r>
              <a:rPr lang="en-GB" sz="3200" dirty="0" err="1" smtClean="0"/>
              <a:t>wereld</a:t>
            </a:r>
            <a:r>
              <a:rPr lang="en-GB" sz="3200" dirty="0" smtClean="0"/>
              <a:t>…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7330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TYPISCHE COMMUNICATIE…</a:t>
            </a:r>
            <a:endParaRPr lang="en-GB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88840"/>
            <a:ext cx="7920880" cy="4320479"/>
          </a:xfrm>
        </p:spPr>
      </p:pic>
    </p:spTree>
    <p:extLst>
      <p:ext uri="{BB962C8B-B14F-4D97-AF65-F5344CB8AC3E}">
        <p14:creationId xmlns:p14="http://schemas.microsoft.com/office/powerpoint/2010/main" val="358120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b="1" dirty="0" err="1" smtClean="0"/>
              <a:t>zin</a:t>
            </a:r>
            <a:r>
              <a:rPr lang="cs-CZ" b="1" dirty="0" smtClean="0"/>
              <a:t>:   </a:t>
            </a:r>
            <a:r>
              <a:rPr lang="cs-CZ" b="1" u="sng" dirty="0" err="1" smtClean="0"/>
              <a:t>communicatieve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functie</a:t>
            </a:r>
            <a:r>
              <a:rPr lang="cs-CZ" dirty="0"/>
              <a:t/>
            </a:r>
            <a:br>
              <a:rPr lang="cs-CZ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800" b="1" dirty="0"/>
              <a:t>	</a:t>
            </a:r>
            <a:r>
              <a:rPr lang="cs-CZ" sz="4800" b="1" dirty="0" smtClean="0"/>
              <a:t>1. </a:t>
            </a:r>
            <a:r>
              <a:rPr lang="cs-CZ" sz="4800" b="1" dirty="0" err="1" smtClean="0"/>
              <a:t>mededelende</a:t>
            </a:r>
            <a:endParaRPr lang="cs-CZ" sz="4800" b="1" dirty="0" smtClean="0"/>
          </a:p>
          <a:p>
            <a:pPr marL="0" indent="0">
              <a:buNone/>
            </a:pPr>
            <a:r>
              <a:rPr lang="cs-CZ" sz="4800" b="1" dirty="0"/>
              <a:t>	</a:t>
            </a:r>
            <a:r>
              <a:rPr lang="cs-CZ" sz="4800" b="1" dirty="0" smtClean="0"/>
              <a:t>2. </a:t>
            </a:r>
            <a:r>
              <a:rPr lang="cs-CZ" sz="4800" b="1" dirty="0" err="1" smtClean="0"/>
              <a:t>vragende</a:t>
            </a:r>
            <a:endParaRPr lang="cs-CZ" sz="4800" b="1" dirty="0" smtClean="0"/>
          </a:p>
          <a:p>
            <a:pPr marL="0" indent="0">
              <a:buNone/>
            </a:pPr>
            <a:r>
              <a:rPr lang="cs-CZ" sz="4800" b="1" dirty="0"/>
              <a:t>	</a:t>
            </a:r>
            <a:r>
              <a:rPr lang="cs-CZ" sz="4800" b="1" dirty="0" smtClean="0"/>
              <a:t>3. </a:t>
            </a:r>
            <a:r>
              <a:rPr lang="cs-CZ" sz="4800" b="1" dirty="0" err="1" smtClean="0"/>
              <a:t>bevelende</a:t>
            </a:r>
            <a:endParaRPr lang="cs-CZ" sz="4800" b="1" dirty="0" smtClean="0"/>
          </a:p>
          <a:p>
            <a:pPr marL="0" indent="0">
              <a:buNone/>
            </a:pPr>
            <a:r>
              <a:rPr lang="cs-CZ" sz="4800" b="1" dirty="0"/>
              <a:t>	</a:t>
            </a:r>
            <a:r>
              <a:rPr lang="cs-CZ" sz="4800" b="1" dirty="0" smtClean="0"/>
              <a:t>4. </a:t>
            </a:r>
            <a:r>
              <a:rPr lang="cs-CZ" sz="4800" b="1" dirty="0" err="1" smtClean="0"/>
              <a:t>wensende</a:t>
            </a:r>
            <a:endParaRPr lang="cs-CZ" sz="4800" b="1" dirty="0" smtClean="0"/>
          </a:p>
          <a:p>
            <a:pPr marL="0" indent="0">
              <a:buNone/>
            </a:pPr>
            <a:r>
              <a:rPr lang="cs-CZ" sz="4800" b="1" dirty="0"/>
              <a:t>	</a:t>
            </a:r>
            <a:r>
              <a:rPr lang="cs-CZ" sz="4800" b="1" dirty="0" smtClean="0"/>
              <a:t>5. </a:t>
            </a:r>
            <a:r>
              <a:rPr lang="cs-CZ" sz="4800" b="1" dirty="0" err="1" smtClean="0"/>
              <a:t>uitroepende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2632633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LET OP: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MODUS  x  COMMUNICATIEVE FUNCTIE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069160"/>
          </a:xfrm>
        </p:spPr>
        <p:txBody>
          <a:bodyPr/>
          <a:lstStyle/>
          <a:p>
            <a:pPr>
              <a:buFontTx/>
              <a:buChar char="-"/>
            </a:pPr>
            <a:r>
              <a:rPr lang="en-GB" b="1" dirty="0" err="1" smtClean="0">
                <a:solidFill>
                  <a:srgbClr val="7030A0"/>
                </a:solidFill>
              </a:rPr>
              <a:t>morfologische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>
                <a:solidFill>
                  <a:srgbClr val="7030A0"/>
                </a:solidFill>
              </a:rPr>
              <a:t>categorie</a:t>
            </a:r>
            <a:r>
              <a:rPr lang="en-GB" dirty="0">
                <a:solidFill>
                  <a:srgbClr val="7030A0"/>
                </a:solidFill>
              </a:rPr>
              <a:t> van </a:t>
            </a:r>
            <a:r>
              <a:rPr lang="en-GB" b="1" dirty="0" smtClean="0">
                <a:solidFill>
                  <a:srgbClr val="7030A0"/>
                </a:solidFill>
              </a:rPr>
              <a:t>MODUS</a:t>
            </a:r>
            <a:r>
              <a:rPr lang="en-GB" dirty="0" smtClean="0">
                <a:solidFill>
                  <a:srgbClr val="7030A0"/>
                </a:solidFill>
              </a:rPr>
              <a:t>                                  </a:t>
            </a:r>
            <a:r>
              <a:rPr lang="en-GB" dirty="0" smtClean="0"/>
              <a:t>→ VORM VAN HET WERKWOORD 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b="1" dirty="0" err="1" smtClean="0">
                <a:solidFill>
                  <a:srgbClr val="C00000"/>
                </a:solidFill>
              </a:rPr>
              <a:t>syntactische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categorie</a:t>
            </a:r>
            <a:r>
              <a:rPr lang="en-GB" dirty="0">
                <a:solidFill>
                  <a:srgbClr val="C00000"/>
                </a:solidFill>
              </a:rPr>
              <a:t> van </a:t>
            </a:r>
            <a:r>
              <a:rPr lang="en-GB" b="1" dirty="0">
                <a:solidFill>
                  <a:srgbClr val="C00000"/>
                </a:solidFill>
              </a:rPr>
              <a:t>COMMUNICATIEVE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smtClean="0">
                <a:solidFill>
                  <a:srgbClr val="C00000"/>
                </a:solidFill>
              </a:rPr>
              <a:t>FUNCTIE </a:t>
            </a:r>
            <a:r>
              <a:rPr lang="en-GB" dirty="0" smtClean="0"/>
              <a:t>→  </a:t>
            </a:r>
            <a:r>
              <a:rPr lang="en-GB" dirty="0" err="1" smtClean="0"/>
              <a:t>semantiek</a:t>
            </a:r>
            <a:r>
              <a:rPr lang="en-GB" dirty="0" smtClean="0"/>
              <a:t>, </a:t>
            </a:r>
            <a:r>
              <a:rPr lang="en-GB" dirty="0" err="1" smtClean="0"/>
              <a:t>pragmatiek</a:t>
            </a:r>
            <a:endParaRPr lang="en-GB" dirty="0" smtClean="0"/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dirty="0" err="1"/>
              <a:t>z</a:t>
            </a:r>
            <a:r>
              <a:rPr lang="en-GB" dirty="0" err="1" smtClean="0"/>
              <a:t>e</a:t>
            </a:r>
            <a:r>
              <a:rPr lang="en-GB" dirty="0" smtClean="0"/>
              <a:t> </a:t>
            </a:r>
            <a:r>
              <a:rPr lang="en-GB" u="sng" dirty="0" err="1" smtClean="0"/>
              <a:t>overlappen</a:t>
            </a:r>
            <a:r>
              <a:rPr lang="en-GB" dirty="0" smtClean="0"/>
              <a:t> </a:t>
            </a:r>
            <a:r>
              <a:rPr lang="en-GB" dirty="0" err="1" smtClean="0"/>
              <a:t>vaak</a:t>
            </a:r>
            <a:r>
              <a:rPr lang="en-GB" dirty="0" smtClean="0"/>
              <a:t>… (</a:t>
            </a:r>
            <a:r>
              <a:rPr lang="en-GB" dirty="0" err="1" smtClean="0"/>
              <a:t>imperatief</a:t>
            </a:r>
            <a:r>
              <a:rPr lang="en-GB" dirty="0" smtClean="0"/>
              <a:t> → bevel, </a:t>
            </a:r>
            <a:r>
              <a:rPr lang="en-GB" dirty="0" err="1" smtClean="0"/>
              <a:t>conjunctief</a:t>
            </a:r>
            <a:r>
              <a:rPr lang="en-GB" dirty="0" smtClean="0"/>
              <a:t> </a:t>
            </a:r>
            <a:r>
              <a:rPr lang="en-GB" dirty="0"/>
              <a:t>→</a:t>
            </a:r>
            <a:r>
              <a:rPr lang="en-GB" dirty="0" smtClean="0"/>
              <a:t> wens…)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05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1028</Words>
  <Application>Microsoft Office PowerPoint</Application>
  <PresentationFormat>Předvádění na obrazovce (4:3)</PresentationFormat>
  <Paragraphs>201</Paragraphs>
  <Slides>22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Motiv systému Office</vt:lpstr>
      <vt:lpstr>   DE COMMUNICATIEVE FUNCTIE    VAN DE ZIN    </vt:lpstr>
      <vt:lpstr>Prezentace aplikace PowerPoint</vt:lpstr>
      <vt:lpstr>BEGRIPPEN &amp; DEFINITIES</vt:lpstr>
      <vt:lpstr>een zin: terminologie</vt:lpstr>
      <vt:lpstr> voorbeelden: types zinnen </vt:lpstr>
      <vt:lpstr>IDEALE COMMUNICATIE</vt:lpstr>
      <vt:lpstr>TYPISCHE COMMUNICATIE…</vt:lpstr>
      <vt:lpstr>zin:   communicatieve functie </vt:lpstr>
      <vt:lpstr>LET OP:  MODUS  x  COMMUNICATIEVE FUNCTIE</vt:lpstr>
      <vt:lpstr>VORM vs BETEKENIS</vt:lpstr>
      <vt:lpstr>Prezentace aplikace PowerPoint</vt:lpstr>
      <vt:lpstr>communicatie</vt:lpstr>
      <vt:lpstr>Prezentace aplikace PowerPoint</vt:lpstr>
      <vt:lpstr>communicatieve functie</vt:lpstr>
      <vt:lpstr>Mededelende zinnen </vt:lpstr>
      <vt:lpstr>vragen</vt:lpstr>
      <vt:lpstr>negatieve vragen</vt:lpstr>
      <vt:lpstr>Bevelende zinnen</vt:lpstr>
      <vt:lpstr>Wensende en uitroep zinnen</vt:lpstr>
      <vt:lpstr>Prezentace aplikace PowerPoint</vt:lpstr>
      <vt:lpstr>Oefening: wensende en uitroep zinnen</vt:lpstr>
      <vt:lpstr>BEDANKT VOOR UW AANDACHT!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ZIN: DEFINITIE COMMUNICATIEVE FUNCTIE</dc:title>
  <dc:creator>Iva</dc:creator>
  <cp:lastModifiedBy>ivare</cp:lastModifiedBy>
  <cp:revision>38</cp:revision>
  <dcterms:created xsi:type="dcterms:W3CDTF">2017-02-07T15:46:13Z</dcterms:created>
  <dcterms:modified xsi:type="dcterms:W3CDTF">2021-04-29T07:08:16Z</dcterms:modified>
</cp:coreProperties>
</file>