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78" r:id="rId3"/>
    <p:sldId id="279" r:id="rId4"/>
    <p:sldId id="280" r:id="rId5"/>
    <p:sldId id="28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2" r:id="rId28"/>
    <p:sldId id="283" r:id="rId29"/>
    <p:sldId id="284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8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0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88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39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21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0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1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9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7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5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51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45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do/rect/el/estud/pedf/js18/morfologie_rustina/web/cs/ch01.html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89256-7812-41F4-A0FA-60DA6C32F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СЛОВООБРАЗОВАНИЕ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694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4616D08-F8E9-4E16-BAF8-390BE1906DF0}"/>
              </a:ext>
            </a:extLst>
          </p:cNvPr>
          <p:cNvSpPr/>
          <p:nvPr/>
        </p:nvSpPr>
        <p:spPr>
          <a:xfrm>
            <a:off x="993300" y="1120676"/>
            <a:ext cx="1052991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Целью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словообразовательного анализа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можно считать  установление отношений  словообразовательной производности между дериватом  и исходной для него единицей.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ru-RU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Мотивированное слово включает </a:t>
            </a: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мотивирующую основу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(например, 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смел-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в слове 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смелость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Arial" panose="020B0604020202020204" pitchFamily="34" charset="0"/>
                <a:cs typeface="Arial" panose="020B0604020202020204" pitchFamily="34" charset="0"/>
              </a:rPr>
              <a:t>словообразовательный формант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-ость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в слове 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смелость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Словообразовательный тип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– это схема построения слов определенной части речи, абстрагированная от  конкретных лексических единиц.</a:t>
            </a:r>
          </a:p>
          <a:p>
            <a:b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смелый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смелость, жестокий – жестокость, выносливый – выносливость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жадный, близкий, абсурдный, выразительный, пошлый, ленивый, компетентный</a:t>
            </a:r>
          </a:p>
        </p:txBody>
      </p:sp>
    </p:spTree>
    <p:extLst>
      <p:ext uri="{BB962C8B-B14F-4D97-AF65-F5344CB8AC3E}">
        <p14:creationId xmlns:p14="http://schemas.microsoft.com/office/powerpoint/2010/main" val="60309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49566E6-20D9-44FE-A25E-A5ACE9E7A5A4}"/>
              </a:ext>
            </a:extLst>
          </p:cNvPr>
          <p:cNvSpPr/>
          <p:nvPr/>
        </p:nvSpPr>
        <p:spPr>
          <a:xfrm>
            <a:off x="2653427" y="1175052"/>
            <a:ext cx="665037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способам деривации относятся: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аффиксация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(деривационные аффиксы)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ботинок → ботиночек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усечение, аббревиация</a:t>
            </a:r>
          </a:p>
          <a:p>
            <a:pPr lvl="0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ОРЗ, СМИ, зэк, бомж, РПЦ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значащее чередование фонем</a:t>
            </a:r>
          </a:p>
          <a:p>
            <a:pPr lvl="0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борода – бород, победа – побед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значащее изменение ударения</a:t>
            </a:r>
          </a:p>
          <a:p>
            <a:pPr lvl="0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руки, воды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воды, совы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(транспозиция, переход слова из одной части речи в другую)  и др.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булочная</a:t>
            </a:r>
          </a:p>
        </p:txBody>
      </p:sp>
    </p:spTree>
    <p:extLst>
      <p:ext uri="{BB962C8B-B14F-4D97-AF65-F5344CB8AC3E}">
        <p14:creationId xmlns:p14="http://schemas.microsoft.com/office/powerpoint/2010/main" val="3966102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AF31EE2-2A94-4720-91A9-EE03A034AEDF}"/>
              </a:ext>
            </a:extLst>
          </p:cNvPr>
          <p:cNvSpPr/>
          <p:nvPr/>
        </p:nvSpPr>
        <p:spPr>
          <a:xfrm>
            <a:off x="2664275" y="2003174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Чешский и русский языки характеризуются в первую очередь базисным единством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основного корпуса словообразовательных средств.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Однако они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располагают широким диапазоном специфических особенностей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отражающихся в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различном функционировании подобных словообразовательных средств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8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DD0A371-F111-44C9-897C-AB7622D78EB8}"/>
              </a:ext>
            </a:extLst>
          </p:cNvPr>
          <p:cNvSpPr/>
          <p:nvPr/>
        </p:nvSpPr>
        <p:spPr>
          <a:xfrm>
            <a:off x="593805" y="340219"/>
            <a:ext cx="114709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Отмечая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сходства, с точки зрения структуры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морфологических и морфолого-синтаксических словообразовательные моделей, можно отметить, что оба языка имеют в своем распоряжении следующие основные способы словообразования: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(некомбинированные) способы словообразования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1BAA1FB-8A82-4FC0-87FE-47BCEDE5A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559075"/>
              </p:ext>
            </p:extLst>
          </p:nvPr>
        </p:nvGraphicFramePr>
        <p:xfrm>
          <a:off x="593805" y="2210540"/>
          <a:ext cx="11161217" cy="42194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61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1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5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префиксация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pravěk, překrásný, omládnout, pramálo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соавтор, антигуманный, убежать, незамужем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суффиксация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sedadlo, sedací, sedět, vědecky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заявитель, девичий, казнить, ответственно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постфиксация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ptal ses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лечиться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субстантивация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slepý, vrchní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больной, заведующий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9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сложение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provazochodec, černobílý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местопребывание, лесопарковый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сращение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smysluplný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вечнозеленый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9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усечение основы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premiér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518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E4DD06D-7B81-4C4B-956C-D1FAC67F441D}"/>
              </a:ext>
            </a:extLst>
          </p:cNvPr>
          <p:cNvSpPr txBox="1"/>
          <p:nvPr/>
        </p:nvSpPr>
        <p:spPr>
          <a:xfrm>
            <a:off x="2132859" y="222812"/>
            <a:ext cx="81563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(смешанные) способы словообразования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55724BE-3FC7-4DEC-9A5D-B8463734D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107781"/>
              </p:ext>
            </p:extLst>
          </p:nvPr>
        </p:nvGraphicFramePr>
        <p:xfrm>
          <a:off x="555827" y="947248"/>
          <a:ext cx="10923000" cy="54091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4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1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1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6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Ч.я.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Р.я.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префиксация 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суффиксация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souvztažnost, zotročený, vyběhnout, dočasně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беззаконье, невозвратный, пересматривать, по-новому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3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суффиксация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сложение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horolezec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разноязычный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0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префиксация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суффиксация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сложение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samostatný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вполоборота, повсеместный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34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сложение + усечение (сложносокращенные образования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собственно аббревиатуры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Čedok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Interpol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ČEZ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завхоз,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запчасти,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вуз 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3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суффиксация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усечение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telka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телик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3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суффиксация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сращение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soběstačný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потусторонний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325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E980996-8268-4757-B79E-E71AF939366B}"/>
              </a:ext>
            </a:extLst>
          </p:cNvPr>
          <p:cNvSpPr/>
          <p:nvPr/>
        </p:nvSpPr>
        <p:spPr>
          <a:xfrm>
            <a:off x="1600865" y="1824286"/>
            <a:ext cx="961774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и определенные различия в инвентаре аффиксов, обслуживающих отдельные значения.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stvo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-í(-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oví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х 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ье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-ура</a:t>
            </a:r>
          </a:p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mužstvo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братство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между суффиксами коллективности в том, что чешские суффиксы менее узко специализированы и более продуктивны. РЯ располагает более широким арсеналом менее продуктивных суффиксов.</a:t>
            </a:r>
          </a:p>
        </p:txBody>
      </p:sp>
    </p:spTree>
    <p:extLst>
      <p:ext uri="{BB962C8B-B14F-4D97-AF65-F5344CB8AC3E}">
        <p14:creationId xmlns:p14="http://schemas.microsoft.com/office/powerpoint/2010/main" val="3629530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970529-3AE0-4A3B-A74B-79BEC6000884}"/>
              </a:ext>
            </a:extLst>
          </p:cNvPr>
          <p:cNvSpPr txBox="1"/>
          <p:nvPr/>
        </p:nvSpPr>
        <p:spPr>
          <a:xfrm>
            <a:off x="1406013" y="1443841"/>
            <a:ext cx="937997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инвентаре обоих языков одинаковых структурных словообразовательных моделей, и семантическое и морфологическое сходство аффиксов, не всегда приводит к межъязыковой симметрии.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Т.к. некоторые слова в обоих языках по-разному оформляются суффиксально или префиксально (напр.: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столик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stoleček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куница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kuna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возникает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несовпадение в реализации подобных деривационных возможностей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может проявляться и в предпочтении различных моделей в сходном случае.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для наименования места в </a:t>
            </a:r>
            <a:r>
              <a:rPr lang="ru-RU" sz="21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р.я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чаще используется субстантивация, в то время, как </a:t>
            </a:r>
            <a:r>
              <a:rPr lang="ru-RU" sz="21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ч.я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предпочитает суффиксацию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бойлерная, операционная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sesterna, sborovna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3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0BE28F9-422D-4FA5-A3B7-D8B769D5ED2A}"/>
              </a:ext>
            </a:extLst>
          </p:cNvPr>
          <p:cNvSpPr txBox="1"/>
          <p:nvPr/>
        </p:nvSpPr>
        <p:spPr>
          <a:xfrm>
            <a:off x="825910" y="635927"/>
            <a:ext cx="10540180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тип асимметрии представляет из себя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неодинаковая активность использования структурно сходных словообразовательных моделей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обоих языках. Этот факт можно проиллюстрировать на примере сложносокращенных образований и аббревиатур.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одной аббревиатуры</a:t>
            </a: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1917 году появилась ВЧК. В феврале 1922 г. ее переименовали в ГПУ. В ноябре того же года создается ОГПУ, которое в 1934 г. входит в состав НКВД, а в феврале 1941 г. разделяется на НКГБ и НКВД.</a:t>
            </a: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 марта 1954 г. создается КГБ СССР, который в декабре 1991 упраздняется и на его базе создаются МСБ и ЦСР (сейчас — СВР).</a:t>
            </a:r>
          </a:p>
          <a:p>
            <a:pPr algn="just"/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 мая 1991 г. учреждается КГБ РСФСР, который 26 ноября того же года преобразуется в АФБ. 19 декабря 1991 г. Ельцин подписывает указ о создании МБВД РСФСР, просуществовавшего меньше месяца — до 15 января 1992 г. 24 января 1992 — образуется МБ, в декабре 1993 переименованное в ФСК. 3 апреля 1995 преемником ФСК становится ФСБ. С июля 1998 по август 1999 директором ФСБ является ВВП, впоследствии — президент РФ.</a:t>
            </a:r>
          </a:p>
        </p:txBody>
      </p:sp>
    </p:spTree>
    <p:extLst>
      <p:ext uri="{BB962C8B-B14F-4D97-AF65-F5344CB8AC3E}">
        <p14:creationId xmlns:p14="http://schemas.microsoft.com/office/powerpoint/2010/main" val="1782268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9910A514-5F0D-44B9-98A2-27B328D7B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83745"/>
              </p:ext>
            </p:extLst>
          </p:nvPr>
        </p:nvGraphicFramePr>
        <p:xfrm>
          <a:off x="3503712" y="816548"/>
          <a:ext cx="5184576" cy="5224904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аббревиатуры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сложение сокращённой основы и целого слова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главврач</a:t>
                      </a:r>
                      <a:b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оргстекло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сложение начальных (начального и конечного) слогов основ 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завуч</a:t>
                      </a:r>
                      <a:b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мопед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сложение начальных звуков основ 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БАМ</a:t>
                      </a:r>
                      <a:b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вуз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сложение названий начальных букв основ 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ВВС</a:t>
                      </a:r>
                      <a:b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ЭВМ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algn="ctr"/>
                      <a:r>
                        <a:rPr lang="ru-RU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комбинированный тип 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КамАЗ</a:t>
                      </a:r>
                    </a:p>
                  </a:txBody>
                  <a:tcPr marL="29166" marR="29166" marT="14583" marB="14583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392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760BF16-5851-43E4-88EB-152D7CBB059A}"/>
              </a:ext>
            </a:extLst>
          </p:cNvPr>
          <p:cNvSpPr/>
          <p:nvPr/>
        </p:nvSpPr>
        <p:spPr>
          <a:xfrm>
            <a:off x="1919251" y="1399190"/>
            <a:ext cx="806489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принципиальные и заметные расхождения между чешским и русским языками наблюдаются в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различной функциональной нагрузке отдельных элементов системы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словообразовательных морфем и моделей.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Фундаментальное отличие уходит корнями в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неодинаковую деривационную потенцию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русского и чешского языков.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Деривационные процессы в чешском языке имеют более стандартизованные системообразующие связи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сравнению с русским языком, 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система в целом характеризуется высокой степенью грамматикализации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1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956B4EB-865B-F869-7517-3DE539F29118}"/>
              </a:ext>
            </a:extLst>
          </p:cNvPr>
          <p:cNvSpPr txBox="1"/>
          <p:nvPr/>
        </p:nvSpPr>
        <p:spPr>
          <a:xfrm>
            <a:off x="2310414" y="2081787"/>
            <a:ext cx="77568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SOKOLOVA, A. a kolektiv. Morfologie ruštiny 1. Dostupné z: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https://is.muni.cz/do/rect/el/estud/pedf/js18/morfologie_rustina/web/cs/ch01.html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ŽAŽA, S. Ruština a čeština v porovnávacím pohledu. Brno: Masarykova univerzita, 1999, s. 12-35.</a:t>
            </a:r>
          </a:p>
        </p:txBody>
      </p:sp>
    </p:spTree>
    <p:extLst>
      <p:ext uri="{BB962C8B-B14F-4D97-AF65-F5344CB8AC3E}">
        <p14:creationId xmlns:p14="http://schemas.microsoft.com/office/powerpoint/2010/main" val="3138707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51C690A-9510-4554-8BDB-A067D6FFA65B}"/>
              </a:ext>
            </a:extLst>
          </p:cNvPr>
          <p:cNvSpPr txBox="1"/>
          <p:nvPr/>
        </p:nvSpPr>
        <p:spPr>
          <a:xfrm>
            <a:off x="2694037" y="1767006"/>
            <a:ext cx="699073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стандартизованная деривация в русском языке в сравнении с чешским имеет своим результатом большую "атомарность" словарного состава русского языка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это наблюдается в чешском.</a:t>
            </a:r>
          </a:p>
          <a:p>
            <a:pPr algn="just"/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неодинаковое соотношение мотивированных и немотивированных номинаций в ч. и р. языках </a:t>
            </a:r>
          </a:p>
          <a:p>
            <a:pPr algn="just"/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русский язык восполняет недостаточность в области деривации с помощью заимствований</a:t>
            </a:r>
            <a:endParaRPr lang="cs-CZ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65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1DDC5838-54FD-4AC4-9BAA-F336FEEC6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689813"/>
              </p:ext>
            </p:extLst>
          </p:nvPr>
        </p:nvGraphicFramePr>
        <p:xfrm>
          <a:off x="1379301" y="865852"/>
          <a:ext cx="9433397" cy="51262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28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1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4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17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9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Р.я.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jízda na bruslích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катание на коньках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jezdec na koni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всадник/верховой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jízda povinná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программа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jezdec </a:t>
                      </a: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při závodu</a:t>
                      </a: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гонщик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jízda na lyžích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лыжах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jezdkyně (cirkusová)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наездница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jízda terénní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мотокросс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jezdecký kůň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верховая лошадь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jezdectvo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конница/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кавалерия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jezdecké kalhoty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рейтузы/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галифе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7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jízdní dráha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мостовая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jízdárna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манеж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35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jízdní řád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расписание поездов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jízdenka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проездной билет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7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jízdní kolo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велосипед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126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97F6B8E-0BBE-4F21-A1A6-1D3D7AC07970}"/>
              </a:ext>
            </a:extLst>
          </p:cNvPr>
          <p:cNvSpPr/>
          <p:nvPr/>
        </p:nvSpPr>
        <p:spPr>
          <a:xfrm>
            <a:off x="1525674" y="1365183"/>
            <a:ext cx="9545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Ограниченные деривационные возможности РЯ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приводят:</a:t>
            </a: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одной стороны к образованию лакун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русском словарном запасе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могут быть как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русский эквивалент полностью отсутствует</a:t>
            </a:r>
          </a:p>
          <a:p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dnešnost, milostivost, českost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0, 0, 0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же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частичными, когда р.я. способен передать смысл, не достигая полного соответствия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помощью уже существующих наименований .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stromoví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деревья;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šatstvo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одежда;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svalstvo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мускулы/мускулатура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 к повышению роли аналитических процессов и </a:t>
            </a:r>
            <a:r>
              <a:rPr lang="ru-RU" sz="2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универбизации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9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8A61347-C790-4061-99EC-E6C96157AB24}"/>
              </a:ext>
            </a:extLst>
          </p:cNvPr>
          <p:cNvSpPr txBox="1"/>
          <p:nvPr/>
        </p:nvSpPr>
        <p:spPr>
          <a:xfrm>
            <a:off x="2222089" y="1446299"/>
            <a:ext cx="8023123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наиболее распространенных средств конденсации в русском языке является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сложносокращенных образований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которому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ч.я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соответствует стандартная деривация производных слов.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сберкасса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spořitelna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роддом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porodnice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Сокращения: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Главлесупр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SETUZA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Гибридные номинации: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прайс-лист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Аббревиатуры склоняемые: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вуз, ЗАГС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Аббревиатуры несклоняемые: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ФРГ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SRN</a:t>
            </a:r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Субстантивация: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булочная, сладкое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košíková, hovězí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051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9DB17EA-0AFE-44B4-9848-7F4F4ABECAB0}"/>
              </a:ext>
            </a:extLst>
          </p:cNvPr>
          <p:cNvSpPr txBox="1"/>
          <p:nvPr/>
        </p:nvSpPr>
        <p:spPr>
          <a:xfrm>
            <a:off x="2369574" y="1061146"/>
            <a:ext cx="7846142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новых слов путем сложения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продуктивной как в русском, так и в чешском языке.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ее реализация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отличается намного большим масштабом. </a:t>
            </a:r>
          </a:p>
          <a:p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топливно-энергетический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palivoenergetický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звездолет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raketoplán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светобоязнь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světloplachost; </a:t>
            </a:r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электробритва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holicí strojek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товарополучатель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příjemce zboží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вагон-ресторан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jídelní vůz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сердечно-сосудистые заболевания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srdeční a cévní choroby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405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254A278-1F11-4FBB-90C3-63EF0B16CC16}"/>
              </a:ext>
            </a:extLst>
          </p:cNvPr>
          <p:cNvSpPr/>
          <p:nvPr/>
        </p:nvSpPr>
        <p:spPr>
          <a:xfrm>
            <a:off x="385132" y="341917"/>
            <a:ext cx="11364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Определяющей для р.я., однако, является и противоположная тенденция - к аналитизму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чешском</a:t>
            </a:r>
            <a:r>
              <a:rPr lang="cs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 русском языках возможно создание устойчивых сочетаний - коллокаций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обещание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dát slib,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в замешательство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uvést do rozpaků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ru-RU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русским устойчивым сочетаниям в подавляющем большинстве случаев соответствуют однословные эквиваленты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48606233-AC94-438F-97DC-643D5D0B6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834572"/>
              </p:ext>
            </p:extLst>
          </p:nvPr>
        </p:nvGraphicFramePr>
        <p:xfrm>
          <a:off x="1201210" y="3053597"/>
          <a:ext cx="9486455" cy="28623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42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3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33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делать вид, нести наказание, принимать душ, приходить в голову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tvářit se, pykat, sprchovat se, napadat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5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лошадь гнедой масти, сообщение официального характера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hnědý kůň, úřední sdělení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5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какой дороге, во второй половине дня, главным образом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kudy, odpoledne, hlavně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7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причине, в случае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pro, při</a:t>
                      </a:r>
                      <a:endParaRPr lang="cs-CZ" sz="2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828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B4A102-E8EF-48DF-92EF-AA1BFB5421D9}"/>
              </a:ext>
            </a:extLst>
          </p:cNvPr>
          <p:cNvSpPr txBox="1"/>
          <p:nvPr/>
        </p:nvSpPr>
        <p:spPr>
          <a:xfrm>
            <a:off x="3048000" y="1962664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и чешский языки</a:t>
            </a: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обнаруживают принципиальное типологическое сходство словообразовательных моделей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характеризуются многочисленными различиями в их функционировании (неодинаковая деривационная потенция обоих языков)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4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A684D95-14FD-8807-5207-626B0C2E82F4}"/>
              </a:ext>
            </a:extLst>
          </p:cNvPr>
          <p:cNvSpPr txBox="1"/>
          <p:nvPr/>
        </p:nvSpPr>
        <p:spPr>
          <a:xfrm>
            <a:off x="186432" y="349897"/>
            <a:ext cx="11688932" cy="5997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СЛОВООБРАЗОВАТЕЛЬНЫЙ АНАЛИЗ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производящей базы (форма слова или сочетание слов)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Выделение производящей основы и словообразовательного форманта (префиксы, суффиксы, постфиксы, комплексная морфема – конфикс (префикс + суффикс, префикс + постфикс, префикс + суффикс + постфикс и т.п.))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 РАЗБОРА: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СЕНОКОСИЛК[А] – имя существительное.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ПРОИЗВОДЯЩЕЙ БАЗОЙ для существительного сенокосилка являются существительное сено и глагол косить; значение существительного – ‘машина для кошения травы’;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СПОСОБ ОБРАЗОВАНИЯ – сложение с помощью трансфикса (интерфикс + суффикс); производная основа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сенокосилк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включает две производящие основы сен- и коси- и словообразовательный формант –о- + -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лк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(а)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093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08BEFE5-3A91-54F2-C752-6380C4C0DBF7}"/>
              </a:ext>
            </a:extLst>
          </p:cNvPr>
          <p:cNvSpPr txBox="1"/>
          <p:nvPr/>
        </p:nvSpPr>
        <p:spPr>
          <a:xfrm>
            <a:off x="301841" y="515553"/>
            <a:ext cx="11354540" cy="2679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производящей базы (форма слова или сочетание слов)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Выделение производящей основы и словообразовательного форманта (префиксы, суффиксы, постфиксы, комплексная морфема – конфикс (префикс + суффикс, префикс + постфикс, префикс + суффикс + постфикс и т.п.))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Разведка, прихожанин, юго-восточный, ответственный, замочная, невиданный, сад-огород, полноправный, забег, глушь.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301DD6D-DA27-4907-D054-24FC2CD09C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32" t="28791" r="41893" b="38497"/>
          <a:stretch/>
        </p:blipFill>
        <p:spPr>
          <a:xfrm>
            <a:off x="230820" y="3509131"/>
            <a:ext cx="5459766" cy="302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1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0F48EB-68F0-723E-DFC3-519D237BC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97" t="27842" r="41821" b="6464"/>
          <a:stretch/>
        </p:blipFill>
        <p:spPr>
          <a:xfrm>
            <a:off x="4074850" y="248574"/>
            <a:ext cx="3533313" cy="633865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58735AB-1021-8595-AB95-6221CDC80522}"/>
              </a:ext>
            </a:extLst>
          </p:cNvPr>
          <p:cNvSpPr txBox="1"/>
          <p:nvPr/>
        </p:nvSpPr>
        <p:spPr>
          <a:xfrm>
            <a:off x="852256" y="958788"/>
            <a:ext cx="269881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Определите способ словообразования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8594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7906FD7-4B4E-C3E8-09C3-70FD57D249A4}"/>
              </a:ext>
            </a:extLst>
          </p:cNvPr>
          <p:cNvSpPr txBox="1"/>
          <p:nvPr/>
        </p:nvSpPr>
        <p:spPr>
          <a:xfrm>
            <a:off x="2574525" y="1122383"/>
            <a:ext cx="7596326" cy="387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Способы обогащения словарного запаса языка.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Семантический</a:t>
            </a:r>
            <a:endParaRPr lang="cs-CZ" sz="2000" u="sng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Заимствование</a:t>
            </a:r>
            <a:endParaRPr lang="cs-CZ" sz="2000" u="sng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Морфологическое словообразование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Семантический способ обогащения лексики включает: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образование новых значений и 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образование новых слов (это лексико-семантический способ).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62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C6BBF6E-D175-4AA5-9124-7A833D0A6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54" t="28618" r="41674" b="7414"/>
          <a:stretch/>
        </p:blipFill>
        <p:spPr>
          <a:xfrm>
            <a:off x="1642369" y="248575"/>
            <a:ext cx="8063416" cy="636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88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E5ACD65-0E6E-A4E7-A007-2973DB30E254}"/>
              </a:ext>
            </a:extLst>
          </p:cNvPr>
          <p:cNvSpPr txBox="1"/>
          <p:nvPr/>
        </p:nvSpPr>
        <p:spPr>
          <a:xfrm>
            <a:off x="949911" y="769645"/>
            <a:ext cx="972104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способ словообразования.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Замминистра, сине-желтый, привлекательный, зажим, прикасаться, старшеклассник, преподаватель, ЦУМ, сантехник, теплоходный, перезимовать, прилунение, Волгоград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284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620D148-A07A-0565-0D80-8FD01987D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31" t="24177" r="25365" b="44740"/>
          <a:stretch/>
        </p:blipFill>
        <p:spPr>
          <a:xfrm>
            <a:off x="1438180" y="1624612"/>
            <a:ext cx="8058439" cy="278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7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8D5B17-89B2-ADC2-0150-3ED7C72F9610}"/>
              </a:ext>
            </a:extLst>
          </p:cNvPr>
          <p:cNvSpPr txBox="1"/>
          <p:nvPr/>
        </p:nvSpPr>
        <p:spPr>
          <a:xfrm>
            <a:off x="312198" y="270827"/>
            <a:ext cx="11567604" cy="6316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Образование новых значений происходит за счет: 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расширения значения слова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т.е. увеличения объема обозначаемого понятия (количества называемых предметов и явлений). Напр. в древнерусских текстах глагол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полонить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имел значение взять в плен, но в церковных текстах он получил переносное значение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соблазнить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Это значение сейчас более употребительно.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сужение значения слова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т.е. ограничения объема обозначаемого понятия (количества называемых предметов и явлений). Напр., в древнерусском языке слово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пиво 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обозначало любое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питье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однако затем существительное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пиво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получает значение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напиток из ячменного солода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 современном языке осталось только суженное значение. При сужении значения слово специализируется, поэтому так часто образуются термины.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переноса значения слова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метафорическому, метонимическому и функциональному принципу.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Метафорический перенос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основан на сходстве, напр.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высокий дом – высокое чувство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Метонимический перенос 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основан на смежности понятий (постоянной связи во времени и пространстве двух предметов, их частей, действия и его результата, части и целого и т.п.). Напр.: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читать Толстого Х Толстой, столовое серебро Х серебро, чешское блюдо Х керамическое блюдо.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Функциональный перенос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основан на близости функций, напр. </a:t>
            </a:r>
            <a:r>
              <a:rPr lang="ru-RU" sz="19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стрелять (первоначально пускать стрелы), сердце института (сердце как орган)</a:t>
            </a:r>
            <a:r>
              <a:rPr lang="ru-RU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19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4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DD0A705-1959-A1AD-7A97-0839918B7681}"/>
              </a:ext>
            </a:extLst>
          </p:cNvPr>
          <p:cNvSpPr txBox="1"/>
          <p:nvPr/>
        </p:nvSpPr>
        <p:spPr>
          <a:xfrm>
            <a:off x="1701553" y="1868591"/>
            <a:ext cx="8788893" cy="268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Лексико-семантический способ обогащения лексики заключается в распаде полисемии.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 e.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пpиoбpeтeнии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oднoй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тoй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жe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лeкcичecкoй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eдиницeй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paзныx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знaчeний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Стилистически нейтральные омонимы, напр. </a:t>
            </a:r>
            <a:r>
              <a:rPr lang="ru-RU" sz="20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мир Х мир, долг Х долг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Стилистически маркированные омонимы, напр. </a:t>
            </a:r>
            <a:r>
              <a:rPr lang="ru-RU" sz="20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живот Х живот.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Расслоение на имя собственное и нарицательное, напр. </a:t>
            </a:r>
            <a:r>
              <a:rPr lang="ru-RU" sz="20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любовь Х Любовь.</a:t>
            </a:r>
            <a:endParaRPr lang="cs-CZ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106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4D265DD-A34D-4429-BF19-CCE25C5A3F8B}"/>
              </a:ext>
            </a:extLst>
          </p:cNvPr>
          <p:cNvSpPr txBox="1"/>
          <p:nvPr/>
        </p:nvSpPr>
        <p:spPr>
          <a:xfrm>
            <a:off x="3273642" y="1653829"/>
            <a:ext cx="610339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образование слов, называемых производными и сложными, обычно на базе однокорневых слов по существующим в языке образцам и моделям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помощью: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аффиксации,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словосложения,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конверсии и других формальных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97973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745DB30-5BAE-413D-B85C-AAF5D3795CE5}"/>
              </a:ext>
            </a:extLst>
          </p:cNvPr>
          <p:cNvSpPr txBox="1"/>
          <p:nvPr/>
        </p:nvSpPr>
        <p:spPr>
          <a:xfrm>
            <a:off x="1242871" y="1228397"/>
            <a:ext cx="10093911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 новых слов с помощью формальных средств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именуется также  деривацией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производные и сложные слова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результаты процесса деривации называются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дериватемы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дериваты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различаем деривацию: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лексическую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камень – каменщик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синтаксическую 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камень – каменный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понятиями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словообразования являются: 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словообразовательной производности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словообразовательного правила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76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FC2B09E-87EF-40DF-8C96-55CF3BE8585A}"/>
              </a:ext>
            </a:extLst>
          </p:cNvPr>
          <p:cNvSpPr txBox="1"/>
          <p:nvPr/>
        </p:nvSpPr>
        <p:spPr>
          <a:xfrm>
            <a:off x="2077375" y="1584560"/>
            <a:ext cx="7981025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мотивация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отношение между двумя однокоренными словами, значение одного из которых  определяется через значение другого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– домик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мотивирующее слово → мотивированное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Мотивированным признается слово, основа которого 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большей  формальной сложностью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– перечитать)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большей  семантической сложностью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– математик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«тот, кто занимается математикой»).</a:t>
            </a:r>
          </a:p>
        </p:txBody>
      </p:sp>
    </p:spTree>
    <p:extLst>
      <p:ext uri="{BB962C8B-B14F-4D97-AF65-F5344CB8AC3E}">
        <p14:creationId xmlns:p14="http://schemas.microsoft.com/office/powerpoint/2010/main" val="3952553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9C08160-F7C9-4B2D-AF6A-C6B5C90D28E6}"/>
              </a:ext>
            </a:extLst>
          </p:cNvPr>
          <p:cNvSpPr/>
          <p:nvPr/>
        </p:nvSpPr>
        <p:spPr>
          <a:xfrm>
            <a:off x="1583173" y="1131332"/>
            <a:ext cx="9860144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цепочка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ряд однокоренных слов, находящихся в отношении последовательной мотивированности.</a:t>
            </a: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– стареть -  устареть – устарелый – устарелость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разговорчивость,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повыписывать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лжец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Словообразовательное гнездо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слов с тождественным корнем, упорядоченная в соответствии с отношениями словообразовательной  мотивации.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смелый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смельчак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смелеть                осмелеть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осмелиться           посмелеть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59828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TM03457444[[fn=Základ]]</Template>
  <TotalTime>361</TotalTime>
  <Words>2108</Words>
  <Application>Microsoft Office PowerPoint</Application>
  <PresentationFormat>Širokoúhlá obrazovka</PresentationFormat>
  <Paragraphs>269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Corbel</vt:lpstr>
      <vt:lpstr>Courier New</vt:lpstr>
      <vt:lpstr>Times New Roman</vt:lpstr>
      <vt:lpstr>Wingdings</vt:lpstr>
      <vt:lpstr>Základ</vt:lpstr>
      <vt:lpstr>СЛОВООБРАЗОВАНИЕ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СЛОВООБРАЗОВАНИЕ</dc:title>
  <dc:creator>Veronika Stranz-Nikitina</dc:creator>
  <cp:lastModifiedBy>Veronika SN</cp:lastModifiedBy>
  <cp:revision>3</cp:revision>
  <dcterms:created xsi:type="dcterms:W3CDTF">2022-04-01T12:34:36Z</dcterms:created>
  <dcterms:modified xsi:type="dcterms:W3CDTF">2023-10-03T13:13:57Z</dcterms:modified>
</cp:coreProperties>
</file>