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58" r:id="rId3"/>
    <p:sldId id="259" r:id="rId4"/>
    <p:sldId id="280" r:id="rId5"/>
    <p:sldId id="281" r:id="rId6"/>
    <p:sldId id="260" r:id="rId7"/>
    <p:sldId id="286" r:id="rId8"/>
    <p:sldId id="277" r:id="rId9"/>
    <p:sldId id="284" r:id="rId10"/>
    <p:sldId id="293" r:id="rId11"/>
    <p:sldId id="290" r:id="rId12"/>
    <p:sldId id="282" r:id="rId13"/>
    <p:sldId id="283" r:id="rId14"/>
    <p:sldId id="285" r:id="rId15"/>
    <p:sldId id="261" r:id="rId16"/>
    <p:sldId id="297" r:id="rId17"/>
    <p:sldId id="262" r:id="rId18"/>
    <p:sldId id="278" r:id="rId19"/>
    <p:sldId id="279" r:id="rId20"/>
    <p:sldId id="263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8" r:id="rId29"/>
    <p:sldId id="291" r:id="rId30"/>
    <p:sldId id="292" r:id="rId31"/>
    <p:sldId id="273" r:id="rId32"/>
    <p:sldId id="274" r:id="rId33"/>
    <p:sldId id="287" r:id="rId34"/>
    <p:sldId id="294" r:id="rId35"/>
    <p:sldId id="295" r:id="rId36"/>
    <p:sldId id="296" r:id="rId37"/>
    <p:sldId id="264" r:id="rId38"/>
    <p:sldId id="275" r:id="rId39"/>
    <p:sldId id="27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15FC-5B80-4F68-9BA5-8CB7470518D6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EDB9-1765-4851-9ECE-51E93083D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6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25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3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0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81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3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24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06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2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454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60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367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9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422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3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472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10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1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07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371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294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9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53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487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061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1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45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84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55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179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9631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458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6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4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95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2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4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6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EDB9-1765-4851-9ECE-51E93083D37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33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95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9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39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6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11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0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28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253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A5793F3-66E5-4CB9-98EF-D58AE1B6BD03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120424F-CFA6-4325-8243-EB0655C34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301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71240" cy="1798349"/>
          </a:xfrm>
        </p:spPr>
        <p:txBody>
          <a:bodyPr>
            <a:noAutofit/>
          </a:bodyPr>
          <a:lstStyle/>
          <a:p>
            <a:r>
              <a:rPr lang="cs-CZ" sz="4400" dirty="0" err="1" smtClean="0"/>
              <a:t>Aventüre</a:t>
            </a:r>
            <a:r>
              <a:rPr lang="cs-CZ" sz="4400" dirty="0" smtClean="0"/>
              <a:t> a Mine,</a:t>
            </a:r>
            <a:br>
              <a:rPr lang="cs-CZ" sz="4400" dirty="0" smtClean="0"/>
            </a:br>
            <a:r>
              <a:rPr lang="cs-CZ" sz="4400" dirty="0" smtClean="0"/>
              <a:t>Hrdinská epika a Minnesang v českém prostředí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100" y="3889612"/>
            <a:ext cx="9070848" cy="1249651"/>
          </a:xfrm>
        </p:spPr>
        <p:txBody>
          <a:bodyPr>
            <a:normAutofit/>
          </a:bodyPr>
          <a:lstStyle/>
          <a:p>
            <a:r>
              <a:rPr lang="cs-CZ" dirty="0" smtClean="0"/>
              <a:t>Středověké písemnictví a knižní kultura středověku</a:t>
            </a:r>
          </a:p>
          <a:p>
            <a:r>
              <a:rPr lang="cs-CZ" dirty="0" smtClean="0"/>
              <a:t>výběrová přednáška LS 2016/2017</a:t>
            </a:r>
          </a:p>
          <a:p>
            <a:r>
              <a:rPr lang="cs-CZ" dirty="0" smtClean="0"/>
              <a:t>Mg. Petra Michalová</a:t>
            </a:r>
          </a:p>
          <a:p>
            <a:r>
              <a:rPr lang="cs-CZ" dirty="0" smtClean="0"/>
              <a:t>10. 4. 2017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06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879" y="451262"/>
            <a:ext cx="2899126" cy="59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7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169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Pojetí panovníka v eposu Alexander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095500"/>
          <a:ext cx="1035367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Okruhy ctností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Ctnosti (příklady)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Křesťanské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Barmherzigkeit</a:t>
                      </a:r>
                      <a:r>
                        <a:rPr lang="cs-CZ" dirty="0" smtClean="0"/>
                        <a:t>, heilige schrifte lere volgen, maze,</a:t>
                      </a:r>
                      <a:r>
                        <a:rPr lang="cs-CZ" baseline="0" dirty="0" smtClean="0"/>
                        <a:t> got minnen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Kurtoazní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Milte</a:t>
                      </a:r>
                      <a:r>
                        <a:rPr lang="cs-CZ" dirty="0" smtClean="0"/>
                        <a:t>, menlich striten in tjost, ritterschaft</a:t>
                      </a:r>
                      <a:r>
                        <a:rPr lang="cs-CZ" baseline="0" dirty="0" smtClean="0"/>
                        <a:t> uoben, </a:t>
                      </a:r>
                      <a:r>
                        <a:rPr lang="cs-CZ" baseline="0" dirty="0" err="1" smtClean="0"/>
                        <a:t>werden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wiben</a:t>
                      </a:r>
                      <a:r>
                        <a:rPr lang="cs-CZ" baseline="0" dirty="0" smtClean="0"/>
                        <a:t> minnen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</a:t>
                      </a:r>
                      <a:r>
                        <a:rPr lang="cs-CZ" baseline="0" dirty="0" smtClean="0"/>
                        <a:t> vlády nad zemí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Recht</a:t>
                      </a:r>
                      <a:r>
                        <a:rPr lang="cs-CZ" dirty="0" smtClean="0"/>
                        <a:t> an</a:t>
                      </a:r>
                      <a:r>
                        <a:rPr lang="cs-CZ" baseline="0" dirty="0" smtClean="0"/>
                        <a:t> dem </a:t>
                      </a:r>
                      <a:r>
                        <a:rPr lang="cs-CZ" baseline="0" dirty="0" err="1" smtClean="0"/>
                        <a:t>gerichte</a:t>
                      </a:r>
                      <a:r>
                        <a:rPr lang="cs-CZ" baseline="0" dirty="0" smtClean="0"/>
                        <a:t>, zu herren rat suchen, getriuwen minnen, gnade, </a:t>
                      </a:r>
                      <a:r>
                        <a:rPr lang="cs-CZ" baseline="0" dirty="0" err="1" smtClean="0"/>
                        <a:t>wirde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wiz</a:t>
                      </a:r>
                      <a:r>
                        <a:rPr lang="cs-CZ" baseline="0" dirty="0" smtClean="0"/>
                        <a:t>, vride und reht halten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Fyzická dokonalost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Menlich, hübsch,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sueze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3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Alexandrovská</a:t>
            </a:r>
            <a:r>
              <a:rPr lang="cs-CZ" dirty="0" smtClean="0"/>
              <a:t>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populární </a:t>
            </a:r>
          </a:p>
          <a:p>
            <a:r>
              <a:rPr lang="cs-CZ" dirty="0" smtClean="0"/>
              <a:t>antické životopisy o Alexandru Velikém</a:t>
            </a:r>
          </a:p>
          <a:p>
            <a:r>
              <a:rPr lang="cs-CZ" dirty="0" smtClean="0"/>
              <a:t>Pseudo – Kallisthenes – řecký životopis Alexandra Velikého</a:t>
            </a:r>
          </a:p>
          <a:p>
            <a:r>
              <a:rPr lang="cs-CZ" dirty="0" smtClean="0"/>
              <a:t>Curtius Rufus – římský životopis, 1. st. n.l.</a:t>
            </a:r>
          </a:p>
          <a:p>
            <a:r>
              <a:rPr lang="cs-CZ" dirty="0" smtClean="0"/>
              <a:t>10. st. – Archipresbyter Leo</a:t>
            </a:r>
          </a:p>
          <a:p>
            <a:pPr lvl="1"/>
            <a:r>
              <a:rPr lang="cs-CZ" dirty="0" smtClean="0"/>
              <a:t>vyslanec papeže Jana III. v Konstantinopoli</a:t>
            </a:r>
          </a:p>
          <a:p>
            <a:pPr lvl="1"/>
            <a:r>
              <a:rPr lang="cs-CZ" dirty="0" smtClean="0"/>
              <a:t>překlad do latiny</a:t>
            </a:r>
          </a:p>
          <a:p>
            <a:r>
              <a:rPr lang="cs-CZ" dirty="0" smtClean="0"/>
              <a:t>tato latinská verze – základ </a:t>
            </a:r>
            <a:r>
              <a:rPr lang="cs-CZ" dirty="0" smtClean="0"/>
              <a:t>takřka všech</a:t>
            </a:r>
            <a:r>
              <a:rPr lang="cs-CZ" dirty="0" smtClean="0"/>
              <a:t> </a:t>
            </a:r>
            <a:r>
              <a:rPr lang="cs-CZ" dirty="0" smtClean="0"/>
              <a:t>vyprávění o životě Alexandra Velikého </a:t>
            </a:r>
          </a:p>
          <a:p>
            <a:pPr lvl="1"/>
            <a:r>
              <a:rPr lang="cs-CZ" dirty="0" smtClean="0"/>
              <a:t>epických i prozaických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3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7423" y="1010591"/>
            <a:ext cx="10058400" cy="3931920"/>
          </a:xfrm>
        </p:spPr>
        <p:txBody>
          <a:bodyPr/>
          <a:lstStyle/>
          <a:p>
            <a:r>
              <a:rPr lang="cs-CZ" b="1" dirty="0" err="1" smtClean="0"/>
              <a:t>Gualter</a:t>
            </a:r>
            <a:r>
              <a:rPr lang="cs-CZ" b="1" dirty="0" smtClean="0"/>
              <a:t> </a:t>
            </a:r>
            <a:r>
              <a:rPr lang="cs-CZ" b="1" dirty="0" err="1" smtClean="0"/>
              <a:t>Castellionský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Gautier</a:t>
            </a:r>
            <a:r>
              <a:rPr lang="cs-CZ" dirty="0" smtClean="0"/>
              <a:t> de </a:t>
            </a:r>
            <a:r>
              <a:rPr lang="cs-CZ" dirty="0" err="1" smtClean="0"/>
              <a:t>Chatillon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renesance 12. století</a:t>
            </a:r>
          </a:p>
          <a:p>
            <a:r>
              <a:rPr lang="cs-CZ" dirty="0" smtClean="0"/>
              <a:t>1178 – 1182 - epos o Alexandru Velikém </a:t>
            </a:r>
          </a:p>
          <a:p>
            <a:r>
              <a:rPr lang="cs-CZ" dirty="0" smtClean="0"/>
              <a:t>v duchu kurtoazní epiky</a:t>
            </a:r>
          </a:p>
          <a:p>
            <a:r>
              <a:rPr lang="cs-CZ" dirty="0" smtClean="0"/>
              <a:t>10 knih</a:t>
            </a:r>
          </a:p>
          <a:p>
            <a:r>
              <a:rPr lang="cs-CZ" dirty="0" smtClean="0"/>
              <a:t>vice než 5000 veršů (hexametry)</a:t>
            </a:r>
          </a:p>
          <a:p>
            <a:r>
              <a:rPr lang="cs-CZ" dirty="0" smtClean="0"/>
              <a:t>základ pro další </a:t>
            </a:r>
            <a:r>
              <a:rPr lang="cs-CZ" dirty="0" err="1" smtClean="0"/>
              <a:t>alexandreidy</a:t>
            </a:r>
            <a:r>
              <a:rPr lang="cs-CZ" dirty="0" smtClean="0"/>
              <a:t> v národních jazycích</a:t>
            </a:r>
          </a:p>
          <a:p>
            <a:pPr lvl="1"/>
            <a:r>
              <a:rPr lang="cs-CZ" dirty="0" smtClean="0"/>
              <a:t>schéma </a:t>
            </a:r>
          </a:p>
          <a:p>
            <a:pPr lvl="1"/>
            <a:r>
              <a:rPr lang="cs-CZ" dirty="0" smtClean="0"/>
              <a:t>motivy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59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797" y="1105592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Historia</a:t>
            </a:r>
            <a:r>
              <a:rPr lang="cs-CZ" b="1" dirty="0" smtClean="0"/>
              <a:t> de </a:t>
            </a:r>
            <a:r>
              <a:rPr lang="cs-CZ" b="1" dirty="0" err="1" smtClean="0"/>
              <a:t>proeliis</a:t>
            </a:r>
            <a:endParaRPr lang="cs-CZ" b="1" dirty="0" smtClean="0"/>
          </a:p>
          <a:p>
            <a:r>
              <a:rPr lang="cs-CZ" dirty="0" smtClean="0"/>
              <a:t>prozaické zpracování příběhu o Alexandru Velikém</a:t>
            </a:r>
          </a:p>
          <a:p>
            <a:r>
              <a:rPr lang="cs-CZ" dirty="0" smtClean="0"/>
              <a:t>dobrodružné</a:t>
            </a:r>
          </a:p>
          <a:p>
            <a:r>
              <a:rPr lang="cs-CZ" dirty="0" smtClean="0"/>
              <a:t>základem překlad Archipresbytera Lea + další kratší texty o Alexandrovi</a:t>
            </a:r>
          </a:p>
          <a:p>
            <a:pPr lvl="1"/>
            <a:r>
              <a:rPr lang="cs-CZ" dirty="0" err="1" smtClean="0"/>
              <a:t>Dindimus</a:t>
            </a:r>
            <a:r>
              <a:rPr lang="cs-CZ" dirty="0" smtClean="0"/>
              <a:t>, </a:t>
            </a:r>
            <a:r>
              <a:rPr lang="cs-CZ" dirty="0" err="1" smtClean="0"/>
              <a:t>Collatio</a:t>
            </a:r>
            <a:r>
              <a:rPr lang="cs-CZ" dirty="0" smtClean="0"/>
              <a:t> </a:t>
            </a:r>
            <a:r>
              <a:rPr lang="cs-CZ" dirty="0" err="1" smtClean="0"/>
              <a:t>Alexandri</a:t>
            </a:r>
            <a:r>
              <a:rPr lang="cs-CZ" dirty="0" smtClean="0"/>
              <a:t>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Dindimo</a:t>
            </a:r>
            <a:r>
              <a:rPr lang="cs-CZ" dirty="0" smtClean="0"/>
              <a:t>, </a:t>
            </a:r>
            <a:r>
              <a:rPr lang="cs-CZ" dirty="0" err="1" smtClean="0"/>
              <a:t>Epistola</a:t>
            </a:r>
            <a:r>
              <a:rPr lang="cs-CZ" dirty="0" smtClean="0"/>
              <a:t> </a:t>
            </a:r>
            <a:r>
              <a:rPr lang="cs-CZ" dirty="0" err="1" smtClean="0"/>
              <a:t>Alexandri</a:t>
            </a:r>
            <a:r>
              <a:rPr lang="cs-CZ" dirty="0" smtClean="0"/>
              <a:t> ad Aristotelem, ad.)</a:t>
            </a:r>
          </a:p>
          <a:p>
            <a:r>
              <a:rPr lang="cs-CZ" dirty="0" smtClean="0"/>
              <a:t>velmi populární – vznik tří recenzí – I1 – I 3</a:t>
            </a:r>
          </a:p>
          <a:p>
            <a:r>
              <a:rPr lang="cs-CZ" dirty="0" smtClean="0"/>
              <a:t>recenze I1 – vznik 11. s. v </a:t>
            </a:r>
            <a:r>
              <a:rPr lang="cs-CZ" dirty="0" err="1" smtClean="0"/>
              <a:t>itálii</a:t>
            </a:r>
            <a:endParaRPr lang="cs-CZ" dirty="0" smtClean="0"/>
          </a:p>
          <a:p>
            <a:r>
              <a:rPr lang="cs-CZ" dirty="0" smtClean="0"/>
              <a:t>I2 – vznik na základě I1 – ve 12. st. – přepracování I1</a:t>
            </a:r>
          </a:p>
          <a:p>
            <a:r>
              <a:rPr lang="cs-CZ" dirty="0" smtClean="0"/>
              <a:t>1185 – 1236 – k I 1 přidány další přídavky, zápletky a stylistické úpravy – tak postupně vznik recenze I 3</a:t>
            </a:r>
          </a:p>
          <a:p>
            <a:r>
              <a:rPr lang="cs-CZ" dirty="0" smtClean="0"/>
              <a:t>v českém prostředí – prokazatelně známy I2 a I3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6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Ulrich von Etzenbach – Wilhelm von </a:t>
            </a:r>
            <a:r>
              <a:rPr lang="cs-CZ" dirty="0" err="1" smtClean="0"/>
              <a:t>Wenden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polovina 90. let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Dvůr Václav II. – mecenáš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Dedikace králi Václavu II. a královně Gutě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Příběh o vládci slovanské země Vilémovi – epos o slovanovi - neobvyklé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putování za Kristem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Kombinace rytířského eposu a </a:t>
            </a:r>
            <a:r>
              <a:rPr lang="cs-CZ" altLang="cs-CZ" dirty="0" err="1" smtClean="0"/>
              <a:t>legendistických</a:t>
            </a:r>
            <a:r>
              <a:rPr lang="cs-CZ" altLang="cs-CZ" dirty="0" smtClean="0"/>
              <a:t> prvků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neobvyklé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otázka předloh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snad Zlatá legenda (Jakub de Voragine)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Báseň Guote Frau</a:t>
            </a:r>
          </a:p>
        </p:txBody>
      </p:sp>
    </p:spTree>
    <p:extLst>
      <p:ext uri="{BB962C8B-B14F-4D97-AF65-F5344CB8AC3E}">
        <p14:creationId xmlns:p14="http://schemas.microsoft.com/office/powerpoint/2010/main" val="327665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Oslava Václava II. a legitimizace jeho politiky a </a:t>
            </a:r>
            <a:r>
              <a:rPr lang="cs-CZ" altLang="cs-CZ" dirty="0" smtClean="0"/>
              <a:t>moci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Vilém – stylizační figura pro Václava II.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Námět od Jindřicha z Isernie – 90. l. podpora Václavovy slezské a polské politiky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Ulrich Jindřicha v textu přímo zmiňuje – látku mu dal od nejmenovaného dominikána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Snad narážka na Legendu aureu – autor dominikán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Politická aktuálnost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Moralizující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61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Roviny středověké literatury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zábavná – zábava pro dvorskou společnost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také AKTUÁLNOST A SPOLEČENSKÁ ANGAŽOVANOST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Podíl na formování společenských hodnot, morálních kategorií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Podíl na panovnické reprezentaci a formování obrazu ideálního panovníka</a:t>
            </a:r>
          </a:p>
        </p:txBody>
      </p:sp>
    </p:spTree>
    <p:extLst>
      <p:ext uri="{BB962C8B-B14F-4D97-AF65-F5344CB8AC3E}">
        <p14:creationId xmlns:p14="http://schemas.microsoft.com/office/powerpoint/2010/main" val="379681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1174" y="773084"/>
            <a:ext cx="10369138" cy="53070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Přemysl Otakar II. – stylizační figura Alexandr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odvaha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vojenské úspěchy</a:t>
            </a:r>
            <a:endParaRPr lang="cs-CZ" alt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bohatství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štědrost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miles</a:t>
            </a:r>
            <a:r>
              <a:rPr lang="cs-CZ" altLang="cs-CZ" dirty="0" smtClean="0"/>
              <a:t> Christi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prvek panivnické reprezentace </a:t>
            </a:r>
            <a:r>
              <a:rPr lang="cs-CZ" altLang="cs-CZ" dirty="0" smtClean="0"/>
              <a:t>a ideologie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nejen pro obsažené oslavné pasáže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rovněž i pro zadání samo – nákladné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zadání eposu a vydržování epika = důkaz bohatství, štědrosti, znalosti módních trendů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demonstrace prestiže – odpovídající sociálnímu statutu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veřejnost ji očekává</a:t>
            </a:r>
          </a:p>
        </p:txBody>
      </p:sp>
    </p:spTree>
    <p:extLst>
      <p:ext uri="{BB962C8B-B14F-4D97-AF65-F5344CB8AC3E}">
        <p14:creationId xmlns:p14="http://schemas.microsoft.com/office/powerpoint/2010/main" val="288102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545" y="1069967"/>
            <a:ext cx="10058400" cy="3931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Václav II. - stylizační figura Vilém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zbožný vládce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sjednotitel slovanských zemí pod jednou vírou i jednou korunou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aluze na Václavovy mocenské ambice získat slezská knížectví a polskou korunu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Spolupráce s Jindřichem z Isernie – agitátor již za Přemysla Otakara II.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Václav – zároveň stylizace do zbožného panovníka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viz založení Zbraslavi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podpora cisterciáckého řádu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podpora Heinricha Klausnera - Marienlegende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83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Veršovaná epika v českém prostředí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Ústní tradice hrdinských </a:t>
            </a:r>
            <a:r>
              <a:rPr lang="cs-CZ" altLang="cs-CZ" dirty="0" smtClean="0"/>
              <a:t>eposů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Písemně doložena od 60. let 13. st.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Dvůr Přemysla Otakara II. a Václava II.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Zpravidla rozsáhlá díla (tisíce veršů)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Vyžaduje stabilní prostředí a bohatého mecenáše schopného dlouhodobě podporovat básníka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181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Dvorská rytířská kultura na regionálních dvorech šlechty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23938" y="2084388"/>
            <a:ext cx="9720262" cy="3943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80. – 90. léta 13. století – postup recepce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Heinrich von </a:t>
            </a:r>
            <a:r>
              <a:rPr lang="cs-CZ" altLang="cs-CZ" dirty="0" err="1" smtClean="0"/>
              <a:t>Freiberg</a:t>
            </a:r>
            <a:endParaRPr lang="cs-CZ" alt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Tristan - </a:t>
            </a:r>
            <a:r>
              <a:rPr lang="cs-CZ" altLang="cs-CZ" dirty="0" err="1" smtClean="0"/>
              <a:t>Lichtenburkové</a:t>
            </a:r>
            <a:r>
              <a:rPr lang="cs-CZ" altLang="cs-CZ" dirty="0" smtClean="0"/>
              <a:t> - 80. l. 13. st.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Rytířská jízda Jana z Michalovic – dvůr Jana z Michalovic 90. l. 13. 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Páni z </a:t>
            </a:r>
            <a:r>
              <a:rPr lang="cs-CZ" altLang="cs-CZ" dirty="0" err="1" smtClean="0"/>
              <a:t>Rýzmburka</a:t>
            </a:r>
            <a:endParaRPr lang="cs-CZ" alt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Dodatek k Alexandreidě Ulricha von Etzenbach (</a:t>
            </a:r>
            <a:r>
              <a:rPr lang="cs-CZ" altLang="cs-CZ" dirty="0" err="1" smtClean="0"/>
              <a:t>Boreš</a:t>
            </a:r>
            <a:r>
              <a:rPr lang="cs-CZ" altLang="cs-CZ" dirty="0" smtClean="0"/>
              <a:t> II. z </a:t>
            </a:r>
            <a:r>
              <a:rPr lang="cs-CZ" altLang="cs-CZ" dirty="0" err="1" smtClean="0"/>
              <a:t>Rýzmburka</a:t>
            </a:r>
            <a:r>
              <a:rPr lang="cs-CZ" altLang="cs-CZ" dirty="0" smtClean="0"/>
              <a:t> - kol. 1300)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Rožmberkové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Jindřichův Hradec - Alexandreida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6265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Minnesang v českých zemích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866899" y="1876301"/>
            <a:ext cx="9462964" cy="4222874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Milostná písňová lyrika</a:t>
            </a:r>
          </a:p>
          <a:p>
            <a:pPr eaLnBrk="1" hangingPunct="1"/>
            <a:r>
              <a:rPr lang="cs-CZ" altLang="cs-CZ" dirty="0" smtClean="0"/>
              <a:t>z oblasti Francie → říše a rakouské oblasti </a:t>
            </a:r>
          </a:p>
          <a:p>
            <a:pPr eaLnBrk="1" hangingPunct="1"/>
            <a:r>
              <a:rPr lang="cs-CZ" altLang="cs-CZ" dirty="0" smtClean="0"/>
              <a:t>Návaznost na lyriku severofrancouzských truvérů</a:t>
            </a:r>
          </a:p>
          <a:p>
            <a:pPr eaLnBrk="1" hangingPunct="1"/>
            <a:r>
              <a:rPr lang="cs-CZ" altLang="cs-CZ" dirty="0" smtClean="0"/>
              <a:t>Poprvé v jiném národním jazyce než ve francouzštině</a:t>
            </a:r>
          </a:p>
          <a:p>
            <a:pPr eaLnBrk="1" hangingPunct="1"/>
            <a:r>
              <a:rPr lang="cs-CZ" altLang="cs-CZ" dirty="0" smtClean="0"/>
              <a:t>Přesně vymezený žánr provázaný stylistickými pravidly </a:t>
            </a:r>
          </a:p>
          <a:p>
            <a:pPr eaLnBrk="1" hangingPunct="1"/>
            <a:r>
              <a:rPr lang="cs-CZ" altLang="cs-CZ" dirty="0" smtClean="0"/>
              <a:t>Svět motivů, stylů, </a:t>
            </a:r>
            <a:r>
              <a:rPr lang="cs-CZ" altLang="cs-CZ" dirty="0" err="1" smtClean="0"/>
              <a:t>topoi</a:t>
            </a:r>
            <a:r>
              <a:rPr lang="cs-CZ" altLang="cs-CZ" dirty="0" smtClean="0"/>
              <a:t>, obratů</a:t>
            </a:r>
          </a:p>
          <a:p>
            <a:pPr eaLnBrk="1" hangingPunct="1"/>
            <a:r>
              <a:rPr lang="cs-CZ" altLang="cs-CZ" dirty="0" smtClean="0"/>
              <a:t>Tři fáze vývoje</a:t>
            </a:r>
          </a:p>
        </p:txBody>
      </p:sp>
    </p:spTree>
    <p:extLst>
      <p:ext uri="{BB962C8B-B14F-4D97-AF65-F5344CB8AC3E}">
        <p14:creationId xmlns:p14="http://schemas.microsoft.com/office/powerpoint/2010/main" val="722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28514" cy="8417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Vývojové fáze Minnesangu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674420"/>
            <a:ext cx="9680800" cy="4168239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Raná – ještě není konstituován tzv. vysoký styl</a:t>
            </a:r>
          </a:p>
          <a:p>
            <a:pPr eaLnBrk="1" hangingPunct="1"/>
            <a:r>
              <a:rPr lang="cs-CZ" altLang="cs-CZ" dirty="0" smtClean="0"/>
              <a:t>Klasická – největší rozkvět, 12. st. – první pol. 13. st.</a:t>
            </a:r>
          </a:p>
          <a:p>
            <a:pPr lvl="1" eaLnBrk="1" hangingPunct="1"/>
            <a:r>
              <a:rPr lang="cs-CZ" altLang="cs-CZ" dirty="0" smtClean="0"/>
              <a:t>Vysoký styl</a:t>
            </a:r>
          </a:p>
          <a:p>
            <a:pPr lvl="1" eaLnBrk="1" hangingPunct="1"/>
            <a:r>
              <a:rPr lang="cs-CZ" altLang="cs-CZ" dirty="0" smtClean="0"/>
              <a:t>Dvorská láska</a:t>
            </a:r>
          </a:p>
          <a:p>
            <a:pPr lvl="1" eaLnBrk="1" hangingPunct="1"/>
            <a:r>
              <a:rPr lang="cs-CZ" altLang="cs-CZ" dirty="0" smtClean="0"/>
              <a:t>Kultivace předchozí tradice, precizace stylu </a:t>
            </a:r>
          </a:p>
          <a:p>
            <a:pPr eaLnBrk="1" hangingPunct="1"/>
            <a:r>
              <a:rPr lang="cs-CZ" altLang="cs-CZ" dirty="0" smtClean="0"/>
              <a:t>Pozdní (</a:t>
            </a:r>
            <a:r>
              <a:rPr lang="cs-CZ" altLang="cs-CZ" dirty="0" err="1" smtClean="0"/>
              <a:t>postklasická</a:t>
            </a:r>
            <a:r>
              <a:rPr lang="cs-CZ" altLang="cs-CZ" dirty="0" smtClean="0"/>
              <a:t>) – cca 1220 – počátek 14. st.</a:t>
            </a:r>
          </a:p>
          <a:p>
            <a:pPr lvl="1" eaLnBrk="1" hangingPunct="1"/>
            <a:r>
              <a:rPr lang="cs-CZ" altLang="cs-CZ" dirty="0" smtClean="0"/>
              <a:t>Více forem typů písní – více motivů</a:t>
            </a:r>
          </a:p>
          <a:p>
            <a:pPr eaLnBrk="1" hangingPunct="1"/>
            <a:r>
              <a:rPr lang="cs-CZ" altLang="cs-CZ" dirty="0" err="1" smtClean="0"/>
              <a:t>Antidvorská</a:t>
            </a:r>
            <a:r>
              <a:rPr lang="cs-CZ" altLang="cs-CZ" dirty="0" smtClean="0"/>
              <a:t> lyrika</a:t>
            </a:r>
          </a:p>
          <a:p>
            <a:pPr lvl="1" eaLnBrk="1" hangingPunct="1"/>
            <a:r>
              <a:rPr lang="cs-CZ" altLang="cs-CZ" dirty="0" smtClean="0"/>
              <a:t> hlavní námět láska mezi vesničany – protipól k lásce dvorské</a:t>
            </a:r>
          </a:p>
          <a:p>
            <a:pPr lvl="1" eaLnBrk="1" hangingPunct="1"/>
            <a:r>
              <a:rPr lang="cs-CZ" altLang="cs-CZ" dirty="0" smtClean="0"/>
              <a:t>Neotesanost, drsná erotika, motivy travestie a frašky</a:t>
            </a:r>
          </a:p>
          <a:p>
            <a:pPr lvl="1" eaLnBrk="1" hangingPunct="1"/>
            <a:r>
              <a:rPr lang="cs-CZ" altLang="cs-CZ" dirty="0" err="1" smtClean="0"/>
              <a:t>Neidhart</a:t>
            </a:r>
            <a:r>
              <a:rPr lang="cs-CZ" altLang="cs-CZ" dirty="0" smtClean="0"/>
              <a:t> von </a:t>
            </a:r>
            <a:r>
              <a:rPr lang="cs-CZ" altLang="cs-CZ" dirty="0" err="1" smtClean="0"/>
              <a:t>Reuenthal</a:t>
            </a:r>
            <a:r>
              <a:rPr lang="cs-CZ" altLang="cs-CZ" dirty="0" smtClean="0"/>
              <a:t> (1.pol.13.st.). </a:t>
            </a:r>
          </a:p>
          <a:p>
            <a:pPr lvl="1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57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11642" cy="88458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Minnesang – písňové typy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47811"/>
            <a:ext cx="9265928" cy="381672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Minnelied</a:t>
            </a:r>
            <a:r>
              <a:rPr lang="cs-CZ" altLang="cs-CZ" dirty="0" smtClean="0"/>
              <a:t> – milostná píseň</a:t>
            </a:r>
          </a:p>
          <a:p>
            <a:pPr eaLnBrk="1" hangingPunct="1"/>
            <a:r>
              <a:rPr lang="cs-CZ" altLang="cs-CZ" dirty="0" err="1" smtClean="0"/>
              <a:t>Botenlied</a:t>
            </a:r>
            <a:r>
              <a:rPr lang="cs-CZ" altLang="cs-CZ" dirty="0" smtClean="0"/>
              <a:t> – píseň, kde kromě rytíře a dámy vystupuje postava posla, který nosí milostné vzkazy</a:t>
            </a:r>
          </a:p>
          <a:p>
            <a:pPr eaLnBrk="1" hangingPunct="1"/>
            <a:r>
              <a:rPr lang="cs-CZ" altLang="cs-CZ" dirty="0" err="1" smtClean="0"/>
              <a:t>Minneklage</a:t>
            </a:r>
            <a:r>
              <a:rPr lang="cs-CZ" altLang="cs-CZ" dirty="0" smtClean="0"/>
              <a:t> – milostný žalozpěv</a:t>
            </a:r>
          </a:p>
          <a:p>
            <a:pPr eaLnBrk="1" hangingPunct="1"/>
            <a:r>
              <a:rPr lang="cs-CZ" altLang="cs-CZ" dirty="0" err="1" smtClean="0"/>
              <a:t>Minne-Preislied</a:t>
            </a:r>
            <a:r>
              <a:rPr lang="cs-CZ" altLang="cs-CZ" dirty="0" smtClean="0"/>
              <a:t> – chvála lásky</a:t>
            </a:r>
          </a:p>
          <a:p>
            <a:pPr eaLnBrk="1" hangingPunct="1"/>
            <a:r>
              <a:rPr lang="cs-CZ" altLang="cs-CZ" dirty="0" err="1" smtClean="0"/>
              <a:t>Minnelehre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Minnespruch</a:t>
            </a:r>
            <a:r>
              <a:rPr lang="cs-CZ" altLang="cs-CZ" dirty="0" smtClean="0"/>
              <a:t>) – naučná píseň o pravidlech dvorské lásky, či úvaha o lásce</a:t>
            </a:r>
          </a:p>
          <a:p>
            <a:pPr eaLnBrk="1" hangingPunct="1"/>
            <a:r>
              <a:rPr lang="cs-CZ" altLang="cs-CZ" dirty="0" err="1" smtClean="0"/>
              <a:t>Wechsel</a:t>
            </a:r>
            <a:r>
              <a:rPr lang="cs-CZ" altLang="cs-CZ" dirty="0" smtClean="0"/>
              <a:t> – píseň, kde se střídají strofy psané z pohledu rytíře a z pohledu dámy</a:t>
            </a:r>
          </a:p>
          <a:p>
            <a:pPr eaLnBrk="1" hangingPunct="1"/>
            <a:r>
              <a:rPr lang="cs-CZ" altLang="cs-CZ" dirty="0" err="1" smtClean="0"/>
              <a:t>Tagelied</a:t>
            </a:r>
            <a:r>
              <a:rPr lang="cs-CZ" altLang="cs-CZ" dirty="0" smtClean="0"/>
              <a:t> (Alba) – </a:t>
            </a:r>
            <a:r>
              <a:rPr lang="cs-CZ" altLang="cs-CZ" dirty="0" err="1" smtClean="0"/>
              <a:t>svítáníčka</a:t>
            </a:r>
            <a:r>
              <a:rPr lang="cs-CZ" altLang="cs-CZ" dirty="0" smtClean="0"/>
              <a:t> – motiv ranního loučení milenců</a:t>
            </a:r>
          </a:p>
        </p:txBody>
      </p:sp>
    </p:spTree>
    <p:extLst>
      <p:ext uri="{BB962C8B-B14F-4D97-AF65-F5344CB8AC3E}">
        <p14:creationId xmlns:p14="http://schemas.microsoft.com/office/powerpoint/2010/main" val="2625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Dvorská láska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912812" y="2406081"/>
            <a:ext cx="10366375" cy="3009199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Amour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courtois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Zjemnělá láska rytíře ke krásné dámě</a:t>
            </a:r>
          </a:p>
          <a:p>
            <a:pPr eaLnBrk="1" hangingPunct="1"/>
            <a:r>
              <a:rPr lang="cs-CZ" altLang="cs-CZ" dirty="0" smtClean="0"/>
              <a:t>Nelze ji v srdci umlčet</a:t>
            </a:r>
          </a:p>
          <a:p>
            <a:pPr eaLnBrk="1" hangingPunct="1"/>
            <a:r>
              <a:rPr lang="cs-CZ" altLang="cs-CZ" dirty="0" smtClean="0"/>
              <a:t>Trýzeň lásky</a:t>
            </a:r>
          </a:p>
          <a:p>
            <a:pPr eaLnBrk="1" hangingPunct="1"/>
            <a:r>
              <a:rPr lang="cs-CZ" altLang="cs-CZ" dirty="0" smtClean="0"/>
              <a:t>Dáma – ideální obraz ženy</a:t>
            </a:r>
          </a:p>
        </p:txBody>
      </p:sp>
    </p:spTree>
    <p:extLst>
      <p:ext uri="{BB962C8B-B14F-4D97-AF65-F5344CB8AC3E}">
        <p14:creationId xmlns:p14="http://schemas.microsoft.com/office/powerpoint/2010/main" val="19717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Minnesang a realita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59684"/>
            <a:ext cx="9557967" cy="42442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Minnesang – velmi populární žánr – vyhledávaný dvorskou společností – nadregionální charakter</a:t>
            </a:r>
          </a:p>
          <a:p>
            <a:r>
              <a:rPr lang="cs-CZ" altLang="cs-CZ" dirty="0" smtClean="0"/>
              <a:t>Podpora </a:t>
            </a:r>
            <a:r>
              <a:rPr lang="cs-CZ" altLang="cs-CZ" dirty="0"/>
              <a:t>básníků – módní </a:t>
            </a:r>
            <a:r>
              <a:rPr lang="cs-CZ" altLang="cs-CZ" dirty="0" smtClean="0"/>
              <a:t>záležitost a znak prestiže</a:t>
            </a:r>
          </a:p>
          <a:p>
            <a:pPr eaLnBrk="1" hangingPunct="1"/>
            <a:r>
              <a:rPr lang="cs-CZ" altLang="cs-CZ" dirty="0" smtClean="0"/>
              <a:t>Demonstrace sociálního statutu</a:t>
            </a:r>
          </a:p>
          <a:p>
            <a:pPr eaLnBrk="1" hangingPunct="1"/>
            <a:r>
              <a:rPr lang="cs-CZ" altLang="cs-CZ" dirty="0" smtClean="0"/>
              <a:t>Pocit sounáležitosti a výlučnosti konkrétní sociální vrstvy – dvorské společnosti</a:t>
            </a:r>
          </a:p>
          <a:p>
            <a:pPr eaLnBrk="1" hangingPunct="1"/>
            <a:r>
              <a:rPr lang="cs-CZ" altLang="cs-CZ" dirty="0" smtClean="0"/>
              <a:t>Nositelé/autoři této literatury – nikoli klerici, nýbrž světská šlechta</a:t>
            </a:r>
          </a:p>
          <a:p>
            <a:pPr eaLnBrk="1" hangingPunct="1"/>
            <a:r>
              <a:rPr lang="cs-CZ" altLang="cs-CZ" dirty="0" smtClean="0"/>
              <a:t>Sběratelství – písňové kodexy</a:t>
            </a:r>
          </a:p>
        </p:txBody>
      </p:sp>
    </p:spTree>
    <p:extLst>
      <p:ext uri="{BB962C8B-B14F-4D97-AF65-F5344CB8AC3E}">
        <p14:creationId xmlns:p14="http://schemas.microsoft.com/office/powerpoint/2010/main" val="8541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653143" y="1056904"/>
            <a:ext cx="9676720" cy="50422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Módní trend – nadnárodní charakter + regionální specifika</a:t>
            </a:r>
          </a:p>
          <a:p>
            <a:pPr eaLnBrk="1" hangingPunct="1"/>
            <a:r>
              <a:rPr lang="cs-CZ" altLang="cs-CZ" dirty="0" smtClean="0"/>
              <a:t>Z německých a rakouských oblastí → České království</a:t>
            </a:r>
          </a:p>
          <a:p>
            <a:pPr eaLnBrk="1" hangingPunct="1"/>
            <a:r>
              <a:rPr lang="cs-CZ" altLang="cs-CZ" dirty="0" smtClean="0"/>
              <a:t>Sounáležitost se středoevropským prostorem</a:t>
            </a:r>
          </a:p>
          <a:p>
            <a:pPr eaLnBrk="1" hangingPunct="1"/>
            <a:r>
              <a:rPr lang="cs-CZ" altLang="cs-CZ" dirty="0" smtClean="0"/>
              <a:t>Rozkvět minnesangu za Václava II.</a:t>
            </a:r>
          </a:p>
          <a:p>
            <a:pPr eaLnBrk="1" hangingPunct="1"/>
            <a:r>
              <a:rPr lang="cs-CZ" altLang="cs-CZ" dirty="0" smtClean="0"/>
              <a:t>Postklasický minnesang</a:t>
            </a:r>
          </a:p>
          <a:p>
            <a:pPr eaLnBrk="1" hangingPunct="1"/>
            <a:r>
              <a:rPr lang="cs-CZ" altLang="cs-CZ" dirty="0" smtClean="0"/>
              <a:t>Vzory </a:t>
            </a:r>
          </a:p>
          <a:p>
            <a:pPr lvl="1" eaLnBrk="1" hangingPunct="1"/>
            <a:r>
              <a:rPr lang="cs-CZ" altLang="cs-CZ" dirty="0" smtClean="0"/>
              <a:t>Walther von der </a:t>
            </a:r>
            <a:r>
              <a:rPr lang="cs-CZ" altLang="cs-CZ" dirty="0" err="1" smtClean="0"/>
              <a:t>Vogelweide</a:t>
            </a:r>
            <a:r>
              <a:rPr lang="cs-CZ" altLang="cs-CZ" dirty="0" smtClean="0"/>
              <a:t> (1170 – 1230)</a:t>
            </a:r>
          </a:p>
          <a:p>
            <a:pPr lvl="1" eaLnBrk="1" hangingPunct="1"/>
            <a:r>
              <a:rPr lang="cs-CZ" altLang="cs-CZ" dirty="0" smtClean="0"/>
              <a:t>Konrád von </a:t>
            </a:r>
            <a:r>
              <a:rPr lang="cs-CZ" altLang="cs-CZ" dirty="0" err="1" smtClean="0"/>
              <a:t>Würzburg</a:t>
            </a:r>
            <a:r>
              <a:rPr lang="cs-CZ" altLang="cs-CZ" dirty="0" smtClean="0"/>
              <a:t>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ěhlasný mecenáš</a:t>
            </a:r>
          </a:p>
          <a:p>
            <a:pPr eaLnBrk="1" hangingPunct="1"/>
            <a:r>
              <a:rPr lang="cs-CZ" altLang="cs-CZ" dirty="0" smtClean="0"/>
              <a:t>Dvorní (stálí básníci) i básníci příležitostní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115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18519" cy="8845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Heinrich von </a:t>
            </a:r>
            <a:r>
              <a:rPr lang="cs-CZ" altLang="cs-CZ" dirty="0" err="1" smtClean="0"/>
              <a:t>Mei</a:t>
            </a:r>
            <a:r>
              <a:rPr lang="el-GR" altLang="cs-CZ" dirty="0" smtClean="0"/>
              <a:t>β</a:t>
            </a:r>
            <a:r>
              <a:rPr lang="cs-CZ" altLang="cs-CZ" dirty="0" smtClean="0"/>
              <a:t>en ( Jindřich z Míšně)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712519" y="1686295"/>
            <a:ext cx="9617344" cy="4412879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Frauenlob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1250/1260 – 29. 11. 1318</a:t>
            </a:r>
          </a:p>
          <a:p>
            <a:pPr eaLnBrk="1" hangingPunct="1"/>
            <a:r>
              <a:rPr lang="cs-CZ" altLang="cs-CZ" dirty="0" smtClean="0"/>
              <a:t>Pobýval na řadě dvorů</a:t>
            </a:r>
          </a:p>
          <a:p>
            <a:pPr lvl="1"/>
            <a:r>
              <a:rPr lang="cs-CZ" altLang="cs-CZ" dirty="0" smtClean="0"/>
              <a:t>říše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Jindřich IV. Vratislavský</a:t>
            </a:r>
          </a:p>
          <a:p>
            <a:pPr lvl="1"/>
            <a:r>
              <a:rPr lang="cs-CZ" altLang="cs-CZ" dirty="0" smtClean="0"/>
              <a:t>korutanští vévodové</a:t>
            </a:r>
          </a:p>
          <a:p>
            <a:pPr eaLnBrk="1" hangingPunct="1"/>
            <a:r>
              <a:rPr lang="cs-CZ" altLang="cs-CZ" dirty="0" smtClean="0"/>
              <a:t>Pochován v mohučské katedrále</a:t>
            </a:r>
          </a:p>
          <a:p>
            <a:pPr eaLnBrk="1" hangingPunct="1"/>
            <a:r>
              <a:rPr lang="cs-CZ" altLang="cs-CZ" dirty="0" smtClean="0"/>
              <a:t>Žalozpěv nad smrtí Konráda z </a:t>
            </a:r>
            <a:r>
              <a:rPr lang="cs-CZ" altLang="cs-CZ" dirty="0" err="1" smtClean="0"/>
              <a:t>Würzburgu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Lejch o Panně Marii</a:t>
            </a:r>
          </a:p>
          <a:p>
            <a:pPr eaLnBrk="1" hangingPunct="1"/>
            <a:r>
              <a:rPr lang="cs-CZ" altLang="cs-CZ" dirty="0" smtClean="0"/>
              <a:t>Oslava Václava II.</a:t>
            </a:r>
          </a:p>
        </p:txBody>
      </p:sp>
    </p:spTree>
    <p:extLst>
      <p:ext uri="{BB962C8B-B14F-4D97-AF65-F5344CB8AC3E}">
        <p14:creationId xmlns:p14="http://schemas.microsoft.com/office/powerpoint/2010/main" val="13407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-1849" r="62673" b="17818"/>
          <a:stretch/>
        </p:blipFill>
        <p:spPr>
          <a:xfrm>
            <a:off x="3240793" y="634463"/>
            <a:ext cx="4121908" cy="5538109"/>
          </a:xfrm>
        </p:spPr>
      </p:pic>
    </p:spTree>
    <p:extLst>
      <p:ext uri="{BB962C8B-B14F-4D97-AF65-F5344CB8AC3E}">
        <p14:creationId xmlns:p14="http://schemas.microsoft.com/office/powerpoint/2010/main" val="1016403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9992"/>
          </a:xfrm>
        </p:spPr>
        <p:txBody>
          <a:bodyPr/>
          <a:lstStyle/>
          <a:p>
            <a:r>
              <a:rPr lang="cs-CZ" dirty="0" err="1" smtClean="0"/>
              <a:t>Frauenlob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9713" y="1532586"/>
            <a:ext cx="6446998" cy="44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Ulrich von dem Türlin -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rabel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Žák Wolframa von Eschenbach – styl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Veršovaný epos Arabel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60. léta 13. století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Příběh o Vilémovi a </a:t>
            </a:r>
            <a:r>
              <a:rPr lang="cs-CZ" altLang="cs-CZ" dirty="0" smtClean="0"/>
              <a:t>Arabel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Provensálský markrabě Vilém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námět z </a:t>
            </a:r>
            <a:r>
              <a:rPr lang="cs-CZ" altLang="cs-CZ" dirty="0" err="1" smtClean="0"/>
              <a:t>chansons</a:t>
            </a:r>
            <a:r>
              <a:rPr lang="cs-CZ" altLang="cs-CZ" dirty="0" smtClean="0"/>
              <a:t> de </a:t>
            </a:r>
            <a:r>
              <a:rPr lang="cs-CZ" altLang="cs-CZ" dirty="0" err="1" smtClean="0"/>
              <a:t>geste</a:t>
            </a:r>
            <a:endParaRPr lang="cs-CZ" alt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podle stylu dvorské rytířské epiky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Wolfram von </a:t>
            </a:r>
            <a:r>
              <a:rPr lang="cs-CZ" altLang="cs-CZ" dirty="0" err="1" smtClean="0"/>
              <a:t>Eschenbach</a:t>
            </a:r>
            <a:r>
              <a:rPr lang="cs-CZ" altLang="cs-CZ" dirty="0" smtClean="0"/>
              <a:t> (poč. 13. st.)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Ulrich von dem Türlin – předhistorie k Wolframovu příběhu o Vilémovi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Pravděpodobně neměl jinou přerlohu, než Wolframa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063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80144"/>
          </a:xfrm>
        </p:spPr>
        <p:txBody>
          <a:bodyPr/>
          <a:lstStyle/>
          <a:p>
            <a:r>
              <a:rPr lang="cs-CZ" dirty="0" err="1" smtClean="0"/>
              <a:t>Frauenlob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9012" y="1622738"/>
            <a:ext cx="6433976" cy="24184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012" y="4041183"/>
            <a:ext cx="6495931" cy="21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76016" cy="884581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Heinrich </a:t>
            </a:r>
            <a:r>
              <a:rPr lang="cs-CZ" altLang="cs-CZ" dirty="0" err="1" smtClean="0"/>
              <a:t>Clûsenêre</a:t>
            </a:r>
            <a:r>
              <a:rPr lang="cs-CZ" altLang="cs-CZ" dirty="0" smtClean="0"/>
              <a:t> 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21921"/>
            <a:ext cx="9263063" cy="437725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Dvůr Václava II.</a:t>
            </a:r>
          </a:p>
          <a:p>
            <a:pPr eaLnBrk="1" hangingPunct="1"/>
            <a:r>
              <a:rPr lang="cs-CZ" altLang="cs-CZ" dirty="0" smtClean="0"/>
              <a:t>Patrně klerik</a:t>
            </a:r>
          </a:p>
          <a:p>
            <a:pPr eaLnBrk="1" hangingPunct="1"/>
            <a:r>
              <a:rPr lang="cs-CZ" altLang="cs-CZ" dirty="0" smtClean="0"/>
              <a:t>Legenda o Panně Marii</a:t>
            </a:r>
          </a:p>
          <a:p>
            <a:pPr lvl="1" eaLnBrk="1" hangingPunct="1"/>
            <a:r>
              <a:rPr lang="cs-CZ" altLang="cs-CZ" dirty="0" smtClean="0"/>
              <a:t>Zadavatel Václav II. – citován v textu</a:t>
            </a:r>
          </a:p>
          <a:p>
            <a:pPr lvl="1" eaLnBrk="1" hangingPunct="1"/>
            <a:r>
              <a:rPr lang="cs-CZ" altLang="cs-CZ" dirty="0" smtClean="0"/>
              <a:t>Hlavní motiv – zázraky Panny Marie a její milosrdenství</a:t>
            </a:r>
          </a:p>
          <a:p>
            <a:pPr lvl="1" eaLnBrk="1" hangingPunct="1"/>
            <a:r>
              <a:rPr lang="cs-CZ" altLang="cs-CZ" dirty="0" smtClean="0"/>
              <a:t>Chudý žák – zbožný – hluboká úcta k Panně Marii – zjeví se mu v nejtěžší chvíli</a:t>
            </a:r>
          </a:p>
          <a:p>
            <a:pPr lvl="1" eaLnBrk="1" hangingPunct="1"/>
            <a:r>
              <a:rPr lang="cs-CZ" altLang="cs-CZ" dirty="0" smtClean="0"/>
              <a:t>Barevná symbolika</a:t>
            </a:r>
          </a:p>
          <a:p>
            <a:pPr lvl="1" eaLnBrk="1" hangingPunct="1"/>
            <a:r>
              <a:rPr lang="cs-CZ" altLang="cs-CZ" dirty="0" smtClean="0"/>
              <a:t>Dochováno v jediném rukopise </a:t>
            </a:r>
          </a:p>
        </p:txBody>
      </p:sp>
    </p:spTree>
    <p:extLst>
      <p:ext uri="{BB962C8B-B14F-4D97-AF65-F5344CB8AC3E}">
        <p14:creationId xmlns:p14="http://schemas.microsoft.com/office/powerpoint/2010/main" val="2801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559143" cy="6161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Václav II.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76894" y="1579417"/>
            <a:ext cx="9652969" cy="4519757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Podporovatel i tvůrce</a:t>
            </a:r>
          </a:p>
          <a:p>
            <a:pPr eaLnBrk="1" hangingPunct="1"/>
            <a:r>
              <a:rPr lang="cs-CZ" altLang="cs-CZ" dirty="0" smtClean="0"/>
              <a:t>Podíl na tomto módním trendu</a:t>
            </a:r>
          </a:p>
          <a:p>
            <a:pPr eaLnBrk="1" hangingPunct="1"/>
            <a:r>
              <a:rPr lang="cs-CZ" altLang="cs-CZ" dirty="0" smtClean="0"/>
              <a:t>Součást panovnické reprezentace</a:t>
            </a:r>
          </a:p>
          <a:p>
            <a:pPr eaLnBrk="1" hangingPunct="1"/>
            <a:r>
              <a:rPr lang="cs-CZ" altLang="cs-CZ" dirty="0" smtClean="0"/>
              <a:t>Uznávaný </a:t>
            </a:r>
            <a:r>
              <a:rPr lang="cs-CZ" altLang="cs-CZ" dirty="0" err="1" smtClean="0"/>
              <a:t>minnesänger</a:t>
            </a:r>
            <a:r>
              <a:rPr lang="cs-CZ" altLang="cs-CZ" dirty="0" smtClean="0"/>
              <a:t> – tři milostné písně</a:t>
            </a:r>
          </a:p>
          <a:p>
            <a:pPr eaLnBrk="1" hangingPunct="1"/>
            <a:r>
              <a:rPr lang="cs-CZ" altLang="cs-CZ" dirty="0" smtClean="0"/>
              <a:t>Dvě na motivy dvorské lásky </a:t>
            </a:r>
          </a:p>
          <a:p>
            <a:pPr eaLnBrk="1" hangingPunct="1"/>
            <a:r>
              <a:rPr lang="cs-CZ" altLang="cs-CZ" dirty="0" smtClean="0"/>
              <a:t>Třetí píseň – typ </a:t>
            </a:r>
            <a:r>
              <a:rPr lang="cs-CZ" altLang="cs-CZ" dirty="0" err="1" smtClean="0"/>
              <a:t>svítáníčka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Skladby dochovány v </a:t>
            </a:r>
            <a:r>
              <a:rPr lang="cs-CZ" altLang="cs-CZ" dirty="0" err="1" smtClean="0"/>
              <a:t>Codexu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Manesse</a:t>
            </a:r>
            <a:r>
              <a:rPr lang="cs-CZ" altLang="cs-CZ" dirty="0" smtClean="0"/>
              <a:t> – Václav II. je zde i vyobrazen</a:t>
            </a:r>
          </a:p>
        </p:txBody>
      </p:sp>
    </p:spTree>
    <p:extLst>
      <p:ext uri="{BB962C8B-B14F-4D97-AF65-F5344CB8AC3E}">
        <p14:creationId xmlns:p14="http://schemas.microsoft.com/office/powerpoint/2010/main" val="1359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261" r="51542" b="16371"/>
          <a:stretch/>
        </p:blipFill>
        <p:spPr>
          <a:xfrm>
            <a:off x="3206337" y="475013"/>
            <a:ext cx="4298867" cy="5561574"/>
          </a:xfrm>
        </p:spPr>
      </p:pic>
    </p:spTree>
    <p:extLst>
      <p:ext uri="{BB962C8B-B14F-4D97-AF65-F5344CB8AC3E}">
        <p14:creationId xmlns:p14="http://schemas.microsoft.com/office/powerpoint/2010/main" val="956314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200899" cy="6636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Václav II. – píseň 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9023" y="511965"/>
            <a:ext cx="3631242" cy="58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8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248400" cy="5330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Václav II. – píseň II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7475" y="1330037"/>
            <a:ext cx="4623274" cy="39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2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557158" cy="4855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Václav II. – píseň III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2671" y="1286130"/>
            <a:ext cx="4911980" cy="48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5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Seznam edic a doporučené literatury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Ulrich von dem TÜRLIN, </a:t>
            </a:r>
            <a:r>
              <a:rPr lang="cs-CZ" altLang="cs-CZ" i="1" dirty="0" smtClean="0"/>
              <a:t>Arabel</a:t>
            </a:r>
            <a:r>
              <a:rPr lang="cs-CZ" altLang="cs-CZ" dirty="0" smtClean="0"/>
              <a:t>, Werner </a:t>
            </a:r>
            <a:r>
              <a:rPr lang="cs-CZ" altLang="cs-CZ" dirty="0" err="1" smtClean="0"/>
              <a:t>Schröder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ed</a:t>
            </a:r>
            <a:r>
              <a:rPr lang="cs-CZ" altLang="cs-CZ" dirty="0" smtClean="0"/>
              <a:t>.), Stuttgart – </a:t>
            </a:r>
            <a:r>
              <a:rPr lang="cs-CZ" altLang="cs-CZ" dirty="0" err="1" smtClean="0"/>
              <a:t>Leipzig</a:t>
            </a:r>
            <a:r>
              <a:rPr lang="cs-CZ" altLang="cs-CZ" dirty="0" smtClean="0"/>
              <a:t> 1999.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Ulrich von Etzenbach, </a:t>
            </a:r>
            <a:r>
              <a:rPr lang="cs-CZ" altLang="cs-CZ" i="1" dirty="0" smtClean="0"/>
              <a:t>Alexander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Wendelin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Toischer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ed</a:t>
            </a:r>
            <a:r>
              <a:rPr lang="cs-CZ" altLang="cs-CZ" dirty="0" smtClean="0"/>
              <a:t>.), </a:t>
            </a:r>
            <a:r>
              <a:rPr lang="cs-CZ" altLang="cs-CZ" dirty="0" err="1" smtClean="0"/>
              <a:t>Tübingen</a:t>
            </a:r>
            <a:r>
              <a:rPr lang="cs-CZ" altLang="cs-CZ" dirty="0" smtClean="0"/>
              <a:t> 1888.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Heinrich von </a:t>
            </a:r>
            <a:r>
              <a:rPr lang="cs-CZ" altLang="cs-CZ" dirty="0" err="1" smtClean="0"/>
              <a:t>Freiberg</a:t>
            </a:r>
            <a:r>
              <a:rPr lang="cs-CZ" altLang="cs-CZ" dirty="0" smtClean="0"/>
              <a:t>, </a:t>
            </a:r>
            <a:r>
              <a:rPr lang="cs-CZ" altLang="cs-CZ" i="1" dirty="0" smtClean="0"/>
              <a:t>Rytířská jízda Jana z Michalovic</a:t>
            </a:r>
            <a:r>
              <a:rPr lang="cs-CZ" altLang="cs-CZ" dirty="0" smtClean="0"/>
              <a:t>, Marie </a:t>
            </a:r>
            <a:r>
              <a:rPr lang="cs-CZ" altLang="cs-CZ" dirty="0" err="1" smtClean="0"/>
              <a:t>Ryantová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ed</a:t>
            </a:r>
            <a:r>
              <a:rPr lang="cs-CZ" altLang="cs-CZ" dirty="0" smtClean="0"/>
              <a:t>.), Praha 2005.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Hans Joachim BEHR, </a:t>
            </a:r>
            <a:r>
              <a:rPr lang="cs-CZ" altLang="cs-CZ" i="1" dirty="0" smtClean="0"/>
              <a:t>Literatur </a:t>
            </a:r>
            <a:r>
              <a:rPr lang="cs-CZ" altLang="cs-CZ" i="1" dirty="0" err="1" smtClean="0"/>
              <a:t>als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Machtlegitimation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Studien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zur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deutschprachigen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Dichtung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am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böhmischen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Königshof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im</a:t>
            </a:r>
            <a:r>
              <a:rPr lang="cs-CZ" altLang="cs-CZ" i="1" dirty="0" smtClean="0"/>
              <a:t> 13. </a:t>
            </a:r>
            <a:r>
              <a:rPr lang="cs-CZ" altLang="cs-CZ" i="1" dirty="0" err="1" smtClean="0"/>
              <a:t>Jhd</a:t>
            </a:r>
            <a:r>
              <a:rPr lang="cs-CZ" altLang="cs-CZ" i="1" dirty="0" smtClean="0"/>
              <a:t>.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München</a:t>
            </a:r>
            <a:r>
              <a:rPr lang="cs-CZ" altLang="cs-CZ" dirty="0" smtClean="0"/>
              <a:t> 1989.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Václav BOK – Jindřich POKORNÝ, </a:t>
            </a:r>
            <a:r>
              <a:rPr lang="cs-CZ" altLang="cs-CZ" i="1" dirty="0" smtClean="0"/>
              <a:t>Moravo, Čechy, radujte se! Rakouští a němečtí básníci v českých zemích za posledních Přemyslovců</a:t>
            </a:r>
            <a:r>
              <a:rPr lang="cs-CZ" altLang="cs-CZ" dirty="0" smtClean="0"/>
              <a:t>, Praha 1998.</a:t>
            </a:r>
          </a:p>
        </p:txBody>
      </p:sp>
    </p:spTree>
    <p:extLst>
      <p:ext uri="{BB962C8B-B14F-4D97-AF65-F5344CB8AC3E}">
        <p14:creationId xmlns:p14="http://schemas.microsoft.com/office/powerpoint/2010/main" val="39421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321636" cy="7468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Seznam edic a doporučené literatury</a:t>
            </a:r>
            <a:endParaRPr 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807522" y="1555668"/>
            <a:ext cx="9522341" cy="468162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K. STACKMANN – K. BERTAU (</a:t>
            </a:r>
            <a:r>
              <a:rPr lang="cs-CZ" altLang="cs-CZ" sz="2000" dirty="0" err="1"/>
              <a:t>edd</a:t>
            </a:r>
            <a:r>
              <a:rPr lang="cs-CZ" altLang="cs-CZ" sz="2000" dirty="0"/>
              <a:t>.), </a:t>
            </a:r>
            <a:r>
              <a:rPr lang="cs-CZ" altLang="cs-CZ" sz="2000" i="1" dirty="0" err="1"/>
              <a:t>Frauenlob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Heirich</a:t>
            </a:r>
            <a:r>
              <a:rPr lang="cs-CZ" altLang="cs-CZ" sz="2000" i="1" dirty="0"/>
              <a:t> von </a:t>
            </a:r>
            <a:r>
              <a:rPr lang="cs-CZ" altLang="cs-CZ" sz="2000" i="1" dirty="0" err="1"/>
              <a:t>Mei</a:t>
            </a:r>
            <a:r>
              <a:rPr lang="el-GR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en). </a:t>
            </a:r>
            <a:r>
              <a:rPr lang="cs-CZ" alt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Leichs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Sangsprüche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Lieder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Göttingen 1981.</a:t>
            </a:r>
          </a:p>
          <a:p>
            <a:pPr eaLnBrk="1" hangingPunct="1"/>
            <a:r>
              <a:rPr lang="cs-CZ" altLang="cs-CZ" sz="2000" dirty="0"/>
              <a:t>J. ZEMAN, </a:t>
            </a:r>
            <a:r>
              <a:rPr lang="cs-CZ" altLang="cs-CZ" sz="2000" i="1" dirty="0"/>
              <a:t>Die </a:t>
            </a:r>
            <a:r>
              <a:rPr lang="cs-CZ" altLang="cs-CZ" sz="2000" i="1" dirty="0" err="1"/>
              <a:t>Marienlegende</a:t>
            </a:r>
            <a:r>
              <a:rPr lang="cs-CZ" altLang="cs-CZ" sz="2000" i="1" dirty="0"/>
              <a:t> des Heinrich </a:t>
            </a:r>
            <a:r>
              <a:rPr lang="cs-CZ" altLang="cs-CZ" sz="2000" i="1" dirty="0" err="1"/>
              <a:t>Clusenere</a:t>
            </a:r>
            <a:r>
              <a:rPr lang="cs-CZ" altLang="cs-CZ" sz="2000" dirty="0"/>
              <a:t>, Brno 2011.</a:t>
            </a:r>
          </a:p>
          <a:p>
            <a:pPr eaLnBrk="1" hangingPunct="1"/>
            <a:r>
              <a:rPr lang="cs-CZ" altLang="cs-CZ" sz="2000" dirty="0"/>
              <a:t>C. KRAUS (</a:t>
            </a:r>
            <a:r>
              <a:rPr lang="cs-CZ" altLang="cs-CZ" sz="2000" dirty="0" err="1"/>
              <a:t>ed</a:t>
            </a:r>
            <a:r>
              <a:rPr lang="cs-CZ" altLang="cs-CZ" sz="2000" dirty="0"/>
              <a:t>.), </a:t>
            </a:r>
            <a:r>
              <a:rPr lang="cs-CZ" altLang="cs-CZ" sz="2000" i="1" dirty="0" err="1"/>
              <a:t>Deutsche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Liederdichter</a:t>
            </a:r>
            <a:r>
              <a:rPr lang="cs-CZ" altLang="cs-CZ" sz="2000" i="1" dirty="0"/>
              <a:t> des 12., 13. </a:t>
            </a:r>
            <a:r>
              <a:rPr lang="cs-CZ" altLang="cs-CZ" sz="2000" i="1" dirty="0" err="1"/>
              <a:t>und</a:t>
            </a:r>
            <a:r>
              <a:rPr lang="cs-CZ" altLang="cs-CZ" sz="2000" i="1" dirty="0"/>
              <a:t> 14. </a:t>
            </a:r>
            <a:r>
              <a:rPr lang="cs-CZ" altLang="cs-CZ" sz="2000" i="1" dirty="0" err="1"/>
              <a:t>Jhd</a:t>
            </a:r>
            <a:r>
              <a:rPr lang="cs-CZ" altLang="cs-CZ" sz="2000" i="1" dirty="0"/>
              <a:t>., díl 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Tübingen</a:t>
            </a:r>
            <a:r>
              <a:rPr lang="cs-CZ" altLang="cs-CZ" sz="2000" dirty="0"/>
              <a:t> 1978.</a:t>
            </a:r>
          </a:p>
          <a:p>
            <a:pPr eaLnBrk="1" hangingPunct="1"/>
            <a:r>
              <a:rPr lang="cs-CZ" altLang="cs-CZ" sz="2000" dirty="0"/>
              <a:t>V. ČERNÝ, </a:t>
            </a:r>
            <a:r>
              <a:rPr lang="cs-CZ" altLang="cs-CZ" sz="2000" i="1" dirty="0"/>
              <a:t>Staročeská milostná lyrika</a:t>
            </a:r>
            <a:r>
              <a:rPr lang="cs-CZ" altLang="cs-CZ" sz="2000" dirty="0"/>
              <a:t>, Praha 1948.</a:t>
            </a:r>
          </a:p>
          <a:p>
            <a:pPr eaLnBrk="1" hangingPunct="1"/>
            <a:r>
              <a:rPr lang="cs-CZ" altLang="cs-CZ" sz="2000" dirty="0"/>
              <a:t>S. STANOVSKÁ</a:t>
            </a:r>
            <a:r>
              <a:rPr lang="cs-CZ" altLang="cs-CZ" sz="2000" i="1" dirty="0"/>
              <a:t>, Hle, již v mém srdci vstává den. Antologie německé dvorské lyriky 12. 14. století</a:t>
            </a:r>
            <a:r>
              <a:rPr lang="cs-CZ" altLang="cs-CZ" sz="2000" dirty="0"/>
              <a:t>, Praha 2009.</a:t>
            </a:r>
          </a:p>
          <a:p>
            <a:pPr eaLnBrk="1" hangingPunct="1"/>
            <a:r>
              <a:rPr lang="cs-CZ" altLang="cs-CZ" sz="2000" dirty="0"/>
              <a:t> S. STANOVSKÁ – M. KERN (</a:t>
            </a:r>
            <a:r>
              <a:rPr lang="cs-CZ" altLang="cs-CZ" sz="2000" dirty="0" err="1"/>
              <a:t>edd</a:t>
            </a:r>
            <a:r>
              <a:rPr lang="cs-CZ" altLang="cs-CZ" sz="2000" dirty="0"/>
              <a:t>.), </a:t>
            </a:r>
            <a:r>
              <a:rPr lang="cs-CZ" altLang="cs-CZ" sz="2000" i="1" dirty="0"/>
              <a:t>Staročeské a německé milostné básnictví </a:t>
            </a:r>
            <a:r>
              <a:rPr lang="cs-CZ" altLang="cs-CZ" sz="2000" i="1" dirty="0" smtClean="0"/>
              <a:t>vrcholného </a:t>
            </a:r>
            <a:r>
              <a:rPr lang="cs-CZ" altLang="cs-CZ" sz="2000" i="1" dirty="0"/>
              <a:t>středověku</a:t>
            </a:r>
            <a:r>
              <a:rPr lang="cs-CZ" altLang="cs-CZ" sz="2000" dirty="0"/>
              <a:t>, Brno 2013.</a:t>
            </a:r>
          </a:p>
          <a:p>
            <a:pPr eaLnBrk="1" hangingPunct="1"/>
            <a:r>
              <a:rPr lang="cs-CZ" altLang="cs-CZ" sz="2000" dirty="0"/>
              <a:t>D. DVOŘÁČKOVÁ – MALÁ – J. ZELENKA A KOL., </a:t>
            </a:r>
            <a:r>
              <a:rPr lang="cs-CZ" altLang="cs-CZ" sz="2000" i="1" dirty="0"/>
              <a:t>Přemyslovský dvůr</a:t>
            </a:r>
            <a:r>
              <a:rPr lang="cs-CZ" altLang="cs-CZ" sz="2000" dirty="0"/>
              <a:t>, Praha 2014.</a:t>
            </a:r>
          </a:p>
        </p:txBody>
      </p:sp>
    </p:spTree>
    <p:extLst>
      <p:ext uri="{BB962C8B-B14F-4D97-AF65-F5344CB8AC3E}">
        <p14:creationId xmlns:p14="http://schemas.microsoft.com/office/powerpoint/2010/main" val="1351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Mgr. Petra Michalová</a:t>
            </a:r>
          </a:p>
          <a:p>
            <a:r>
              <a:rPr lang="cs-CZ" dirty="0" smtClean="0"/>
              <a:t>petra.rajterova@pedf.cuni.cz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7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Docohvány tři rencenze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Arabel ve většině rukopisů s eposy Wilehalm a </a:t>
            </a:r>
            <a:r>
              <a:rPr lang="cs-CZ" altLang="cs-CZ" dirty="0" smtClean="0"/>
              <a:t>Rennewart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Wolfram von Eschenbach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Ülrich von dem Türheim (1. pol. 13. s.t)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Dedikace Přemyslu Otakaru II.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Nedoložen na pražském dvoře, epos dedikován „na dálku“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Oslavné verše na Přemysla Otakara II.</a:t>
            </a:r>
            <a:endParaRPr lang="cs-CZ" altLang="cs-CZ" b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Uveden jako král 4 zemí – vznik patrně 1261 - 1269</a:t>
            </a:r>
          </a:p>
        </p:txBody>
      </p:sp>
    </p:spTree>
    <p:extLst>
      <p:ext uri="{BB962C8B-B14F-4D97-AF65-F5344CB8AC3E}">
        <p14:creationId xmlns:p14="http://schemas.microsoft.com/office/powerpoint/2010/main" val="258312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949" y="582480"/>
            <a:ext cx="4276519" cy="55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946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Ulrich von Etzenbach -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lexander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23937" y="1805069"/>
            <a:ext cx="10316997" cy="41919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Dvůr Přemysla Otakara II.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Působí zde zároveň se Sigeghere a Fri. Von Sonnenburg – také alexandrovská tematika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Ulrichovi zadal sepsání eposu o Alexandru Velikém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zajistil mu i předlohu – od Friedricha von </a:t>
            </a:r>
            <a:r>
              <a:rPr lang="cs-CZ" altLang="cs-CZ" dirty="0" err="1" smtClean="0"/>
              <a:t>Walchen</a:t>
            </a: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1270 – 1278- práce na eposu, dokončení 1290 (Václav II. – dedikováno)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předloha – </a:t>
            </a:r>
            <a:r>
              <a:rPr lang="cs-CZ" altLang="cs-CZ" dirty="0" err="1" smtClean="0"/>
              <a:t>Gualter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Castellionský</a:t>
            </a:r>
            <a:endParaRPr lang="cs-CZ" alt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Historia de proeliis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Curtius Rufus (latinský spis o Alexandrovi, 1. st. </a:t>
            </a:r>
            <a:r>
              <a:rPr lang="cs-CZ" altLang="cs-CZ" dirty="0"/>
              <a:t>n</a:t>
            </a:r>
            <a:r>
              <a:rPr lang="cs-CZ" altLang="cs-CZ" dirty="0" smtClean="0"/>
              <a:t>.l.)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znalost stylistických autorit – Wolfram von Eschenbach, Ulrich von dem Türlin, aj.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Bible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 10 knih, 28 000 veršů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Docohváno 15 rukopisů (tři recenze)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dirty="0" smtClean="0"/>
              <a:t>Rchlé šíření – mimo hranice ČK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893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4296" y="832459"/>
            <a:ext cx="10440390" cy="52714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Život a dobrodružství Alexandra </a:t>
            </a:r>
            <a:r>
              <a:rPr lang="cs-CZ" altLang="cs-CZ" dirty="0" smtClean="0"/>
              <a:t>Velikého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o Alexandrových rodičích – nezávisle na Gualterovi -  dle Historia de proeliis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dětství a jinošství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nástup k vládě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porážka Peršanů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zkažení mravů – touha po dobývání světa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dobytí světa – známého, světa ne-lidí, vody i vzduchu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smrt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kurtoazní rytířství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milostné zápletky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turnaje, boj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 Dobové reálie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turnaje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slavnosti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boj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obléhací 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oděvy, hudební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zbroj, obléhací stroje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73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545" y="773083"/>
            <a:ext cx="10547267" cy="5330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b="1" dirty="0" smtClean="0"/>
              <a:t>Oslava Přemysla Otakara II.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Oslavné verše – Alexandr = Přemysl – v textu jasné aluze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Alexandr - stylizační figura pro Přemysla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b="1" dirty="0" smtClean="0"/>
              <a:t>Didaktická a moralizující funkce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sociální kategorie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vzorce chování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ideál panovníka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ideál rytíře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 smtClean="0"/>
              <a:t>ideální dvorská společnost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b="1" dirty="0" smtClean="0"/>
              <a:t>Zábavná</a:t>
            </a:r>
            <a:r>
              <a:rPr lang="cs-CZ" altLang="cs-CZ" dirty="0" smtClean="0"/>
              <a:t> </a:t>
            </a:r>
            <a:r>
              <a:rPr lang="cs-CZ" altLang="cs-CZ" b="1" dirty="0"/>
              <a:t>funkce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dramatické momenty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milostné a dobrodružné zápletky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cizí kraje a země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podivuhodné bytosti a stvoření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4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Cílové publikum – dvorská společnost a její panovník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Oslava Přemysla Otakara II. </a:t>
            </a:r>
            <a:r>
              <a:rPr lang="cs-CZ" altLang="cs-CZ" dirty="0" smtClean="0"/>
              <a:t>– není jediný záměr díla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rovněž i obecně </a:t>
            </a:r>
            <a:r>
              <a:rPr lang="cs-CZ" altLang="cs-CZ" dirty="0"/>
              <a:t>moralizující a didaktická </a:t>
            </a:r>
            <a:r>
              <a:rPr lang="cs-CZ" altLang="cs-CZ" dirty="0" smtClean="0"/>
              <a:t>funkce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Dobová aktualizace alexandrovského námětu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10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Mýdl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ýd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431</TotalTime>
  <Words>1884</Words>
  <Application>Microsoft Office PowerPoint</Application>
  <PresentationFormat>Vlastní</PresentationFormat>
  <Paragraphs>317</Paragraphs>
  <Slides>39</Slides>
  <Notes>39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Mýdlo</vt:lpstr>
      <vt:lpstr>Aventüre a Mine, Hrdinská epika a Minnesang v českém prostředí</vt:lpstr>
      <vt:lpstr>Veršovaná epika v českém prostředí</vt:lpstr>
      <vt:lpstr>Ulrich von dem Türlin - Arabel</vt:lpstr>
      <vt:lpstr>Prezentace aplikace PowerPoint</vt:lpstr>
      <vt:lpstr>Prezentace aplikace PowerPoint</vt:lpstr>
      <vt:lpstr>Ulrich von Etzenbach - Alexander</vt:lpstr>
      <vt:lpstr>Prezentace aplikace PowerPoint</vt:lpstr>
      <vt:lpstr>Prezentace aplikace PowerPoint</vt:lpstr>
      <vt:lpstr>Prezentace aplikace PowerPoint</vt:lpstr>
      <vt:lpstr>Prezentace aplikace PowerPoint</vt:lpstr>
      <vt:lpstr>Pojetí panovníka v eposu Alexander</vt:lpstr>
      <vt:lpstr>Alexandrovská látka</vt:lpstr>
      <vt:lpstr>Prezentace aplikace PowerPoint</vt:lpstr>
      <vt:lpstr>Prezentace aplikace PowerPoint</vt:lpstr>
      <vt:lpstr>Ulrich von Etzenbach – Wilhelm von Wenden</vt:lpstr>
      <vt:lpstr>Prezentace aplikace PowerPoint</vt:lpstr>
      <vt:lpstr>Roviny středověké literatury</vt:lpstr>
      <vt:lpstr>Prezentace aplikace PowerPoint</vt:lpstr>
      <vt:lpstr>Prezentace aplikace PowerPoint</vt:lpstr>
      <vt:lpstr>Dvorská rytířská kultura na regionálních dvorech šlechty</vt:lpstr>
      <vt:lpstr>Minnesang v českých zemích</vt:lpstr>
      <vt:lpstr>Vývojové fáze Minnesangu</vt:lpstr>
      <vt:lpstr>Minnesang – písňové typy</vt:lpstr>
      <vt:lpstr>Dvorská láska</vt:lpstr>
      <vt:lpstr>Minnesang a realita</vt:lpstr>
      <vt:lpstr>Prezentace aplikace PowerPoint</vt:lpstr>
      <vt:lpstr>Heinrich von Meiβen ( Jindřich z Míšně)</vt:lpstr>
      <vt:lpstr>Prezentace aplikace PowerPoint</vt:lpstr>
      <vt:lpstr>Frauenlob</vt:lpstr>
      <vt:lpstr>Frauenlob</vt:lpstr>
      <vt:lpstr>Heinrich Clûsenêre </vt:lpstr>
      <vt:lpstr>Václav II.</vt:lpstr>
      <vt:lpstr>Prezentace aplikace PowerPoint</vt:lpstr>
      <vt:lpstr>Václav II. – píseň I</vt:lpstr>
      <vt:lpstr>Václav II. – píseň II</vt:lpstr>
      <vt:lpstr>Václav II. – píseň III</vt:lpstr>
      <vt:lpstr>Seznam edic a doporučené literatury</vt:lpstr>
      <vt:lpstr>Seznam edic a doporučené literatury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Aventüre a Mine, Hrdinská epika a Minnesang v českém prostředí</dc:title>
  <dc:creator>Petra</dc:creator>
  <cp:lastModifiedBy>uzivatel</cp:lastModifiedBy>
  <cp:revision>24</cp:revision>
  <dcterms:created xsi:type="dcterms:W3CDTF">2017-01-22T19:39:32Z</dcterms:created>
  <dcterms:modified xsi:type="dcterms:W3CDTF">2017-04-10T10:40:13Z</dcterms:modified>
</cp:coreProperties>
</file>