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3" r:id="rId5"/>
    <p:sldId id="258" r:id="rId6"/>
    <p:sldId id="264" r:id="rId7"/>
    <p:sldId id="262" r:id="rId8"/>
    <p:sldId id="260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26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75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56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343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89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48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69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02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4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81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4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F59F2C-EB2D-4DF7-9005-1D2A5FA34A0F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22DC08-A9CE-4EAB-AD04-18B8BCA313C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31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 s odborným textem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JTB001, Klára ŽALOUDKOVÁ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90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zásady odborného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v každém odborném textu musíme:</a:t>
            </a:r>
          </a:p>
          <a:p>
            <a:pPr lvl="1"/>
            <a:r>
              <a:rPr lang="cs-CZ" dirty="0" smtClean="0"/>
              <a:t>Podat úplné a konzistentní informace o všech využitých </a:t>
            </a:r>
            <a:r>
              <a:rPr lang="cs-CZ" dirty="0"/>
              <a:t>z</a:t>
            </a:r>
            <a:r>
              <a:rPr lang="cs-CZ" dirty="0" smtClean="0"/>
              <a:t>drojích</a:t>
            </a:r>
          </a:p>
          <a:p>
            <a:pPr lvl="1"/>
            <a:r>
              <a:rPr lang="cs-CZ" dirty="0" smtClean="0"/>
              <a:t>Jasně odlišit vlastní myšlenky, formulace, data a údaje od převzatých</a:t>
            </a:r>
          </a:p>
          <a:p>
            <a:pPr lvl="1"/>
            <a:r>
              <a:rPr lang="cs-CZ" dirty="0" smtClean="0"/>
              <a:t>Co nejpřesněji reprodukovat použité texty</a:t>
            </a:r>
          </a:p>
        </p:txBody>
      </p:sp>
    </p:spTree>
    <p:extLst>
      <p:ext uri="{BB962C8B-B14F-4D97-AF65-F5344CB8AC3E}">
        <p14:creationId xmlns:p14="http://schemas.microsoft.com/office/powerpoint/2010/main" val="119993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doslovné uvedení cizího výroku nebo textu ve vlastním dokumentu</a:t>
            </a:r>
          </a:p>
          <a:p>
            <a:pPr lvl="1"/>
            <a:r>
              <a:rPr lang="cs-CZ" dirty="0" smtClean="0"/>
              <a:t>Včetně dodržení všech zvláštností (různé typy písma, závorky, pomlčky..)</a:t>
            </a:r>
          </a:p>
          <a:p>
            <a:r>
              <a:rPr lang="cs-CZ" dirty="0" smtClean="0"/>
              <a:t>- </a:t>
            </a:r>
            <a:r>
              <a:rPr lang="cs-CZ" b="1" dirty="0" smtClean="0"/>
              <a:t>musí obsahovat přesnou identifikaci zdroje </a:t>
            </a:r>
            <a:r>
              <a:rPr lang="cs-CZ" dirty="0" smtClean="0"/>
              <a:t>(bibliografická citace = reference, odkaz)</a:t>
            </a:r>
          </a:p>
          <a:p>
            <a:r>
              <a:rPr lang="cs-CZ" dirty="0" smtClean="0"/>
              <a:t>- v uvozovkách, odsazená či kurzívou</a:t>
            </a:r>
          </a:p>
          <a:p>
            <a:r>
              <a:rPr lang="cs-CZ" dirty="0" smtClean="0"/>
              <a:t>- v zásadě ne delší než tři až čtyři řádky</a:t>
            </a:r>
          </a:p>
          <a:p>
            <a:r>
              <a:rPr lang="cs-CZ" dirty="0" smtClean="0"/>
              <a:t>- jakékoliv vypuštění věty / úprava ve zvýraznění či důrazu </a:t>
            </a:r>
            <a:r>
              <a:rPr lang="cs-CZ" b="1" dirty="0" smtClean="0"/>
              <a:t>musí být zjevná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30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„Žádným způsobem se neříká, že účastníci navzájem vztaženého jednání vkládají v jednotlivém případě do sociálního vztahu </a:t>
            </a:r>
            <a:r>
              <a:rPr lang="cs-CZ" i="1" dirty="0" smtClean="0"/>
              <a:t>stejný</a:t>
            </a:r>
            <a:r>
              <a:rPr lang="cs-CZ" dirty="0" smtClean="0"/>
              <a:t> obsah smyslu nebo že postoj partnerů si co do smyslu navzájem vnitřně odpovídá, že tedy v </a:t>
            </a:r>
            <a:r>
              <a:rPr lang="cs-CZ" i="1" dirty="0" smtClean="0"/>
              <a:t>tomto</a:t>
            </a:r>
            <a:r>
              <a:rPr lang="cs-CZ" dirty="0" smtClean="0"/>
              <a:t> smyslu existuje nějaká vzájemná „věrnost“.“ [Weber 1998: 159, kurziva a uvozovky v originále]</a:t>
            </a:r>
          </a:p>
          <a:p>
            <a:r>
              <a:rPr lang="cs-CZ" dirty="0" smtClean="0"/>
              <a:t>Weber netvrdí, že „…účastníci </a:t>
            </a:r>
            <a:r>
              <a:rPr lang="cs-CZ" dirty="0"/>
              <a:t>navzájem vztaženého jednání vkládají </a:t>
            </a:r>
            <a:r>
              <a:rPr lang="cs-CZ" dirty="0" smtClean="0"/>
              <a:t>[…] sociálního </a:t>
            </a:r>
            <a:r>
              <a:rPr lang="cs-CZ" dirty="0"/>
              <a:t>vztahu stejný obsah smyslu nebo že postoj partnerů si co do smyslu navzájem vnitřně odpovídá, že tedy v tomto smyslu existuje nějaká vzájemná </a:t>
            </a:r>
            <a:r>
              <a:rPr lang="cs-CZ" dirty="0" smtClean="0"/>
              <a:t>věrnost.“ [</a:t>
            </a:r>
            <a:r>
              <a:rPr lang="cs-CZ" dirty="0"/>
              <a:t>Weber 1998: </a:t>
            </a:r>
            <a:r>
              <a:rPr lang="cs-CZ" dirty="0" smtClean="0"/>
              <a:t>159]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0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Parafráze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= nepřímá citace</a:t>
            </a:r>
          </a:p>
          <a:p>
            <a:r>
              <a:rPr lang="cs-CZ" dirty="0" smtClean="0"/>
              <a:t>- převyprávění vlastními slovy, celkový význam je ale zachován</a:t>
            </a:r>
          </a:p>
          <a:p>
            <a:r>
              <a:rPr lang="cs-CZ" dirty="0" smtClean="0"/>
              <a:t>- není v uvozovkách</a:t>
            </a:r>
          </a:p>
          <a:p>
            <a:r>
              <a:rPr lang="cs-CZ" dirty="0" smtClean="0"/>
              <a:t>- na konci parafrázované části </a:t>
            </a:r>
            <a:r>
              <a:rPr lang="cs-CZ" b="1" dirty="0" smtClean="0"/>
              <a:t>musí být odkaz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8546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Parafráze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„Žádným způsobem se neříká, že účastníci navzájem vztaženého jednání vkládají v jednotlivém případě do sociálního vztahu </a:t>
            </a:r>
            <a:r>
              <a:rPr lang="cs-CZ" i="1" dirty="0"/>
              <a:t>stejný</a:t>
            </a:r>
            <a:r>
              <a:rPr lang="cs-CZ" dirty="0"/>
              <a:t> obsah smyslu nebo že postoj partnerů si co do smyslu navzájem vnitřně odpovídá, že tedy v </a:t>
            </a:r>
            <a:r>
              <a:rPr lang="cs-CZ" i="1" dirty="0"/>
              <a:t>tomto</a:t>
            </a:r>
            <a:r>
              <a:rPr lang="cs-CZ" dirty="0"/>
              <a:t> smyslu existuje nějaká vzájemná „věrnost“.“ [Weber 1998: 159, kurziva a uvozovky v originále</a:t>
            </a:r>
            <a:r>
              <a:rPr lang="cs-CZ" dirty="0" smtClean="0"/>
              <a:t>]</a:t>
            </a:r>
          </a:p>
          <a:p>
            <a:r>
              <a:rPr lang="cs-CZ" dirty="0" smtClean="0"/>
              <a:t>Sociální vztah Weber definuje jako jednání dvou či více lidí, jímž se obracejí vůči sobě navzájem, a jednání jako chování, jemuž dávají nějaký smysl. [Weber 1998: 159]</a:t>
            </a:r>
          </a:p>
          <a:p>
            <a:r>
              <a:rPr lang="cs-CZ" dirty="0" smtClean="0"/>
              <a:t>Ačkoliv Webere definuje sociální vztah jako vzájemné sociální jednání [Weber 1998: 159] a jednání vymezuje jako chování, jemuž jednající přisuzují nějaký smysl, Petr Novák popírá existenci sociálních vztahů coby celku [Novák 2011: 566].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4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Všeobecně známá fakta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neoddiskutovatelné události</a:t>
            </a:r>
          </a:p>
          <a:p>
            <a:r>
              <a:rPr lang="cs-CZ" dirty="0" smtClean="0"/>
              <a:t>- vše, co se považuje za součást všeobecného vzdělání (základní fakta vyučovaná ve všeobecných školách)</a:t>
            </a:r>
          </a:p>
          <a:p>
            <a:r>
              <a:rPr lang="cs-CZ" dirty="0" smtClean="0"/>
              <a:t>- základní poznatky oboru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52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Plagiát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kopírování cizí práce = krádež majetku duševního charakteru</a:t>
            </a:r>
          </a:p>
          <a:p>
            <a:r>
              <a:rPr lang="cs-CZ" dirty="0" smtClean="0"/>
              <a:t>- odcizení myšlenek, nápadů a návrhů</a:t>
            </a:r>
          </a:p>
          <a:p>
            <a:r>
              <a:rPr lang="cs-CZ" dirty="0" smtClean="0"/>
              <a:t>- </a:t>
            </a:r>
            <a:r>
              <a:rPr lang="cs-CZ" b="1" dirty="0" smtClean="0"/>
              <a:t>zamlčení zdrojů</a:t>
            </a:r>
            <a:r>
              <a:rPr lang="cs-CZ" dirty="0" smtClean="0"/>
              <a:t>, ze kterých bylo čerpáno (citováno, parafrázováno)</a:t>
            </a:r>
          </a:p>
          <a:p>
            <a:r>
              <a:rPr lang="cs-CZ" dirty="0" smtClean="0"/>
              <a:t>- závažný přestupek, který může vést k vyloučení ze školy</a:t>
            </a:r>
          </a:p>
          <a:p>
            <a:r>
              <a:rPr lang="cs-CZ" dirty="0" smtClean="0"/>
              <a:t>- Univerzita Karlova v současné době používá systém </a:t>
            </a:r>
            <a:r>
              <a:rPr lang="cs-CZ" dirty="0" err="1" smtClean="0"/>
              <a:t>Turnitin</a:t>
            </a:r>
            <a:r>
              <a:rPr lang="cs-CZ" dirty="0" smtClean="0"/>
              <a:t>, jež detekuje plagiáty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06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Psaní odborného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postup skládající se z několika kroků</a:t>
            </a:r>
          </a:p>
          <a:p>
            <a:pPr lvl="1"/>
            <a:r>
              <a:rPr lang="cs-CZ" dirty="0" smtClean="0"/>
              <a:t>Formulace problému, rozhodnutí o metodě -&gt; projekt práce</a:t>
            </a:r>
          </a:p>
          <a:p>
            <a:pPr lvl="2"/>
            <a:r>
              <a:rPr lang="cs-CZ" dirty="0" smtClean="0"/>
              <a:t>Čím se budu zabývat: jaký problém chci řešit, na jakou otázku chci odpovědět?</a:t>
            </a:r>
          </a:p>
          <a:p>
            <a:pPr lvl="2"/>
            <a:r>
              <a:rPr lang="cs-CZ" dirty="0" smtClean="0"/>
              <a:t>Na co lze v tomto ohledu navázat? Zabýval se tímto problémem již někdo?</a:t>
            </a:r>
          </a:p>
          <a:p>
            <a:pPr lvl="2"/>
            <a:r>
              <a:rPr lang="cs-CZ" dirty="0" smtClean="0"/>
              <a:t>Jak budu problém řešit? Jak na stanovenou otázku budu hledat odpověď?</a:t>
            </a:r>
          </a:p>
          <a:p>
            <a:pPr lvl="1"/>
            <a:r>
              <a:rPr lang="cs-CZ" dirty="0" smtClean="0"/>
              <a:t>Přehled stavu bádání v dané oblasti -&gt; rešerše</a:t>
            </a:r>
          </a:p>
          <a:p>
            <a:pPr lvl="1"/>
            <a:r>
              <a:rPr lang="cs-CZ" dirty="0" smtClean="0"/>
              <a:t>Formulace hypotéz, sběr a analýza dat -&gt; základní zjištění</a:t>
            </a:r>
          </a:p>
          <a:p>
            <a:pPr lvl="1"/>
            <a:r>
              <a:rPr lang="cs-CZ" dirty="0" smtClean="0"/>
              <a:t>Předběžná osnova</a:t>
            </a:r>
          </a:p>
          <a:p>
            <a:pPr lvl="1"/>
            <a:r>
              <a:rPr lang="cs-CZ" dirty="0" smtClean="0"/>
              <a:t>Práce na textu (může mít několik fází: pracovní verze -&gt; konečná verze z hlediska struktury a obsahu -&gt; definitivní text včetně úvodu a závěru)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9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</TotalTime>
  <Words>565</Words>
  <Application>Microsoft Office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Retrospektiva</vt:lpstr>
      <vt:lpstr>Práce s odborným textem</vt:lpstr>
      <vt:lpstr>Hlavní zásady odborného textu</vt:lpstr>
      <vt:lpstr>Citace</vt:lpstr>
      <vt:lpstr>Citace</vt:lpstr>
      <vt:lpstr>Parafráze</vt:lpstr>
      <vt:lpstr>Parafráze</vt:lpstr>
      <vt:lpstr>Všeobecně známá fakta</vt:lpstr>
      <vt:lpstr>Plagiát</vt:lpstr>
      <vt:lpstr>Psaní odborného textu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odborným textem</dc:title>
  <dc:creator>42416299,Klra aloudkov,students</dc:creator>
  <cp:lastModifiedBy>42416299,Klra aloudkov,students</cp:lastModifiedBy>
  <cp:revision>8</cp:revision>
  <dcterms:created xsi:type="dcterms:W3CDTF">2019-10-30T10:03:34Z</dcterms:created>
  <dcterms:modified xsi:type="dcterms:W3CDTF">2019-10-30T11:06:36Z</dcterms:modified>
</cp:coreProperties>
</file>