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306" r:id="rId2"/>
    <p:sldId id="257" r:id="rId3"/>
    <p:sldId id="317" r:id="rId4"/>
    <p:sldId id="321" r:id="rId5"/>
    <p:sldId id="311" r:id="rId6"/>
    <p:sldId id="322" r:id="rId7"/>
    <p:sldId id="318" r:id="rId8"/>
    <p:sldId id="312" r:id="rId9"/>
    <p:sldId id="261" r:id="rId10"/>
    <p:sldId id="319" r:id="rId11"/>
    <p:sldId id="313" r:id="rId12"/>
    <p:sldId id="320" r:id="rId13"/>
    <p:sldId id="314" r:id="rId14"/>
    <p:sldId id="349" r:id="rId15"/>
    <p:sldId id="262" r:id="rId16"/>
    <p:sldId id="263" r:id="rId17"/>
    <p:sldId id="315" r:id="rId18"/>
    <p:sldId id="323" r:id="rId19"/>
    <p:sldId id="316" r:id="rId20"/>
    <p:sldId id="264" r:id="rId21"/>
    <p:sldId id="324" r:id="rId22"/>
    <p:sldId id="325" r:id="rId23"/>
    <p:sldId id="326" r:id="rId24"/>
    <p:sldId id="327" r:id="rId25"/>
    <p:sldId id="328" r:id="rId26"/>
    <p:sldId id="329" r:id="rId27"/>
    <p:sldId id="331" r:id="rId28"/>
    <p:sldId id="332" r:id="rId29"/>
    <p:sldId id="330"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33"/>
    <p:restoredTop sz="94745"/>
  </p:normalViewPr>
  <p:slideViewPr>
    <p:cSldViewPr snapToGrid="0" snapToObjects="1">
      <p:cViewPr varScale="1">
        <p:scale>
          <a:sx n="112" d="100"/>
          <a:sy n="112" d="100"/>
        </p:scale>
        <p:origin x="130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40CB00-2651-8947-B1AB-ED2433FC3D91}" type="datetimeFigureOut">
              <a:rPr lang="de-DE" smtClean="0"/>
              <a:t>20.04.24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60ADCA-05D6-6F4B-B188-596867C88805}" type="slidenum">
              <a:rPr lang="de-DE" smtClean="0"/>
              <a:t>‹Nr.›</a:t>
            </a:fld>
            <a:endParaRPr lang="de-DE"/>
          </a:p>
        </p:txBody>
      </p:sp>
    </p:spTree>
    <p:extLst>
      <p:ext uri="{BB962C8B-B14F-4D97-AF65-F5344CB8AC3E}">
        <p14:creationId xmlns:p14="http://schemas.microsoft.com/office/powerpoint/2010/main" val="27249510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9">
            <a:extLst>
              <a:ext uri="{FF2B5EF4-FFF2-40B4-BE49-F238E27FC236}">
                <a16:creationId xmlns:a16="http://schemas.microsoft.com/office/drawing/2014/main" id="{9D705E2B-A27C-DB41-8754-D6AE898B6866}"/>
              </a:ext>
            </a:extLst>
          </p:cNvPr>
          <p:cNvSpPr>
            <a:spLocks noGrp="1" noChangeArrowheads="1"/>
          </p:cNvSpPr>
          <p:nvPr>
            <p:ph type="sldNum" sz="quarter"/>
          </p:nvPr>
        </p:nvSpPr>
        <p:spPr>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49898900-0FB9-054E-A7E8-C191035468A5}"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a:t>
            </a:fld>
            <a:endParaRPr lang="de-CH" altLang="de-DE" sz="1400">
              <a:ea typeface="Arial Unicode MS" panose="020B0604020202020204" pitchFamily="34" charset="-128"/>
              <a:cs typeface="Arial Unicode MS" panose="020B0604020202020204" pitchFamily="34" charset="-128"/>
            </a:endParaRPr>
          </a:p>
        </p:txBody>
      </p:sp>
      <p:sp>
        <p:nvSpPr>
          <p:cNvPr id="16387" name="Text Box 1">
            <a:extLst>
              <a:ext uri="{FF2B5EF4-FFF2-40B4-BE49-F238E27FC236}">
                <a16:creationId xmlns:a16="http://schemas.microsoft.com/office/drawing/2014/main" id="{1BE93434-1146-FD49-884D-20885BD77FD8}"/>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0482" name="Text Box 2">
            <a:extLst>
              <a:ext uri="{FF2B5EF4-FFF2-40B4-BE49-F238E27FC236}">
                <a16:creationId xmlns:a16="http://schemas.microsoft.com/office/drawing/2014/main" id="{11F0C5FB-0A3D-B740-B0F7-F7335ECDBEB0}"/>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extLst>
      <p:ext uri="{BB962C8B-B14F-4D97-AF65-F5344CB8AC3E}">
        <p14:creationId xmlns:p14="http://schemas.microsoft.com/office/powerpoint/2010/main" val="180601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cs-CZ"/>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Master-Untertitelformat bearbeiten</a:t>
            </a:r>
            <a:endParaRPr lang="de-DE"/>
          </a:p>
        </p:txBody>
      </p:sp>
      <p:sp>
        <p:nvSpPr>
          <p:cNvPr id="4" name="Datumsplatzhalter 3"/>
          <p:cNvSpPr>
            <a:spLocks noGrp="1"/>
          </p:cNvSpPr>
          <p:nvPr>
            <p:ph type="dt" sz="half" idx="10"/>
          </p:nvPr>
        </p:nvSpPr>
        <p:spPr/>
        <p:txBody>
          <a:bodyPr/>
          <a:lstStyle/>
          <a:p>
            <a:fld id="{30436488-D6C1-9F4A-B747-4421772C48DC}" type="datetimeFigureOut">
              <a:rPr lang="de-DE" smtClean="0"/>
              <a:t>20.04.24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CD41B72-8B0E-854E-B113-5A95C8F87DDD}" type="slidenum">
              <a:rPr lang="de-DE" smtClean="0"/>
              <a:t>‹Nr.›</a:t>
            </a:fld>
            <a:endParaRPr lang="de-DE"/>
          </a:p>
        </p:txBody>
      </p:sp>
    </p:spTree>
    <p:extLst>
      <p:ext uri="{BB962C8B-B14F-4D97-AF65-F5344CB8AC3E}">
        <p14:creationId xmlns:p14="http://schemas.microsoft.com/office/powerpoint/2010/main" val="21707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Datumsplatzhalter 3"/>
          <p:cNvSpPr>
            <a:spLocks noGrp="1"/>
          </p:cNvSpPr>
          <p:nvPr>
            <p:ph type="dt" sz="half" idx="10"/>
          </p:nvPr>
        </p:nvSpPr>
        <p:spPr/>
        <p:txBody>
          <a:bodyPr/>
          <a:lstStyle/>
          <a:p>
            <a:fld id="{30436488-D6C1-9F4A-B747-4421772C48DC}" type="datetimeFigureOut">
              <a:rPr lang="de-DE" smtClean="0"/>
              <a:t>20.04.24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CD41B72-8B0E-854E-B113-5A95C8F87DDD}" type="slidenum">
              <a:rPr lang="de-DE" smtClean="0"/>
              <a:t>‹Nr.›</a:t>
            </a:fld>
            <a:endParaRPr lang="de-DE"/>
          </a:p>
        </p:txBody>
      </p:sp>
    </p:spTree>
    <p:extLst>
      <p:ext uri="{BB962C8B-B14F-4D97-AF65-F5344CB8AC3E}">
        <p14:creationId xmlns:p14="http://schemas.microsoft.com/office/powerpoint/2010/main" val="50873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cs-CZ"/>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Datumsplatzhalter 3"/>
          <p:cNvSpPr>
            <a:spLocks noGrp="1"/>
          </p:cNvSpPr>
          <p:nvPr>
            <p:ph type="dt" sz="half" idx="10"/>
          </p:nvPr>
        </p:nvSpPr>
        <p:spPr/>
        <p:txBody>
          <a:bodyPr/>
          <a:lstStyle/>
          <a:p>
            <a:fld id="{30436488-D6C1-9F4A-B747-4421772C48DC}" type="datetimeFigureOut">
              <a:rPr lang="de-DE" smtClean="0"/>
              <a:t>20.04.24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CD41B72-8B0E-854E-B113-5A95C8F87DDD}" type="slidenum">
              <a:rPr lang="de-DE" smtClean="0"/>
              <a:t>‹Nr.›</a:t>
            </a:fld>
            <a:endParaRPr lang="de-DE"/>
          </a:p>
        </p:txBody>
      </p:sp>
    </p:spTree>
    <p:extLst>
      <p:ext uri="{BB962C8B-B14F-4D97-AF65-F5344CB8AC3E}">
        <p14:creationId xmlns:p14="http://schemas.microsoft.com/office/powerpoint/2010/main" val="2449746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128588"/>
            <a:ext cx="8218488" cy="1433512"/>
          </a:xfrm>
        </p:spPr>
        <p:txBody>
          <a:bodyPr/>
          <a:lstStyle/>
          <a:p>
            <a:r>
              <a:rPr lang="de-CH"/>
              <a:t>Mastertitelformat bearbeiten</a:t>
            </a:r>
            <a:endParaRPr lang="de-DE"/>
          </a:p>
        </p:txBody>
      </p:sp>
      <p:sp>
        <p:nvSpPr>
          <p:cNvPr id="3" name="Rectangle 3"/>
          <p:cNvSpPr>
            <a:spLocks noGrp="1" noChangeArrowheads="1"/>
          </p:cNvSpPr>
          <p:nvPr>
            <p:ph type="dt" idx="10"/>
          </p:nvPr>
        </p:nvSpPr>
        <p:spPr>
          <a:ln/>
        </p:spPr>
        <p:txBody>
          <a:bodyPr/>
          <a:lstStyle>
            <a:lvl1pPr>
              <a:defRPr/>
            </a:lvl1pPr>
          </a:lstStyle>
          <a:p>
            <a:pPr>
              <a:defRPr/>
            </a:pPr>
            <a:endParaRPr lang="de-CH"/>
          </a:p>
        </p:txBody>
      </p:sp>
      <p:sp>
        <p:nvSpPr>
          <p:cNvPr id="4" name="Rectangle 4"/>
          <p:cNvSpPr>
            <a:spLocks noGrp="1" noChangeArrowheads="1"/>
          </p:cNvSpPr>
          <p:nvPr>
            <p:ph type="ftr" idx="11"/>
          </p:nvPr>
        </p:nvSpPr>
        <p:spPr>
          <a:ln/>
        </p:spPr>
        <p:txBody>
          <a:bodyPr/>
          <a:lstStyle>
            <a:lvl1pPr>
              <a:defRPr/>
            </a:lvl1pPr>
          </a:lstStyle>
          <a:p>
            <a:pPr>
              <a:defRPr/>
            </a:pPr>
            <a:endParaRPr lang="de-CH"/>
          </a:p>
        </p:txBody>
      </p:sp>
      <p:sp>
        <p:nvSpPr>
          <p:cNvPr id="5" name="Rectangle 5"/>
          <p:cNvSpPr>
            <a:spLocks noGrp="1" noChangeArrowheads="1"/>
          </p:cNvSpPr>
          <p:nvPr>
            <p:ph type="sldNum" idx="12"/>
          </p:nvPr>
        </p:nvSpPr>
        <p:spPr>
          <a:ln/>
        </p:spPr>
        <p:txBody>
          <a:bodyPr/>
          <a:lstStyle>
            <a:lvl1pPr>
              <a:defRPr/>
            </a:lvl1pPr>
          </a:lstStyle>
          <a:p>
            <a:pPr>
              <a:defRPr/>
            </a:pPr>
            <a:fld id="{6F5944B9-D7FE-8645-808D-F88278BD64DB}" type="slidenum">
              <a:rPr lang="de-CH"/>
              <a:pPr>
                <a:defRPr/>
              </a:pPr>
              <a:t>‹Nr.›</a:t>
            </a:fld>
            <a:endParaRPr lang="de-CH"/>
          </a:p>
        </p:txBody>
      </p:sp>
    </p:spTree>
    <p:extLst>
      <p:ext uri="{BB962C8B-B14F-4D97-AF65-F5344CB8AC3E}">
        <p14:creationId xmlns:p14="http://schemas.microsoft.com/office/powerpoint/2010/main" val="78136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Inhaltsplatzhalter 2"/>
          <p:cNvSpPr>
            <a:spLocks noGrp="1"/>
          </p:cNvSpPr>
          <p:nvPr>
            <p:ph idx="1"/>
          </p:nvPr>
        </p:nvSpPr>
        <p:spPr/>
        <p:txBody>
          <a:body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Datumsplatzhalter 3"/>
          <p:cNvSpPr>
            <a:spLocks noGrp="1"/>
          </p:cNvSpPr>
          <p:nvPr>
            <p:ph type="dt" sz="half" idx="10"/>
          </p:nvPr>
        </p:nvSpPr>
        <p:spPr/>
        <p:txBody>
          <a:bodyPr/>
          <a:lstStyle/>
          <a:p>
            <a:fld id="{30436488-D6C1-9F4A-B747-4421772C48DC}" type="datetimeFigureOut">
              <a:rPr lang="de-DE" smtClean="0"/>
              <a:t>20.04.24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CD41B72-8B0E-854E-B113-5A95C8F87DDD}" type="slidenum">
              <a:rPr lang="de-DE" smtClean="0"/>
              <a:t>‹Nr.›</a:t>
            </a:fld>
            <a:endParaRPr lang="de-DE"/>
          </a:p>
        </p:txBody>
      </p:sp>
    </p:spTree>
    <p:extLst>
      <p:ext uri="{BB962C8B-B14F-4D97-AF65-F5344CB8AC3E}">
        <p14:creationId xmlns:p14="http://schemas.microsoft.com/office/powerpoint/2010/main" val="394568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cs-CZ"/>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Mastertextformat bearbeiten</a:t>
            </a:r>
          </a:p>
        </p:txBody>
      </p:sp>
      <p:sp>
        <p:nvSpPr>
          <p:cNvPr id="4" name="Datumsplatzhalter 3"/>
          <p:cNvSpPr>
            <a:spLocks noGrp="1"/>
          </p:cNvSpPr>
          <p:nvPr>
            <p:ph type="dt" sz="half" idx="10"/>
          </p:nvPr>
        </p:nvSpPr>
        <p:spPr/>
        <p:txBody>
          <a:bodyPr/>
          <a:lstStyle/>
          <a:p>
            <a:fld id="{30436488-D6C1-9F4A-B747-4421772C48DC}" type="datetimeFigureOut">
              <a:rPr lang="de-DE" smtClean="0"/>
              <a:t>20.04.24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CD41B72-8B0E-854E-B113-5A95C8F87DDD}" type="slidenum">
              <a:rPr lang="de-DE" smtClean="0"/>
              <a:t>‹Nr.›</a:t>
            </a:fld>
            <a:endParaRPr lang="de-DE"/>
          </a:p>
        </p:txBody>
      </p:sp>
    </p:spTree>
    <p:extLst>
      <p:ext uri="{BB962C8B-B14F-4D97-AF65-F5344CB8AC3E}">
        <p14:creationId xmlns:p14="http://schemas.microsoft.com/office/powerpoint/2010/main" val="263014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5" name="Datumsplatzhalter 4"/>
          <p:cNvSpPr>
            <a:spLocks noGrp="1"/>
          </p:cNvSpPr>
          <p:nvPr>
            <p:ph type="dt" sz="half" idx="10"/>
          </p:nvPr>
        </p:nvSpPr>
        <p:spPr/>
        <p:txBody>
          <a:bodyPr/>
          <a:lstStyle/>
          <a:p>
            <a:fld id="{30436488-D6C1-9F4A-B747-4421772C48DC}" type="datetimeFigureOut">
              <a:rPr lang="de-DE" smtClean="0"/>
              <a:t>20.04.24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CD41B72-8B0E-854E-B113-5A95C8F87DDD}" type="slidenum">
              <a:rPr lang="de-DE" smtClean="0"/>
              <a:t>‹Nr.›</a:t>
            </a:fld>
            <a:endParaRPr lang="de-DE"/>
          </a:p>
        </p:txBody>
      </p:sp>
    </p:spTree>
    <p:extLst>
      <p:ext uri="{BB962C8B-B14F-4D97-AF65-F5344CB8AC3E}">
        <p14:creationId xmlns:p14="http://schemas.microsoft.com/office/powerpoint/2010/main" val="148674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cs-CZ"/>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7" name="Datumsplatzhalter 6"/>
          <p:cNvSpPr>
            <a:spLocks noGrp="1"/>
          </p:cNvSpPr>
          <p:nvPr>
            <p:ph type="dt" sz="half" idx="10"/>
          </p:nvPr>
        </p:nvSpPr>
        <p:spPr/>
        <p:txBody>
          <a:bodyPr/>
          <a:lstStyle/>
          <a:p>
            <a:fld id="{30436488-D6C1-9F4A-B747-4421772C48DC}" type="datetimeFigureOut">
              <a:rPr lang="de-DE" smtClean="0"/>
              <a:t>20.04.24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CD41B72-8B0E-854E-B113-5A95C8F87DDD}" type="slidenum">
              <a:rPr lang="de-DE" smtClean="0"/>
              <a:t>‹Nr.›</a:t>
            </a:fld>
            <a:endParaRPr lang="de-DE"/>
          </a:p>
        </p:txBody>
      </p:sp>
    </p:spTree>
    <p:extLst>
      <p:ext uri="{BB962C8B-B14F-4D97-AF65-F5344CB8AC3E}">
        <p14:creationId xmlns:p14="http://schemas.microsoft.com/office/powerpoint/2010/main" val="424104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Datumsplatzhalter 2"/>
          <p:cNvSpPr>
            <a:spLocks noGrp="1"/>
          </p:cNvSpPr>
          <p:nvPr>
            <p:ph type="dt" sz="half" idx="10"/>
          </p:nvPr>
        </p:nvSpPr>
        <p:spPr/>
        <p:txBody>
          <a:bodyPr/>
          <a:lstStyle/>
          <a:p>
            <a:fld id="{30436488-D6C1-9F4A-B747-4421772C48DC}" type="datetimeFigureOut">
              <a:rPr lang="de-DE" smtClean="0"/>
              <a:t>20.04.24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CD41B72-8B0E-854E-B113-5A95C8F87DDD}" type="slidenum">
              <a:rPr lang="de-DE" smtClean="0"/>
              <a:t>‹Nr.›</a:t>
            </a:fld>
            <a:endParaRPr lang="de-DE"/>
          </a:p>
        </p:txBody>
      </p:sp>
    </p:spTree>
    <p:extLst>
      <p:ext uri="{BB962C8B-B14F-4D97-AF65-F5344CB8AC3E}">
        <p14:creationId xmlns:p14="http://schemas.microsoft.com/office/powerpoint/2010/main" val="2211928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0436488-D6C1-9F4A-B747-4421772C48DC}" type="datetimeFigureOut">
              <a:rPr lang="de-DE" smtClean="0"/>
              <a:t>20.04.24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CD41B72-8B0E-854E-B113-5A95C8F87DDD}" type="slidenum">
              <a:rPr lang="de-DE" smtClean="0"/>
              <a:t>‹Nr.›</a:t>
            </a:fld>
            <a:endParaRPr lang="de-DE"/>
          </a:p>
        </p:txBody>
      </p:sp>
    </p:spTree>
    <p:extLst>
      <p:ext uri="{BB962C8B-B14F-4D97-AF65-F5344CB8AC3E}">
        <p14:creationId xmlns:p14="http://schemas.microsoft.com/office/powerpoint/2010/main" val="219804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cs-CZ"/>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Mastertextformat bearbeiten</a:t>
            </a:r>
          </a:p>
        </p:txBody>
      </p:sp>
      <p:sp>
        <p:nvSpPr>
          <p:cNvPr id="5" name="Datumsplatzhalter 4"/>
          <p:cNvSpPr>
            <a:spLocks noGrp="1"/>
          </p:cNvSpPr>
          <p:nvPr>
            <p:ph type="dt" sz="half" idx="10"/>
          </p:nvPr>
        </p:nvSpPr>
        <p:spPr/>
        <p:txBody>
          <a:bodyPr/>
          <a:lstStyle/>
          <a:p>
            <a:fld id="{30436488-D6C1-9F4A-B747-4421772C48DC}" type="datetimeFigureOut">
              <a:rPr lang="de-DE" smtClean="0"/>
              <a:t>20.04.24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CD41B72-8B0E-854E-B113-5A95C8F87DDD}" type="slidenum">
              <a:rPr lang="de-DE" smtClean="0"/>
              <a:t>‹Nr.›</a:t>
            </a:fld>
            <a:endParaRPr lang="de-DE"/>
          </a:p>
        </p:txBody>
      </p:sp>
    </p:spTree>
    <p:extLst>
      <p:ext uri="{BB962C8B-B14F-4D97-AF65-F5344CB8AC3E}">
        <p14:creationId xmlns:p14="http://schemas.microsoft.com/office/powerpoint/2010/main" val="166083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cs-CZ"/>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Mastertextformat bearbeiten</a:t>
            </a:r>
          </a:p>
        </p:txBody>
      </p:sp>
      <p:sp>
        <p:nvSpPr>
          <p:cNvPr id="5" name="Datumsplatzhalter 4"/>
          <p:cNvSpPr>
            <a:spLocks noGrp="1"/>
          </p:cNvSpPr>
          <p:nvPr>
            <p:ph type="dt" sz="half" idx="10"/>
          </p:nvPr>
        </p:nvSpPr>
        <p:spPr/>
        <p:txBody>
          <a:bodyPr/>
          <a:lstStyle/>
          <a:p>
            <a:fld id="{30436488-D6C1-9F4A-B747-4421772C48DC}" type="datetimeFigureOut">
              <a:rPr lang="de-DE" smtClean="0"/>
              <a:t>20.04.24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CD41B72-8B0E-854E-B113-5A95C8F87DDD}" type="slidenum">
              <a:rPr lang="de-DE" smtClean="0"/>
              <a:t>‹Nr.›</a:t>
            </a:fld>
            <a:endParaRPr lang="de-DE"/>
          </a:p>
        </p:txBody>
      </p:sp>
    </p:spTree>
    <p:extLst>
      <p:ext uri="{BB962C8B-B14F-4D97-AF65-F5344CB8AC3E}">
        <p14:creationId xmlns:p14="http://schemas.microsoft.com/office/powerpoint/2010/main" val="265623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36488-D6C1-9F4A-B747-4421772C48DC}" type="datetimeFigureOut">
              <a:rPr lang="de-DE" smtClean="0"/>
              <a:t>20.04.24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41B72-8B0E-854E-B113-5A95C8F87DDD}" type="slidenum">
              <a:rPr lang="de-DE" smtClean="0"/>
              <a:t>‹Nr.›</a:t>
            </a:fld>
            <a:endParaRPr lang="de-DE"/>
          </a:p>
        </p:txBody>
      </p:sp>
    </p:spTree>
    <p:extLst>
      <p:ext uri="{BB962C8B-B14F-4D97-AF65-F5344CB8AC3E}">
        <p14:creationId xmlns:p14="http://schemas.microsoft.com/office/powerpoint/2010/main" val="989496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299F028B-EC8B-E449-B318-855A01C7DAF3}"/>
              </a:ext>
            </a:extLst>
          </p:cNvPr>
          <p:cNvSpPr>
            <a:spLocks noGrp="1" noChangeArrowheads="1"/>
          </p:cNvSpPr>
          <p:nvPr>
            <p:ph type="title"/>
          </p:nvPr>
        </p:nvSpPr>
        <p:spPr>
          <a:xfrm>
            <a:off x="457921" y="677161"/>
            <a:ext cx="8226720" cy="1164960"/>
          </a:xfrm>
        </p:spPr>
        <p:txBody>
          <a:bodyPr vert="horz" wrap="square" lIns="90000" tIns="35264" rIns="90000" bIns="46800" numCol="1" anchor="ctr" anchorCtr="0" compatLnSpc="1">
            <a:prstTxWarp prst="textNoShape">
              <a:avLst/>
            </a:prstTxWarp>
            <a:normAutofit fontScale="90000"/>
          </a:bodyPr>
          <a:lstStyle/>
          <a:p>
            <a:pPr eaLnBrk="1">
              <a:buClrTx/>
              <a:tabLst>
                <a:tab pos="0" algn="l"/>
                <a:tab pos="404646" algn="l"/>
                <a:tab pos="812172" algn="l"/>
                <a:tab pos="1219698" algn="l"/>
                <a:tab pos="1625784" algn="l"/>
                <a:tab pos="2034750" algn="l"/>
                <a:tab pos="2442276" algn="l"/>
                <a:tab pos="2849803" algn="l"/>
                <a:tab pos="3255888" algn="l"/>
                <a:tab pos="3664855" algn="l"/>
                <a:tab pos="4072380" algn="l"/>
                <a:tab pos="4478466" algn="l"/>
                <a:tab pos="4885993" algn="l"/>
                <a:tab pos="5294959" algn="l"/>
                <a:tab pos="5702484" algn="l"/>
                <a:tab pos="6108570" algn="l"/>
                <a:tab pos="6517536" algn="l"/>
                <a:tab pos="6925063" algn="l"/>
                <a:tab pos="7331149" algn="l"/>
                <a:tab pos="7738674" algn="l"/>
                <a:tab pos="8147640" algn="l"/>
              </a:tabLst>
            </a:pPr>
            <a:r>
              <a:rPr lang="ru-RU" altLang="de-CZ" b="1" dirty="0">
                <a:latin typeface="Times New Roman" panose="02020603050405020304" pitchFamily="18" charset="0"/>
              </a:rPr>
              <a:t>Актуальные аспекты развития современного русского языка I</a:t>
            </a:r>
            <a:r>
              <a:rPr lang="cs-CZ" altLang="de-CZ" b="1">
                <a:latin typeface="Times New Roman" panose="02020603050405020304" pitchFamily="18" charset="0"/>
              </a:rPr>
              <a:t>I</a:t>
            </a:r>
            <a:endParaRPr lang="de-CH" altLang="de-DE">
              <a:latin typeface="Times New Roman" panose="02020603050405020304" pitchFamily="18" charset="0"/>
            </a:endParaRPr>
          </a:p>
        </p:txBody>
      </p:sp>
      <p:sp>
        <p:nvSpPr>
          <p:cNvPr id="15362" name="Rectangle 2">
            <a:extLst>
              <a:ext uri="{FF2B5EF4-FFF2-40B4-BE49-F238E27FC236}">
                <a16:creationId xmlns:a16="http://schemas.microsoft.com/office/drawing/2014/main" id="{C28F9510-BA61-F344-98AB-7CE66104F229}"/>
              </a:ext>
            </a:extLst>
          </p:cNvPr>
          <p:cNvSpPr>
            <a:spLocks noGrp="1" noChangeArrowheads="1"/>
          </p:cNvSpPr>
          <p:nvPr>
            <p:ph type="subTitle" idx="4294967295"/>
          </p:nvPr>
        </p:nvSpPr>
        <p:spPr>
          <a:xfrm>
            <a:off x="457921" y="1604521"/>
            <a:ext cx="8226720" cy="4525920"/>
          </a:xfrm>
        </p:spPr>
        <p:txBody>
          <a:bodyPr anchor="ctr"/>
          <a:lstStyle/>
          <a:p>
            <a:pPr marL="0" indent="0" algn="ctr" eaLnBrk="1">
              <a:buClrTx/>
              <a:buNone/>
              <a:tabLst>
                <a:tab pos="0" algn="l"/>
                <a:tab pos="93602" algn="l"/>
                <a:tab pos="501127" algn="l"/>
                <a:tab pos="908654" algn="l"/>
                <a:tab pos="1314740" algn="l"/>
                <a:tab pos="1723706" algn="l"/>
                <a:tab pos="2131231" algn="l"/>
                <a:tab pos="2538758" algn="l"/>
                <a:tab pos="2944844" algn="l"/>
                <a:tab pos="3353810" algn="l"/>
                <a:tab pos="3761336" algn="l"/>
                <a:tab pos="4167421" algn="l"/>
                <a:tab pos="4574948" algn="l"/>
                <a:tab pos="4983914" algn="l"/>
                <a:tab pos="5391440" algn="l"/>
                <a:tab pos="5797526" algn="l"/>
                <a:tab pos="6205052" algn="l"/>
                <a:tab pos="6614018" algn="l"/>
                <a:tab pos="7020104" algn="l"/>
                <a:tab pos="7427630" algn="l"/>
                <a:tab pos="7836596" algn="l"/>
                <a:tab pos="7876916" algn="l"/>
              </a:tabLst>
            </a:pPr>
            <a:r>
              <a:rPr lang="de-CH" altLang="de-DE" dirty="0">
                <a:latin typeface="Times New Roman" panose="02020603050405020304" pitchFamily="18" charset="0"/>
              </a:rPr>
              <a:t>Markus Giger</a:t>
            </a:r>
          </a:p>
        </p:txBody>
      </p:sp>
    </p:spTree>
    <p:extLst>
      <p:ext uri="{BB962C8B-B14F-4D97-AF65-F5344CB8AC3E}">
        <p14:creationId xmlns:p14="http://schemas.microsoft.com/office/powerpoint/2010/main" val="39990113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76576" y="163336"/>
            <a:ext cx="8438445" cy="6497108"/>
          </a:xfrm>
        </p:spPr>
        <p:txBody>
          <a:bodyPr>
            <a:noAutofit/>
          </a:bodyPr>
          <a:lstStyle/>
          <a:p>
            <a:pPr marL="457200" indent="-457200">
              <a:defRPr/>
            </a:pPr>
            <a:r>
              <a:rPr lang="ru-RU" sz="2800" dirty="0">
                <a:latin typeface="Times New Roman" panose="02020603050405020304" pitchFamily="18" charset="0"/>
                <a:cs typeface="Times New Roman" panose="02020603050405020304" pitchFamily="18" charset="0"/>
              </a:rPr>
              <a:t>Мы из этого понимаем, что Москва – это город. Но </a:t>
            </a:r>
            <a:r>
              <a:rPr lang="ru-RU" sz="2800" i="1" dirty="0">
                <a:latin typeface="Times New Roman" panose="02020603050405020304" pitchFamily="18" charset="0"/>
                <a:cs typeface="Times New Roman" panose="02020603050405020304" pitchFamily="18" charset="0"/>
              </a:rPr>
              <a:t>разводить кур</a:t>
            </a:r>
            <a:r>
              <a:rPr lang="ru-RU" sz="2800" dirty="0">
                <a:latin typeface="Times New Roman" panose="02020603050405020304" pitchFamily="18" charset="0"/>
                <a:cs typeface="Times New Roman" panose="02020603050405020304" pitchFamily="18" charset="0"/>
              </a:rPr>
              <a:t> и </a:t>
            </a:r>
            <a:r>
              <a:rPr lang="ru-RU" sz="2800" i="1" dirty="0">
                <a:latin typeface="Times New Roman" panose="02020603050405020304" pitchFamily="18" charset="0"/>
                <a:cs typeface="Times New Roman" panose="02020603050405020304" pitchFamily="18" charset="0"/>
              </a:rPr>
              <a:t>топить углем</a:t>
            </a:r>
            <a:r>
              <a:rPr lang="ru-RU" sz="2800" dirty="0">
                <a:latin typeface="Times New Roman" panose="02020603050405020304" pitchFamily="18" charset="0"/>
                <a:cs typeface="Times New Roman" panose="02020603050405020304" pitchFamily="18" charset="0"/>
              </a:rPr>
              <a:t>, это к городу не подходит.</a:t>
            </a:r>
            <a:endParaRPr lang="cs-CZ" sz="2800" dirty="0">
              <a:latin typeface="Times New Roman" panose="02020603050405020304" pitchFamily="18" charset="0"/>
              <a:cs typeface="Times New Roman" panose="02020603050405020304" pitchFamily="18" charset="0"/>
            </a:endParaRPr>
          </a:p>
          <a:p>
            <a:pPr marL="457200" indent="-457200">
              <a:defRPr/>
            </a:pPr>
            <a:r>
              <a:rPr lang="ru-RU" sz="2800" dirty="0">
                <a:latin typeface="Times New Roman" panose="02020603050405020304" pitchFamily="18" charset="0"/>
                <a:cs typeface="Times New Roman" panose="02020603050405020304" pitchFamily="18" charset="0"/>
              </a:rPr>
              <a:t>Ср. небольшие районы (бывшие деревни) на окраине Праги</a:t>
            </a:r>
          </a:p>
          <a:p>
            <a:pPr marL="457200" indent="-457200">
              <a:defRPr/>
            </a:pPr>
            <a:r>
              <a:rPr lang="ru-RU" sz="2800" i="1" dirty="0">
                <a:latin typeface="Times New Roman" panose="02020603050405020304" pitchFamily="18" charset="0"/>
                <a:cs typeface="Times New Roman" panose="02020603050405020304" pitchFamily="18" charset="0"/>
              </a:rPr>
              <a:t>Книги</a:t>
            </a:r>
            <a:r>
              <a:rPr lang="ru-RU" sz="2800" dirty="0">
                <a:latin typeface="Times New Roman" panose="02020603050405020304" pitchFamily="18" charset="0"/>
                <a:cs typeface="Times New Roman" panose="02020603050405020304" pitchFamily="18" charset="0"/>
              </a:rPr>
              <a:t> могут быть </a:t>
            </a:r>
            <a:r>
              <a:rPr lang="ru-RU" sz="2800" i="1" dirty="0">
                <a:latin typeface="Times New Roman" panose="02020603050405020304" pitchFamily="18" charset="0"/>
                <a:cs typeface="Times New Roman" panose="02020603050405020304" pitchFamily="18" charset="0"/>
              </a:rPr>
              <a:t>толстыми</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столы</a:t>
            </a:r>
            <a:r>
              <a:rPr lang="ru-RU" sz="2800" dirty="0">
                <a:latin typeface="Times New Roman" panose="02020603050405020304" pitchFamily="18" charset="0"/>
                <a:cs typeface="Times New Roman" panose="02020603050405020304" pitchFamily="18" charset="0"/>
              </a:rPr>
              <a:t> – </a:t>
            </a:r>
            <a:r>
              <a:rPr lang="ru-RU" sz="2800" i="1" dirty="0">
                <a:latin typeface="Times New Roman" panose="02020603050405020304" pitchFamily="18" charset="0"/>
                <a:cs typeface="Times New Roman" panose="02020603050405020304" pitchFamily="18" charset="0"/>
              </a:rPr>
              <a:t>длинными</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широкими</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высокими</a:t>
            </a:r>
            <a:r>
              <a:rPr lang="ru-RU" sz="2800" dirty="0">
                <a:latin typeface="Times New Roman" panose="02020603050405020304" pitchFamily="18" charset="0"/>
                <a:cs typeface="Times New Roman" panose="02020603050405020304" pitchFamily="18" charset="0"/>
              </a:rPr>
              <a:t>, но вряд ли </a:t>
            </a:r>
            <a:r>
              <a:rPr lang="ru-RU" sz="2800" i="1" dirty="0">
                <a:latin typeface="Times New Roman" panose="02020603050405020304" pitchFamily="18" charset="0"/>
                <a:cs typeface="Times New Roman" panose="02020603050405020304" pitchFamily="18" charset="0"/>
              </a:rPr>
              <a:t>толстыми </a:t>
            </a:r>
            <a:r>
              <a:rPr lang="ru-RU" sz="2800" dirty="0">
                <a:latin typeface="Times New Roman" panose="02020603050405020304" pitchFamily="18" charset="0"/>
                <a:cs typeface="Times New Roman" panose="02020603050405020304" pitchFamily="18" charset="0"/>
              </a:rPr>
              <a:t>(хотя сегодня в Интернете примеры есть, но относительно мало).</a:t>
            </a:r>
          </a:p>
          <a:p>
            <a:pPr marL="457200" indent="-457200">
              <a:defRPr/>
            </a:pPr>
            <a:r>
              <a:rPr lang="ru-RU" sz="2800" dirty="0">
                <a:latin typeface="Times New Roman" panose="02020603050405020304" pitchFamily="18" charset="0"/>
                <a:cs typeface="Times New Roman" panose="02020603050405020304" pitchFamily="18" charset="0"/>
              </a:rPr>
              <a:t>Причина очевидна, одна размерность нас интересует больше, чем другая, потому что мы предметы употребляем определенным способом</a:t>
            </a:r>
          </a:p>
        </p:txBody>
      </p:sp>
    </p:spTree>
    <p:extLst>
      <p:ext uri="{BB962C8B-B14F-4D97-AF65-F5344CB8AC3E}">
        <p14:creationId xmlns:p14="http://schemas.microsoft.com/office/powerpoint/2010/main" val="921297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6A45B2E-474E-D147-B359-5D66D570DF50}"/>
              </a:ext>
            </a:extLst>
          </p:cNvPr>
          <p:cNvPicPr>
            <a:picLocks noChangeAspect="1"/>
          </p:cNvPicPr>
          <p:nvPr/>
        </p:nvPicPr>
        <p:blipFill>
          <a:blip r:embed="rId2"/>
          <a:stretch>
            <a:fillRect/>
          </a:stretch>
        </p:blipFill>
        <p:spPr>
          <a:xfrm>
            <a:off x="1664918" y="0"/>
            <a:ext cx="5814164" cy="6858000"/>
          </a:xfrm>
          <a:prstGeom prst="rect">
            <a:avLst/>
          </a:prstGeom>
        </p:spPr>
      </p:pic>
    </p:spTree>
    <p:extLst>
      <p:ext uri="{BB962C8B-B14F-4D97-AF65-F5344CB8AC3E}">
        <p14:creationId xmlns:p14="http://schemas.microsoft.com/office/powerpoint/2010/main" val="61457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76576" y="163336"/>
            <a:ext cx="8438445" cy="6497108"/>
          </a:xfrm>
        </p:spPr>
        <p:txBody>
          <a:bodyPr>
            <a:noAutofit/>
          </a:bodyPr>
          <a:lstStyle/>
          <a:p>
            <a:pPr marL="457200" indent="-457200">
              <a:defRPr/>
            </a:pPr>
            <a:r>
              <a:rPr lang="ru-RU" sz="2800" dirty="0">
                <a:latin typeface="Times New Roman" panose="02020603050405020304" pitchFamily="18" charset="0"/>
                <a:cs typeface="Times New Roman" panose="02020603050405020304" pitchFamily="18" charset="0"/>
              </a:rPr>
              <a:t>Какие «семы» входят в концепт (значение, означаемое) </a:t>
            </a:r>
            <a:r>
              <a:rPr lang="ru-RU" sz="2800" i="1" dirty="0">
                <a:latin typeface="Times New Roman" panose="02020603050405020304" pitchFamily="18" charset="0"/>
                <a:cs typeface="Times New Roman" panose="02020603050405020304" pitchFamily="18" charset="0"/>
              </a:rPr>
              <a:t>птицы</a:t>
            </a:r>
            <a:r>
              <a:rPr lang="ru-RU" sz="2800" dirty="0">
                <a:latin typeface="Times New Roman" panose="02020603050405020304" pitchFamily="18" charset="0"/>
                <a:cs typeface="Times New Roman" panose="02020603050405020304" pitchFamily="18" charset="0"/>
              </a:rPr>
              <a:t>? Нужны </a:t>
            </a:r>
            <a:r>
              <a:rPr lang="ru-RU" sz="2800" i="1" dirty="0">
                <a:latin typeface="Times New Roman" panose="02020603050405020304" pitchFamily="18" charset="0"/>
                <a:cs typeface="Times New Roman" panose="02020603050405020304" pitchFamily="18" charset="0"/>
              </a:rPr>
              <a:t>перья</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Крылья</a:t>
            </a:r>
            <a:r>
              <a:rPr lang="ru-RU" sz="2800" dirty="0">
                <a:latin typeface="Times New Roman" panose="02020603050405020304" pitchFamily="18" charset="0"/>
                <a:cs typeface="Times New Roman" panose="02020603050405020304" pitchFamily="18" charset="0"/>
              </a:rPr>
              <a:t>? Обязательно </a:t>
            </a:r>
            <a:r>
              <a:rPr lang="ru-RU" sz="2800" i="1" dirty="0">
                <a:latin typeface="Times New Roman" panose="02020603050405020304" pitchFamily="18" charset="0"/>
                <a:cs typeface="Times New Roman" panose="02020603050405020304" pitchFamily="18" charset="0"/>
              </a:rPr>
              <a:t>летает</a:t>
            </a:r>
            <a:r>
              <a:rPr lang="ru-RU" sz="2800" dirty="0">
                <a:latin typeface="Times New Roman" panose="02020603050405020304" pitchFamily="18" charset="0"/>
                <a:cs typeface="Times New Roman" panose="02020603050405020304" pitchFamily="18" charset="0"/>
              </a:rPr>
              <a:t>?</a:t>
            </a:r>
          </a:p>
          <a:p>
            <a:pPr marL="457200" indent="-457200">
              <a:defRPr/>
            </a:pPr>
            <a:r>
              <a:rPr lang="ru-RU" sz="2800" dirty="0">
                <a:latin typeface="Times New Roman" panose="02020603050405020304" pitchFamily="18" charset="0"/>
                <a:cs typeface="Times New Roman" panose="02020603050405020304" pitchFamily="18" charset="0"/>
              </a:rPr>
              <a:t>Мы конечно знаем, что есть </a:t>
            </a:r>
            <a:r>
              <a:rPr lang="ru-RU" sz="2800" i="1" dirty="0">
                <a:latin typeface="Times New Roman" panose="02020603050405020304" pitchFamily="18" charset="0"/>
                <a:cs typeface="Times New Roman" panose="02020603050405020304" pitchFamily="18" charset="0"/>
              </a:rPr>
              <a:t>нелетающие птицы</a:t>
            </a:r>
            <a:r>
              <a:rPr lang="ru-RU" sz="2800" dirty="0">
                <a:latin typeface="Times New Roman" panose="02020603050405020304" pitchFamily="18" charset="0"/>
                <a:cs typeface="Times New Roman" panose="02020603050405020304" pitchFamily="18" charset="0"/>
              </a:rPr>
              <a:t>. Но </a:t>
            </a:r>
            <a:r>
              <a:rPr lang="ru-RU" sz="2800">
                <a:latin typeface="Times New Roman" panose="02020603050405020304" pitchFamily="18" charset="0"/>
                <a:cs typeface="Times New Roman" panose="02020603050405020304" pitchFamily="18" charset="0"/>
              </a:rPr>
              <a:t>если объяснить </a:t>
            </a:r>
            <a:r>
              <a:rPr lang="ru-RU" sz="2800" dirty="0">
                <a:latin typeface="Times New Roman" panose="02020603050405020304" pitchFamily="18" charset="0"/>
                <a:cs typeface="Times New Roman" panose="02020603050405020304" pitchFamily="18" charset="0"/>
              </a:rPr>
              <a:t>ребенку, что делает </a:t>
            </a:r>
            <a:r>
              <a:rPr lang="ru-RU" sz="2800" i="1" dirty="0">
                <a:latin typeface="Times New Roman" panose="02020603050405020304" pitchFamily="18" charset="0"/>
                <a:cs typeface="Times New Roman" panose="02020603050405020304" pitchFamily="18" charset="0"/>
              </a:rPr>
              <a:t>птица</a:t>
            </a:r>
            <a:r>
              <a:rPr lang="ru-RU" sz="2800" dirty="0">
                <a:latin typeface="Times New Roman" panose="02020603050405020304" pitchFamily="18" charset="0"/>
                <a:cs typeface="Times New Roman" panose="02020603050405020304" pitchFamily="18" charset="0"/>
              </a:rPr>
              <a:t>, наверно каждый из нас скажет, что </a:t>
            </a:r>
            <a:r>
              <a:rPr lang="ru-RU" sz="2800" i="1" dirty="0">
                <a:latin typeface="Times New Roman" panose="02020603050405020304" pitchFamily="18" charset="0"/>
                <a:cs typeface="Times New Roman" panose="02020603050405020304" pitchFamily="18" charset="0"/>
              </a:rPr>
              <a:t>птица летает</a:t>
            </a:r>
            <a:r>
              <a:rPr lang="ru-RU" sz="2800" dirty="0">
                <a:latin typeface="Times New Roman" panose="02020603050405020304" pitchFamily="18" charset="0"/>
                <a:cs typeface="Times New Roman" panose="02020603050405020304" pitchFamily="18" charset="0"/>
              </a:rPr>
              <a:t>…  </a:t>
            </a:r>
          </a:p>
          <a:p>
            <a:pPr marL="457200" indent="-457200">
              <a:defRPr/>
            </a:pPr>
            <a:r>
              <a:rPr lang="ru-RU" sz="2800" dirty="0">
                <a:latin typeface="Times New Roman" panose="02020603050405020304" pitchFamily="18" charset="0"/>
                <a:cs typeface="Times New Roman" panose="02020603050405020304" pitchFamily="18" charset="0"/>
              </a:rPr>
              <a:t>Кстати, уже сам термин «нелетающие птицы» показывает, что в концепт птицы входит способность летать. Разве мы говорим о «нелетающих млекопитающих»?</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Но есть </a:t>
            </a:r>
            <a:r>
              <a:rPr lang="ru-RU" sz="2800" i="1" dirty="0">
                <a:latin typeface="Times New Roman" panose="02020603050405020304" pitchFamily="18" charset="0"/>
                <a:cs typeface="Times New Roman" panose="02020603050405020304" pitchFamily="18" charset="0"/>
              </a:rPr>
              <a:t>летучие рыбы</a:t>
            </a:r>
            <a:r>
              <a:rPr lang="ru-RU" sz="2800" dirty="0">
                <a:latin typeface="Times New Roman" panose="02020603050405020304" pitchFamily="18" charset="0"/>
                <a:cs typeface="Times New Roman" panose="02020603050405020304" pitchFamily="18" charset="0"/>
              </a:rPr>
              <a:t>, конечно способность летать не входит в концепт рыбы (хотя это на самом деле не «летающие рыбы»)</a:t>
            </a:r>
          </a:p>
        </p:txBody>
      </p:sp>
    </p:spTree>
    <p:extLst>
      <p:ext uri="{BB962C8B-B14F-4D97-AF65-F5344CB8AC3E}">
        <p14:creationId xmlns:p14="http://schemas.microsoft.com/office/powerpoint/2010/main" val="2159548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76576" y="163336"/>
            <a:ext cx="8438445" cy="6497108"/>
          </a:xfrm>
        </p:spPr>
        <p:txBody>
          <a:bodyPr>
            <a:noAutofit/>
          </a:bodyPr>
          <a:lstStyle/>
          <a:p>
            <a:pPr marL="457200" indent="-457200">
              <a:defRPr/>
            </a:pPr>
            <a:r>
              <a:rPr lang="ru-RU" sz="2800" dirty="0">
                <a:latin typeface="Times New Roman" panose="02020603050405020304" pitchFamily="18" charset="0"/>
                <a:cs typeface="Times New Roman" panose="02020603050405020304" pitchFamily="18" charset="0"/>
              </a:rPr>
              <a:t>Словарь чешского языка </a:t>
            </a:r>
            <a:r>
              <a:rPr lang="cs-CZ" sz="2800" dirty="0">
                <a:latin typeface="Times New Roman" panose="02020603050405020304" pitchFamily="18" charset="0"/>
                <a:cs typeface="Times New Roman" panose="02020603050405020304" pitchFamily="18" charset="0"/>
              </a:rPr>
              <a:t>PSJČ (IV, </a:t>
            </a:r>
            <a:r>
              <a:rPr lang="ru-RU" sz="2800" dirty="0">
                <a:latin typeface="Times New Roman" panose="02020603050405020304" pitchFamily="18" charset="0"/>
                <a:cs typeface="Times New Roman" panose="02020603050405020304" pitchFamily="18" charset="0"/>
              </a:rPr>
              <a:t>с. 154, 1941-1943) пишет: </a:t>
            </a:r>
            <a:r>
              <a:rPr lang="cs-CZ" sz="2800" i="1" dirty="0">
                <a:latin typeface="Times New Roman" panose="02020603050405020304" pitchFamily="18" charset="0"/>
                <a:cs typeface="Times New Roman" panose="02020603050405020304" pitchFamily="18" charset="0"/>
              </a:rPr>
              <a:t>pavouk – hmyz vyznačující se snováním pavučin</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Более новые словари так больше не пишут. Мы конечно сегодня заем, что паук, это не насекомое</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Это нас учат в школе. Но исключает ли языковой концепт чешского слова </a:t>
            </a:r>
            <a:r>
              <a:rPr lang="cs-CZ" sz="2800" i="1" dirty="0">
                <a:latin typeface="Times New Roman" panose="02020603050405020304" pitchFamily="18" charset="0"/>
                <a:cs typeface="Times New Roman" panose="02020603050405020304" pitchFamily="18" charset="0"/>
              </a:rPr>
              <a:t>hmyz</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действи-тельно</a:t>
            </a:r>
            <a:r>
              <a:rPr lang="ru-RU" sz="2800" dirty="0">
                <a:latin typeface="Times New Roman" panose="02020603050405020304" pitchFamily="18" charset="0"/>
                <a:cs typeface="Times New Roman" panose="02020603050405020304" pitchFamily="18" charset="0"/>
              </a:rPr>
              <a:t> сегодня пауков? О </a:t>
            </a:r>
            <a:r>
              <a:rPr lang="ru-RU" sz="2800" i="1" dirty="0">
                <a:latin typeface="Times New Roman" panose="02020603050405020304" pitchFamily="18" charset="0"/>
                <a:cs typeface="Times New Roman" panose="02020603050405020304" pitchFamily="18" charset="0"/>
              </a:rPr>
              <a:t>членистоногих</a:t>
            </a:r>
            <a:r>
              <a:rPr lang="ru-RU" sz="2800" dirty="0">
                <a:latin typeface="Times New Roman" panose="02020603050405020304" pitchFamily="18" charset="0"/>
                <a:cs typeface="Times New Roman" panose="02020603050405020304" pitchFamily="18" charset="0"/>
              </a:rPr>
              <a:t> люди обычно не говорят. Можно сказать: </a:t>
            </a:r>
            <a:r>
              <a:rPr lang="cs-CZ" sz="2800" i="1" dirty="0">
                <a:latin typeface="Times New Roman" panose="02020603050405020304" pitchFamily="18" charset="0"/>
                <a:cs typeface="Times New Roman" panose="02020603050405020304" pitchFamily="18" charset="0"/>
              </a:rPr>
              <a:t>Tam leze nějaký hmyz</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Но вряд ли </a:t>
            </a:r>
            <a:r>
              <a:rPr lang="cs-CZ" sz="2800" i="1" dirty="0">
                <a:latin typeface="Times New Roman" panose="02020603050405020304" pitchFamily="18" charset="0"/>
                <a:cs typeface="Times New Roman" panose="02020603050405020304" pitchFamily="18" charset="0"/>
              </a:rPr>
              <a:t>Tam leze nějaký členovec</a:t>
            </a:r>
            <a:r>
              <a:rPr lang="cs-CZ"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457200" indent="-457200">
              <a:defRPr/>
            </a:pPr>
            <a:r>
              <a:rPr lang="ru-RU" sz="2800" dirty="0">
                <a:latin typeface="Times New Roman" panose="02020603050405020304" pitchFamily="18" charset="0"/>
                <a:cs typeface="Times New Roman" panose="02020603050405020304" pitchFamily="18" charset="0"/>
              </a:rPr>
              <a:t>Понятия, кстати, имеют совсем разную частоту: в основном корпусе НКРЯ слово </a:t>
            </a:r>
            <a:r>
              <a:rPr lang="ru-RU" sz="2800" i="1" dirty="0">
                <a:latin typeface="Times New Roman" panose="02020603050405020304" pitchFamily="18" charset="0"/>
                <a:cs typeface="Times New Roman" panose="02020603050405020304" pitchFamily="18" charset="0"/>
              </a:rPr>
              <a:t>насекомое</a:t>
            </a:r>
            <a:r>
              <a:rPr lang="ru-RU" sz="2800" dirty="0">
                <a:latin typeface="Times New Roman" panose="02020603050405020304" pitchFamily="18" charset="0"/>
                <a:cs typeface="Times New Roman" panose="02020603050405020304" pitchFamily="18" charset="0"/>
              </a:rPr>
              <a:t> имеет 6811 вхождений, слово </a:t>
            </a:r>
            <a:r>
              <a:rPr lang="ru-RU" sz="2800" i="1" dirty="0">
                <a:latin typeface="Times New Roman" panose="02020603050405020304" pitchFamily="18" charset="0"/>
                <a:cs typeface="Times New Roman" panose="02020603050405020304" pitchFamily="18" charset="0"/>
              </a:rPr>
              <a:t>членистоногое</a:t>
            </a:r>
            <a:r>
              <a:rPr lang="ru-RU" sz="2800" dirty="0">
                <a:latin typeface="Times New Roman" panose="02020603050405020304" pitchFamily="18" charset="0"/>
                <a:cs typeface="Times New Roman" panose="02020603050405020304" pitchFamily="18" charset="0"/>
              </a:rPr>
              <a:t> 120…</a:t>
            </a:r>
          </a:p>
        </p:txBody>
      </p:sp>
    </p:spTree>
    <p:extLst>
      <p:ext uri="{BB962C8B-B14F-4D97-AF65-F5344CB8AC3E}">
        <p14:creationId xmlns:p14="http://schemas.microsoft.com/office/powerpoint/2010/main" val="191586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76576" y="163336"/>
            <a:ext cx="8438445" cy="6497108"/>
          </a:xfrm>
        </p:spPr>
        <p:txBody>
          <a:bodyPr>
            <a:noAutofit/>
          </a:bodyPr>
          <a:lstStyle/>
          <a:p>
            <a:pPr marL="457200" indent="-457200">
              <a:defRPr/>
            </a:pPr>
            <a:r>
              <a:rPr lang="ru-RU" sz="2800" dirty="0">
                <a:latin typeface="Times New Roman" panose="02020603050405020304" pitchFamily="18" charset="0"/>
                <a:cs typeface="Times New Roman" panose="02020603050405020304" pitchFamily="18" charset="0"/>
              </a:rPr>
              <a:t>Ср. также диссертацию Ю. А. Кривощаповой (2007) «Русская энтомологическая лексика в этнолингвистическом освещении», где находится глава «Наивная энтомологическая категориальная система и ее реализация в языке» и где между прочим приводится:</a:t>
            </a:r>
          </a:p>
          <a:p>
            <a:pPr marL="457200" indent="-457200">
              <a:defRPr/>
            </a:pPr>
            <a:r>
              <a:rPr lang="ru-RU" sz="2800" dirty="0">
                <a:latin typeface="Times New Roman" panose="02020603050405020304" pitchFamily="18" charset="0"/>
                <a:cs typeface="Times New Roman" panose="02020603050405020304" pitchFamily="18" charset="0"/>
              </a:rPr>
              <a:t>«Особое внимание уделяется в работе и народным представлениям, связанным с конкретными персоналиями </a:t>
            </a:r>
            <a:r>
              <a:rPr lang="ru-RU" sz="2800" u="sng" dirty="0">
                <a:latin typeface="Times New Roman" panose="02020603050405020304" pitchFamily="18" charset="0"/>
                <a:cs typeface="Times New Roman" panose="02020603050405020304" pitchFamily="18" charset="0"/>
              </a:rPr>
              <a:t>мира насекомых</a:t>
            </a:r>
            <a:r>
              <a:rPr lang="ru-RU" sz="2800" dirty="0">
                <a:latin typeface="Times New Roman" panose="02020603050405020304" pitchFamily="18" charset="0"/>
                <a:cs typeface="Times New Roman" panose="02020603050405020304" pitchFamily="18" charset="0"/>
              </a:rPr>
              <a:t>, среди которых бабочка, мотылек, божья коровка, жуки, </a:t>
            </a:r>
            <a:r>
              <a:rPr lang="ru-RU" sz="2800" u="sng" dirty="0">
                <a:latin typeface="Times New Roman" panose="02020603050405020304" pitchFamily="18" charset="0"/>
                <a:cs typeface="Times New Roman" panose="02020603050405020304" pitchFamily="18" charset="0"/>
              </a:rPr>
              <a:t>паук</a:t>
            </a:r>
            <a:r>
              <a:rPr lang="ru-RU" sz="2800" dirty="0">
                <a:latin typeface="Times New Roman" panose="02020603050405020304" pitchFamily="18" charset="0"/>
                <a:cs typeface="Times New Roman" panose="02020603050405020304" pitchFamily="18" charset="0"/>
              </a:rPr>
              <a:t>, муравей, кузнечик, сверчок, медведка, саранча, стрекоза и др.» и</a:t>
            </a:r>
          </a:p>
        </p:txBody>
      </p:sp>
    </p:spTree>
    <p:extLst>
      <p:ext uri="{BB962C8B-B14F-4D97-AF65-F5344CB8AC3E}">
        <p14:creationId xmlns:p14="http://schemas.microsoft.com/office/powerpoint/2010/main" val="303213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98449" y="298450"/>
            <a:ext cx="8543925" cy="6353175"/>
          </a:xfrm>
        </p:spPr>
        <p:txBody>
          <a:bodyPr>
            <a:noAutofit/>
          </a:bodyPr>
          <a:lstStyle/>
          <a:p>
            <a:r>
              <a:rPr lang="ru-RU" sz="2800" dirty="0">
                <a:latin typeface="Times New Roman" panose="02020603050405020304" pitchFamily="18" charset="0"/>
                <a:cs typeface="Times New Roman" panose="02020603050405020304" pitchFamily="18" charset="0"/>
              </a:rPr>
              <a:t>«В результате анализа были представлены 11 этнолингвистических портретов </a:t>
            </a:r>
            <a:r>
              <a:rPr lang="ru-RU" sz="2800" u="sng" dirty="0">
                <a:latin typeface="Times New Roman" panose="02020603050405020304" pitchFamily="18" charset="0"/>
                <a:cs typeface="Times New Roman" panose="02020603050405020304" pitchFamily="18" charset="0"/>
              </a:rPr>
              <a:t>насекомых</a:t>
            </a:r>
            <a:r>
              <a:rPr lang="ru-RU" sz="2800" dirty="0">
                <a:latin typeface="Times New Roman" panose="02020603050405020304" pitchFamily="18" charset="0"/>
                <a:cs typeface="Times New Roman" panose="02020603050405020304" pitchFamily="18" charset="0"/>
              </a:rPr>
              <a:t>: бабочка (мотылек), блоха, божья коровка, вошь, жуки, комар, кузнечик (сверчок, медведка), муравей, муха, </a:t>
            </a:r>
            <a:r>
              <a:rPr lang="ru-RU" sz="2800" u="sng" dirty="0">
                <a:latin typeface="Times New Roman" panose="02020603050405020304" pitchFamily="18" charset="0"/>
                <a:cs typeface="Times New Roman" panose="02020603050405020304" pitchFamily="18" charset="0"/>
              </a:rPr>
              <a:t>паук</a:t>
            </a:r>
            <a:r>
              <a:rPr lang="ru-RU" sz="2800" dirty="0">
                <a:latin typeface="Times New Roman" panose="02020603050405020304" pitchFamily="18" charset="0"/>
                <a:cs typeface="Times New Roman" panose="02020603050405020304" pitchFamily="18" charset="0"/>
              </a:rPr>
              <a:t>, пчела (оса)» (подчеркивание – </a:t>
            </a:r>
            <a:r>
              <a:rPr lang="cs-CZ" sz="2800" dirty="0">
                <a:latin typeface="Times New Roman" panose="02020603050405020304" pitchFamily="18" charset="0"/>
                <a:cs typeface="Times New Roman" panose="02020603050405020304" pitchFamily="18" charset="0"/>
              </a:rPr>
              <a:t>MG</a:t>
            </a:r>
            <a:r>
              <a:rPr lang="ru-RU" sz="2800" dirty="0">
                <a:latin typeface="Times New Roman" panose="02020603050405020304" pitchFamily="18" charset="0"/>
                <a:cs typeface="Times New Roman" panose="02020603050405020304" pitchFamily="18" charset="0"/>
              </a:rPr>
              <a:t>)</a:t>
            </a:r>
          </a:p>
          <a:p>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С точки зрения </a:t>
            </a:r>
            <a:r>
              <a:rPr lang="ru-RU" sz="2800" u="sng" dirty="0">
                <a:latin typeface="Times New Roman" panose="02020603050405020304" pitchFamily="18" charset="0"/>
                <a:cs typeface="Times New Roman" panose="02020603050405020304" pitchFamily="18" charset="0"/>
              </a:rPr>
              <a:t>языковых</a:t>
            </a:r>
            <a:r>
              <a:rPr lang="ru-RU" sz="2800" dirty="0">
                <a:latin typeface="Times New Roman" panose="02020603050405020304" pitchFamily="18" charset="0"/>
                <a:cs typeface="Times New Roman" panose="02020603050405020304" pitchFamily="18" charset="0"/>
              </a:rPr>
              <a:t> значений </a:t>
            </a:r>
            <a:r>
              <a:rPr lang="ru-RU" sz="2800" i="1" dirty="0">
                <a:latin typeface="Times New Roman" panose="02020603050405020304" pitchFamily="18" charset="0"/>
                <a:cs typeface="Times New Roman" panose="02020603050405020304" pitchFamily="18" charset="0"/>
              </a:rPr>
              <a:t>паук</a:t>
            </a:r>
            <a:r>
              <a:rPr lang="ru-RU" sz="2800" dirty="0">
                <a:latin typeface="Times New Roman" panose="02020603050405020304" pitchFamily="18" charset="0"/>
                <a:cs typeface="Times New Roman" panose="02020603050405020304" pitchFamily="18" charset="0"/>
              </a:rPr>
              <a:t> и </a:t>
            </a:r>
            <a:r>
              <a:rPr lang="ru-RU" sz="2800" i="1" dirty="0">
                <a:latin typeface="Times New Roman" panose="02020603050405020304" pitchFamily="18" charset="0"/>
                <a:cs typeface="Times New Roman" panose="02020603050405020304" pitchFamily="18" charset="0"/>
              </a:rPr>
              <a:t>насекомое</a:t>
            </a:r>
            <a:r>
              <a:rPr lang="ru-RU" sz="2800" dirty="0">
                <a:latin typeface="Times New Roman" panose="02020603050405020304" pitchFamily="18" charset="0"/>
                <a:cs typeface="Times New Roman" panose="02020603050405020304" pitchFamily="18" charset="0"/>
              </a:rPr>
              <a:t> не исключают друг друга</a:t>
            </a:r>
          </a:p>
        </p:txBody>
      </p:sp>
    </p:spTree>
    <p:extLst>
      <p:ext uri="{BB962C8B-B14F-4D97-AF65-F5344CB8AC3E}">
        <p14:creationId xmlns:p14="http://schemas.microsoft.com/office/powerpoint/2010/main" val="914409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8325" y="504825"/>
            <a:ext cx="8229600" cy="6051550"/>
          </a:xfrm>
        </p:spPr>
        <p:txBody>
          <a:bodyPr>
            <a:noAutofit/>
          </a:bodyPr>
          <a:lstStyle/>
          <a:p>
            <a:r>
              <a:rPr lang="ru-RU" sz="2800" dirty="0">
                <a:latin typeface="Times New Roman" panose="02020603050405020304" pitchFamily="18" charset="0"/>
                <a:cs typeface="Times New Roman" panose="02020603050405020304" pitchFamily="18" charset="0"/>
              </a:rPr>
              <a:t>В естественном языке семантика слов обычно не организована таким образом, чтобы мы могли точно сказать, что то или иное слово (тот или иной концепт) имеет точно те или иные свойства, семы, что других сем у него нет, это слово/этот концепт входит только и без сомнений сюда и только сюда.</a:t>
            </a:r>
          </a:p>
          <a:p>
            <a:r>
              <a:rPr lang="ru-RU" sz="2800" dirty="0" err="1">
                <a:latin typeface="Times New Roman" panose="02020603050405020304" pitchFamily="18" charset="0"/>
                <a:cs typeface="Times New Roman" panose="02020603050405020304" pitchFamily="18" charset="0"/>
              </a:rPr>
              <a:t>Когнитивисты</a:t>
            </a:r>
            <a:r>
              <a:rPr lang="ru-RU" sz="2800" dirty="0">
                <a:latin typeface="Times New Roman" panose="02020603050405020304" pitchFamily="18" charset="0"/>
                <a:cs typeface="Times New Roman" panose="02020603050405020304" pitchFamily="18" charset="0"/>
              </a:rPr>
              <a:t> утверждают, что концептуальные структуры в языке часто основываются на нашем опыте, на том, как мы воспринимаем мир. Они </a:t>
            </a:r>
            <a:r>
              <a:rPr lang="ru-RU" sz="2800" u="sng" dirty="0" err="1">
                <a:latin typeface="Times New Roman" panose="02020603050405020304" pitchFamily="18" charset="0"/>
                <a:cs typeface="Times New Roman" panose="02020603050405020304" pitchFamily="18" charset="0"/>
              </a:rPr>
              <a:t>антропоцентричны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Рахилина</a:t>
            </a:r>
            <a:r>
              <a:rPr lang="ru-RU" sz="2800" dirty="0">
                <a:latin typeface="Times New Roman" panose="02020603050405020304" pitchFamily="18" charset="0"/>
                <a:cs typeface="Times New Roman" panose="02020603050405020304" pitchFamily="18" charset="0"/>
              </a:rPr>
              <a:t> 1998, с. 281).</a:t>
            </a:r>
            <a:endParaRPr lang="cs-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02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8325" y="504825"/>
            <a:ext cx="8229600" cy="6051550"/>
          </a:xfrm>
        </p:spPr>
        <p:txBody>
          <a:bodyPr>
            <a:noAutofit/>
          </a:bodyPr>
          <a:lstStyle/>
          <a:p>
            <a:r>
              <a:rPr lang="ru-RU" sz="2800" dirty="0">
                <a:latin typeface="Times New Roman" panose="02020603050405020304" pitchFamily="18" charset="0"/>
                <a:cs typeface="Times New Roman" panose="02020603050405020304" pitchFamily="18" charset="0"/>
              </a:rPr>
              <a:t>Это конечно тоже значит, что языковые концепты отличаются из-за культурных причин: концепт </a:t>
            </a:r>
            <a:r>
              <a:rPr lang="ru-RU" sz="2800" i="1" dirty="0">
                <a:latin typeface="Times New Roman" panose="02020603050405020304" pitchFamily="18" charset="0"/>
                <a:cs typeface="Times New Roman" panose="02020603050405020304" pitchFamily="18" charset="0"/>
              </a:rPr>
              <a:t>деревня</a:t>
            </a:r>
            <a:r>
              <a:rPr lang="ru-RU" sz="2800" dirty="0">
                <a:latin typeface="Times New Roman" panose="02020603050405020304" pitchFamily="18" charset="0"/>
                <a:cs typeface="Times New Roman" panose="02020603050405020304" pitchFamily="18" charset="0"/>
              </a:rPr>
              <a:t> в русском языке и концепт ч. </a:t>
            </a:r>
            <a:r>
              <a:rPr lang="cs-CZ" sz="2800" i="1" dirty="0">
                <a:latin typeface="Times New Roman" panose="02020603050405020304" pitchFamily="18" charset="0"/>
                <a:cs typeface="Times New Roman" panose="02020603050405020304" pitchFamily="18" charset="0"/>
              </a:rPr>
              <a:t>vesnice</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или нем. </a:t>
            </a:r>
            <a:r>
              <a:rPr lang="cs-CZ" sz="2800" i="1" dirty="0" err="1">
                <a:latin typeface="Times New Roman" panose="02020603050405020304" pitchFamily="18" charset="0"/>
                <a:cs typeface="Times New Roman" panose="02020603050405020304" pitchFamily="18" charset="0"/>
              </a:rPr>
              <a:t>Dorf</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отличаются друг от друга, хотя они принципиально похожи и являются типичными переводными эквивалентами. Но если сказать</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«Я вырос в деревне», это вызывает в русском контексте совсем другие ассоциации, нежели в чешском или немецком.</a:t>
            </a:r>
            <a:endParaRPr lang="cs-CZ"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Ср. ниже тему «Языковая картина мира», очень актуальную в российской лингвистике</a:t>
            </a:r>
            <a:endParaRPr lang="cs-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800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8325" y="504825"/>
            <a:ext cx="8229600" cy="6051550"/>
          </a:xfrm>
        </p:spPr>
        <p:txBody>
          <a:bodyPr>
            <a:noAutofit/>
          </a:bodyPr>
          <a:lstStyle/>
          <a:p>
            <a:r>
              <a:rPr lang="ru-RU" sz="2800" dirty="0" err="1">
                <a:latin typeface="Times New Roman" panose="02020603050405020304" pitchFamily="18" charset="0"/>
                <a:cs typeface="Times New Roman" panose="02020603050405020304" pitchFamily="18" charset="0"/>
              </a:rPr>
              <a:t>Когнитивисты</a:t>
            </a:r>
            <a:r>
              <a:rPr lang="ru-RU" sz="2800" dirty="0">
                <a:latin typeface="Times New Roman" panose="02020603050405020304" pitchFamily="18" charset="0"/>
                <a:cs typeface="Times New Roman" panose="02020603050405020304" pitchFamily="18" charset="0"/>
              </a:rPr>
              <a:t> обращают внимание на то, что </a:t>
            </a:r>
            <a:r>
              <a:rPr lang="ru-RU" sz="2800" dirty="0" err="1">
                <a:latin typeface="Times New Roman" panose="02020603050405020304" pitchFamily="18" charset="0"/>
                <a:cs typeface="Times New Roman" panose="02020603050405020304" pitchFamily="18" charset="0"/>
              </a:rPr>
              <a:t>бóльшую</a:t>
            </a:r>
            <a:r>
              <a:rPr lang="ru-RU" sz="2800" dirty="0">
                <a:latin typeface="Times New Roman" panose="02020603050405020304" pitchFamily="18" charset="0"/>
                <a:cs typeface="Times New Roman" panose="02020603050405020304" pitchFamily="18" charset="0"/>
              </a:rPr>
              <a:t> роль, чем строгие категории основывающиеся на логике, играют метафоры, метонимии и другие образы. Категоризация в языке происходит скорее на основе глобальных сходств, чем на основе имеющихся или отсутствующих отдельных сем</a:t>
            </a:r>
          </a:p>
          <a:p>
            <a:r>
              <a:rPr lang="ru-RU" sz="2800" dirty="0">
                <a:latin typeface="Times New Roman" panose="02020603050405020304" pitchFamily="18" charset="0"/>
                <a:cs typeface="Times New Roman" panose="02020603050405020304" pitchFamily="18" charset="0"/>
              </a:rPr>
              <a:t>Так например время в языках часто выражается с помощью метафоры с пространством. По-русски говорят </a:t>
            </a:r>
            <a:r>
              <a:rPr lang="ru-RU" sz="2800" i="1" dirty="0">
                <a:latin typeface="Times New Roman" panose="02020603050405020304" pitchFamily="18" charset="0"/>
                <a:cs typeface="Times New Roman" panose="02020603050405020304" pitchFamily="18" charset="0"/>
              </a:rPr>
              <a:t>десять лет тому назад</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Назад</a:t>
            </a:r>
            <a:r>
              <a:rPr lang="ru-RU" sz="2800" dirty="0">
                <a:latin typeface="Times New Roman" panose="02020603050405020304" pitchFamily="18" charset="0"/>
                <a:cs typeface="Times New Roman" panose="02020603050405020304" pitchFamily="18" charset="0"/>
              </a:rPr>
              <a:t> значит «в сторону, противоположную направлению взгляда или основного движения» (</a:t>
            </a:r>
            <a:r>
              <a:rPr lang="ru-RU" sz="2800" dirty="0" err="1">
                <a:latin typeface="Times New Roman" panose="02020603050405020304" pitchFamily="18" charset="0"/>
                <a:cs typeface="Times New Roman" panose="02020603050405020304" pitchFamily="18" charset="0"/>
              </a:rPr>
              <a:t>викисловарь</a:t>
            </a:r>
            <a:r>
              <a:rPr lang="ru-RU" sz="2800" dirty="0">
                <a:latin typeface="Times New Roman" panose="02020603050405020304" pitchFamily="18" charset="0"/>
                <a:cs typeface="Times New Roman" panose="02020603050405020304" pitchFamily="18" charset="0"/>
              </a:rPr>
              <a:t>), т. е. мы видим пространство, в котором взгляд</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куда-то </a:t>
            </a:r>
            <a:endParaRPr lang="cs-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58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8325" y="504825"/>
            <a:ext cx="8229600" cy="6051550"/>
          </a:xfrm>
        </p:spPr>
        <p:txBody>
          <a:bodyPr>
            <a:noAutofit/>
          </a:bodyPr>
          <a:lstStyle/>
          <a:p>
            <a:r>
              <a:rPr lang="ru-RU" sz="2800" dirty="0">
                <a:latin typeface="Times New Roman" panose="02020603050405020304" pitchFamily="18" charset="0"/>
                <a:cs typeface="Times New Roman" panose="02020603050405020304" pitchFamily="18" charset="0"/>
              </a:rPr>
              <a:t>направлен, или происходит движение куда-то. И </a:t>
            </a:r>
            <a:r>
              <a:rPr lang="ru-RU" sz="2800" i="1" dirty="0">
                <a:latin typeface="Times New Roman" panose="02020603050405020304" pitchFamily="18" charset="0"/>
                <a:cs typeface="Times New Roman" panose="02020603050405020304" pitchFamily="18" charset="0"/>
              </a:rPr>
              <a:t>назад</a:t>
            </a:r>
            <a:r>
              <a:rPr lang="ru-RU" sz="2800" dirty="0">
                <a:latin typeface="Times New Roman" panose="02020603050405020304" pitchFamily="18" charset="0"/>
                <a:cs typeface="Times New Roman" panose="02020603050405020304" pitchFamily="18" charset="0"/>
              </a:rPr>
              <a:t>, это в обратную сторону. Первоначальное значение корня </a:t>
            </a:r>
            <a:r>
              <a:rPr lang="ru-RU" sz="2800" i="1" dirty="0">
                <a:latin typeface="Times New Roman" panose="02020603050405020304" pitchFamily="18" charset="0"/>
                <a:cs typeface="Times New Roman" panose="02020603050405020304" pitchFamily="18" charset="0"/>
              </a:rPr>
              <a:t>зад-</a:t>
            </a:r>
            <a:r>
              <a:rPr lang="ru-RU" sz="2800" dirty="0">
                <a:latin typeface="Times New Roman" panose="02020603050405020304" pitchFamily="18" charset="0"/>
                <a:cs typeface="Times New Roman" panose="02020603050405020304" pitchFamily="18" charset="0"/>
              </a:rPr>
              <a:t> может быть имеет связь с индоевропейским корнем со значением «задница»  (первоначальный человеческий опыт – его тело). </a:t>
            </a:r>
            <a:r>
              <a:rPr lang="ru-RU" sz="2800" i="1" dirty="0">
                <a:latin typeface="Times New Roman" panose="02020603050405020304" pitchFamily="18" charset="0"/>
                <a:cs typeface="Times New Roman" panose="02020603050405020304" pitchFamily="18" charset="0"/>
              </a:rPr>
              <a:t>Десять лет тому назад</a:t>
            </a:r>
            <a:r>
              <a:rPr lang="ru-RU" sz="2800" dirty="0">
                <a:latin typeface="Times New Roman" panose="02020603050405020304" pitchFamily="18" charset="0"/>
                <a:cs typeface="Times New Roman" panose="02020603050405020304" pitchFamily="18" charset="0"/>
              </a:rPr>
              <a:t>, это то время, что лежит </a:t>
            </a:r>
            <a:r>
              <a:rPr lang="ru-RU" sz="2800" i="1" dirty="0">
                <a:latin typeface="Times New Roman" panose="02020603050405020304" pitchFamily="18" charset="0"/>
                <a:cs typeface="Times New Roman" panose="02020603050405020304" pitchFamily="18" charset="0"/>
              </a:rPr>
              <a:t>за нами</a:t>
            </a:r>
            <a:r>
              <a:rPr lang="ru-RU" sz="2800" dirty="0">
                <a:latin typeface="Times New Roman" panose="02020603050405020304" pitchFamily="18" charset="0"/>
                <a:cs typeface="Times New Roman" panose="02020603050405020304" pitchFamily="18" charset="0"/>
              </a:rPr>
              <a:t>, и мы смотрим в будущее…</a:t>
            </a:r>
          </a:p>
          <a:p>
            <a:r>
              <a:rPr lang="ru-RU" sz="2800" dirty="0">
                <a:latin typeface="Times New Roman" panose="02020603050405020304" pitchFamily="18" charset="0"/>
                <a:cs typeface="Times New Roman" panose="02020603050405020304" pitchFamily="18" charset="0"/>
              </a:rPr>
              <a:t>Но по-чешски то же самое выражается с помощью другой пространственной метафорой – </a:t>
            </a:r>
            <a:r>
              <a:rPr lang="cs-CZ" sz="2800" i="1" dirty="0">
                <a:latin typeface="Times New Roman" panose="02020603050405020304" pitchFamily="18" charset="0"/>
                <a:cs typeface="Times New Roman" panose="02020603050405020304" pitchFamily="18" charset="0"/>
              </a:rPr>
              <a:t>před deseti lety</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См. нем. </a:t>
            </a:r>
            <a:r>
              <a:rPr lang="cs-CZ" sz="2800" i="1" dirty="0">
                <a:latin typeface="Times New Roman" panose="02020603050405020304" pitchFamily="18" charset="0"/>
                <a:cs typeface="Times New Roman" panose="02020603050405020304" pitchFamily="18" charset="0"/>
              </a:rPr>
              <a:t>vor </a:t>
            </a:r>
            <a:r>
              <a:rPr lang="cs-CZ" sz="2800" i="1" dirty="0" err="1">
                <a:latin typeface="Times New Roman" panose="02020603050405020304" pitchFamily="18" charset="0"/>
                <a:cs typeface="Times New Roman" panose="02020603050405020304" pitchFamily="18" charset="0"/>
              </a:rPr>
              <a:t>zehn</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Jahren</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Тут мы по-видимому в пространстве повернулись и видим, как не странно, это время </a:t>
            </a:r>
            <a:r>
              <a:rPr lang="ru-RU" sz="2800" i="1" dirty="0">
                <a:latin typeface="Times New Roman" panose="02020603050405020304" pitchFamily="18" charset="0"/>
                <a:cs typeface="Times New Roman" panose="02020603050405020304" pitchFamily="18" charset="0"/>
              </a:rPr>
              <a:t>перед собой</a:t>
            </a:r>
            <a:r>
              <a:rPr lang="ru-RU" sz="2800" dirty="0">
                <a:latin typeface="Times New Roman" panose="02020603050405020304" pitchFamily="18" charset="0"/>
                <a:cs typeface="Times New Roman" panose="02020603050405020304" pitchFamily="18" charset="0"/>
              </a:rPr>
              <a:t>.</a:t>
            </a:r>
            <a:endParaRPr lang="cs-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0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buFont typeface="Arial"/>
              <a:buChar char="•"/>
              <a:defRPr/>
            </a:pPr>
            <a:r>
              <a:rPr lang="ru-RU" sz="2800" dirty="0">
                <a:latin typeface="Times New Roman" panose="02020603050405020304" pitchFamily="18" charset="0"/>
                <a:cs typeface="Times New Roman" panose="02020603050405020304" pitchFamily="18" charset="0"/>
              </a:rPr>
              <a:t>Когнитивная семантика</a:t>
            </a:r>
          </a:p>
          <a:p>
            <a:pPr marL="457200" indent="-457200">
              <a:buFont typeface="Arial"/>
              <a:buChar char="•"/>
              <a:defRPr/>
            </a:pPr>
            <a:endParaRPr lang="ru-RU" sz="2800" dirty="0">
              <a:latin typeface="Times New Roman" panose="02020603050405020304" pitchFamily="18" charset="0"/>
              <a:cs typeface="Times New Roman" panose="02020603050405020304" pitchFamily="18" charset="0"/>
            </a:endParaRPr>
          </a:p>
          <a:p>
            <a:pPr marL="457200" indent="-457200">
              <a:defRPr/>
            </a:pPr>
            <a:r>
              <a:rPr lang="ru-RU" sz="2800" dirty="0">
                <a:latin typeface="Times New Roman" panose="02020603050405020304" pitchFamily="18" charset="0"/>
                <a:cs typeface="Times New Roman" panose="02020603050405020304" pitchFamily="18" charset="0"/>
              </a:rPr>
              <a:t>Когнитивная семантика как часть когнитивной лингвистики изучает, как носители языка воспринимают явления внеязыкового мира и классифицируют их в языковые (семантические) классы. Иными словами, это направление лингвистики изучает язык как когнитивный механизм, который играет роль в кодировании и трансформировании информации </a:t>
            </a:r>
          </a:p>
          <a:p>
            <a:pPr marL="457200" indent="-457200">
              <a:defRPr/>
            </a:pPr>
            <a:r>
              <a:rPr lang="ru-RU" sz="2800" dirty="0">
                <a:latin typeface="Times New Roman" panose="02020603050405020304" pitchFamily="18" charset="0"/>
                <a:cs typeface="Times New Roman" panose="02020603050405020304" pitchFamily="18" charset="0"/>
              </a:rPr>
              <a:t>В структурализме, семантика по существу основана на предположениях логики: значение можно делить на самые мелкие единицы, семы, и в значении конкретной морфемы сема либо присутствует, либо</a:t>
            </a:r>
          </a:p>
        </p:txBody>
      </p:sp>
    </p:spTree>
    <p:extLst>
      <p:ext uri="{BB962C8B-B14F-4D97-AF65-F5344CB8AC3E}">
        <p14:creationId xmlns:p14="http://schemas.microsoft.com/office/powerpoint/2010/main" val="774503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r>
              <a:rPr lang="ru-RU" sz="2800" dirty="0">
                <a:latin typeface="Times New Roman" panose="02020603050405020304" pitchFamily="18" charset="0"/>
                <a:cs typeface="Times New Roman" panose="02020603050405020304" pitchFamily="18" charset="0"/>
              </a:rPr>
              <a:t>По-английски, это </a:t>
            </a:r>
            <a:r>
              <a:rPr lang="cs-CZ" sz="2800" i="1" dirty="0">
                <a:latin typeface="Times New Roman" panose="02020603050405020304" pitchFamily="18" charset="0"/>
                <a:cs typeface="Times New Roman" panose="02020603050405020304" pitchFamily="18" charset="0"/>
              </a:rPr>
              <a:t>ten </a:t>
            </a:r>
            <a:r>
              <a:rPr lang="cs-CZ" sz="2800" i="1" dirty="0" err="1">
                <a:latin typeface="Times New Roman" panose="02020603050405020304" pitchFamily="18" charset="0"/>
                <a:cs typeface="Times New Roman" panose="02020603050405020304" pitchFamily="18" charset="0"/>
              </a:rPr>
              <a:t>years</a:t>
            </a:r>
            <a:r>
              <a:rPr lang="cs-CZ" sz="2800" i="1" dirty="0">
                <a:latin typeface="Times New Roman" panose="02020603050405020304" pitchFamily="18" charset="0"/>
                <a:cs typeface="Times New Roman" panose="02020603050405020304" pitchFamily="18" charset="0"/>
              </a:rPr>
              <a:t> ago</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слове </a:t>
            </a:r>
            <a:r>
              <a:rPr lang="cs-CZ" sz="2800" i="1" dirty="0">
                <a:latin typeface="Times New Roman" panose="02020603050405020304" pitchFamily="18" charset="0"/>
                <a:cs typeface="Times New Roman" panose="02020603050405020304" pitchFamily="18" charset="0"/>
              </a:rPr>
              <a:t>ago</a:t>
            </a:r>
            <a:r>
              <a:rPr lang="ru-RU" sz="2800" dirty="0">
                <a:latin typeface="Times New Roman" panose="02020603050405020304" pitchFamily="18" charset="0"/>
                <a:cs typeface="Times New Roman" panose="02020603050405020304" pitchFamily="18" charset="0"/>
              </a:rPr>
              <a:t> находится корень глагола движения </a:t>
            </a:r>
            <a:r>
              <a:rPr lang="cs-CZ" sz="2800" i="1" dirty="0">
                <a:latin typeface="Times New Roman" panose="02020603050405020304" pitchFamily="18" charset="0"/>
                <a:cs typeface="Times New Roman" panose="02020603050405020304" pitchFamily="18" charset="0"/>
              </a:rPr>
              <a:t>to go</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т. е. это время, которое ушло. Время, это движение.</a:t>
            </a:r>
          </a:p>
          <a:p>
            <a:r>
              <a:rPr lang="ru-RU" sz="2800" dirty="0">
                <a:latin typeface="Times New Roman" panose="02020603050405020304" pitchFamily="18" charset="0"/>
                <a:cs typeface="Times New Roman" panose="02020603050405020304" pitchFamily="18" charset="0"/>
              </a:rPr>
              <a:t>См. </a:t>
            </a:r>
            <a:r>
              <a:rPr lang="ru-RU" sz="2800" i="1" dirty="0">
                <a:latin typeface="Times New Roman" panose="02020603050405020304" pitchFamily="18" charset="0"/>
                <a:cs typeface="Times New Roman" panose="02020603050405020304" pitchFamily="18" charset="0"/>
              </a:rPr>
              <a:t>время бежит</a:t>
            </a:r>
            <a:r>
              <a:rPr lang="ru-RU" sz="2800" dirty="0">
                <a:latin typeface="Times New Roman" panose="02020603050405020304" pitchFamily="18" charset="0"/>
                <a:cs typeface="Times New Roman" panose="02020603050405020304" pitchFamily="18" charset="0"/>
              </a:rPr>
              <a:t>, ч. </a:t>
            </a:r>
            <a:r>
              <a:rPr lang="cs-CZ" sz="2800" i="1" dirty="0">
                <a:latin typeface="Times New Roman" panose="02020603050405020304" pitchFamily="18" charset="0"/>
                <a:cs typeface="Times New Roman" panose="02020603050405020304" pitchFamily="18" charset="0"/>
              </a:rPr>
              <a:t>v příštím roce </a:t>
            </a:r>
            <a:r>
              <a:rPr lang="cs-CZ" sz="2800" dirty="0">
                <a:latin typeface="Times New Roman" panose="02020603050405020304" pitchFamily="18" charset="0"/>
                <a:cs typeface="Times New Roman" panose="02020603050405020304" pitchFamily="18" charset="0"/>
              </a:rPr>
              <a:t>(</a:t>
            </a:r>
            <a:r>
              <a:rPr lang="cs-CZ" sz="2800" i="1" dirty="0">
                <a:latin typeface="Times New Roman" panose="02020603050405020304" pitchFamily="18" charset="0"/>
                <a:cs typeface="Times New Roman" panose="02020603050405020304" pitchFamily="18" charset="0"/>
              </a:rPr>
              <a:t>příští</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от глагола </a:t>
            </a:r>
            <a:r>
              <a:rPr lang="cs-CZ" sz="2800" i="1" dirty="0">
                <a:latin typeface="Times New Roman" panose="02020603050405020304" pitchFamily="18" charset="0"/>
                <a:cs typeface="Times New Roman" panose="02020603050405020304" pitchFamily="18" charset="0"/>
              </a:rPr>
              <a:t>přijít</a:t>
            </a:r>
            <a:r>
              <a:rPr lang="cs-CZ"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Но мы воображаем себе циклические (повторяющиеся) периоды времени и как восходящие и сходящие движения в пространстве, ср. </a:t>
            </a:r>
            <a:r>
              <a:rPr lang="cs-CZ" sz="2800" i="1" dirty="0" err="1">
                <a:latin typeface="Times New Roman" panose="02020603050405020304" pitchFamily="18" charset="0"/>
                <a:cs typeface="Times New Roman" panose="02020603050405020304" pitchFamily="18" charset="0"/>
              </a:rPr>
              <a:t>глубокая</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ночь</a:t>
            </a:r>
            <a:r>
              <a:rPr lang="ru-RU" sz="2800" i="1" dirty="0">
                <a:latin typeface="Times New Roman" panose="02020603050405020304" pitchFamily="18" charset="0"/>
                <a:cs typeface="Times New Roman" panose="02020603050405020304" pitchFamily="18" charset="0"/>
              </a:rPr>
              <a:t>, глубокая зима</a:t>
            </a:r>
            <a:r>
              <a:rPr lang="ru-RU" sz="2800" dirty="0">
                <a:latin typeface="Times New Roman" panose="02020603050405020304" pitchFamily="18" charset="0"/>
                <a:cs typeface="Times New Roman" panose="02020603050405020304" pitchFamily="18" charset="0"/>
              </a:rPr>
              <a:t>, по-немецки и </a:t>
            </a:r>
            <a:r>
              <a:rPr lang="de-CH" sz="2800" i="1" dirty="0">
                <a:latin typeface="Times New Roman" panose="02020603050405020304" pitchFamily="18" charset="0"/>
                <a:cs typeface="Times New Roman" panose="02020603050405020304" pitchFamily="18" charset="0"/>
              </a:rPr>
              <a:t>Hochsommer</a:t>
            </a:r>
            <a:r>
              <a:rPr lang="de-CH" sz="2800" dirty="0">
                <a:latin typeface="Times New Roman" panose="02020603050405020304" pitchFamily="18" charset="0"/>
                <a:cs typeface="Times New Roman" panose="02020603050405020304" pitchFamily="18" charset="0"/>
              </a:rPr>
              <a:t> </a:t>
            </a:r>
            <a:r>
              <a:rPr lang="de-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середине лета», буквально «высокое лето».</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День или год, вероятно, являются своего рода контейнером, где полдень или лето наверху, а полночь или зима внизу…</a:t>
            </a:r>
          </a:p>
        </p:txBody>
      </p:sp>
    </p:spTree>
    <p:extLst>
      <p:ext uri="{BB962C8B-B14F-4D97-AF65-F5344CB8AC3E}">
        <p14:creationId xmlns:p14="http://schemas.microsoft.com/office/powerpoint/2010/main" val="553386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438900"/>
          </a:xfrm>
        </p:spPr>
        <p:txBody>
          <a:bodyPr>
            <a:noAutofit/>
          </a:bodyPr>
          <a:lstStyle/>
          <a:p>
            <a:r>
              <a:rPr lang="ru-RU" sz="2800" dirty="0">
                <a:latin typeface="Times New Roman" panose="02020603050405020304" pitchFamily="18" charset="0"/>
                <a:cs typeface="Times New Roman" panose="02020603050405020304" pitchFamily="18" charset="0"/>
              </a:rPr>
              <a:t>Это играет роль и в процессах возникновения новых средств для выражения грамматических категорий, ср. англ. </a:t>
            </a:r>
            <a:r>
              <a:rPr lang="cs-CZ" sz="2800" i="1" dirty="0" err="1">
                <a:latin typeface="Times New Roman" panose="02020603050405020304" pitchFamily="18" charset="0"/>
                <a:cs typeface="Times New Roman" panose="02020603050405020304" pitchFamily="18" charset="0"/>
              </a:rPr>
              <a:t>it's</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going</a:t>
            </a:r>
            <a:r>
              <a:rPr lang="cs-CZ" sz="2800" i="1" dirty="0">
                <a:latin typeface="Times New Roman" panose="02020603050405020304" pitchFamily="18" charset="0"/>
                <a:cs typeface="Times New Roman" panose="02020603050405020304" pitchFamily="18" charset="0"/>
              </a:rPr>
              <a:t> to </a:t>
            </a:r>
            <a:r>
              <a:rPr lang="cs-CZ" sz="2800" i="1" dirty="0" err="1">
                <a:latin typeface="Times New Roman" panose="02020603050405020304" pitchFamily="18" charset="0"/>
                <a:cs typeface="Times New Roman" panose="02020603050405020304" pitchFamily="18" charset="0"/>
              </a:rPr>
              <a:t>rain</a:t>
            </a:r>
            <a:r>
              <a:rPr lang="ru-RU" sz="2800" dirty="0">
                <a:latin typeface="Times New Roman" panose="02020603050405020304" pitchFamily="18" charset="0"/>
                <a:cs typeface="Times New Roman" panose="02020603050405020304" pitchFamily="18" charset="0"/>
              </a:rPr>
              <a:t>, франц. </a:t>
            </a:r>
            <a:r>
              <a:rPr lang="cs-CZ" sz="2800" i="1" dirty="0" err="1">
                <a:latin typeface="Times New Roman" panose="02020603050405020304" pitchFamily="18" charset="0"/>
                <a:cs typeface="Times New Roman" panose="02020603050405020304" pitchFamily="18" charset="0"/>
              </a:rPr>
              <a:t>il</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va</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pleuvoir</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слов. </a:t>
            </a:r>
            <a:r>
              <a:rPr lang="cs-CZ" sz="2800" i="1" dirty="0">
                <a:latin typeface="Times New Roman" panose="02020603050405020304" pitchFamily="18" charset="0"/>
                <a:cs typeface="Times New Roman" panose="02020603050405020304" pitchFamily="18" charset="0"/>
              </a:rPr>
              <a:t>ide </a:t>
            </a:r>
            <a:r>
              <a:rPr lang="cs-CZ" sz="2800" i="1" dirty="0" err="1">
                <a:latin typeface="Times New Roman" panose="02020603050405020304" pitchFamily="18" charset="0"/>
                <a:cs typeface="Times New Roman" panose="02020603050405020304" pitchFamily="18" charset="0"/>
              </a:rPr>
              <a:t>pršať</a:t>
            </a:r>
            <a:r>
              <a:rPr lang="cs-CZ" sz="2800" i="1" dirty="0">
                <a:latin typeface="Times New Roman" panose="02020603050405020304" pitchFamily="18" charset="0"/>
                <a:cs typeface="Times New Roman" panose="02020603050405020304" pitchFamily="18" charset="0"/>
              </a:rPr>
              <a:t> </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где из глагола движения возникает новый вспомогательный глагол для выражения будущего времени. Кстати, во франц. языке, данный</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cs-CZ" sz="2800" dirty="0">
                <a:latin typeface="Times New Roman" panose="02020603050405020304" pitchFamily="18" charset="0"/>
                <a:cs typeface="Times New Roman" panose="02020603050405020304" pitchFamily="18" charset="0"/>
              </a:rPr>
              <a:t>futur </a:t>
            </a:r>
            <a:r>
              <a:rPr lang="cs-CZ" sz="2800" dirty="0" err="1">
                <a:latin typeface="Times New Roman" panose="02020603050405020304" pitchFamily="18" charset="0"/>
                <a:cs typeface="Times New Roman" panose="02020603050405020304" pitchFamily="18" charset="0"/>
              </a:rPr>
              <a:t>proche</a:t>
            </a:r>
            <a:r>
              <a:rPr lang="ru-RU" sz="2800" dirty="0">
                <a:latin typeface="Times New Roman" panose="02020603050405020304" pitchFamily="18" charset="0"/>
                <a:cs typeface="Times New Roman" panose="02020603050405020304" pitchFamily="18" charset="0"/>
              </a:rPr>
              <a:t>»</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близкое будущее, имеет свой аналог в «</a:t>
            </a:r>
            <a:r>
              <a:rPr lang="de-CH" sz="2800" dirty="0">
                <a:latin typeface="Times New Roman" panose="02020603050405020304" pitchFamily="18" charset="0"/>
                <a:cs typeface="Times New Roman" panose="02020603050405020304" pitchFamily="18" charset="0"/>
              </a:rPr>
              <a:t>passé </a:t>
            </a:r>
            <a:r>
              <a:rPr lang="de-CH" sz="2800" dirty="0" err="1">
                <a:latin typeface="Times New Roman" panose="02020603050405020304" pitchFamily="18" charset="0"/>
                <a:cs typeface="Times New Roman" panose="02020603050405020304" pitchFamily="18" charset="0"/>
              </a:rPr>
              <a:t>récent</a:t>
            </a:r>
            <a:r>
              <a:rPr lang="ru-RU" sz="2800" dirty="0">
                <a:latin typeface="Times New Roman" panose="02020603050405020304" pitchFamily="18" charset="0"/>
                <a:cs typeface="Times New Roman" panose="02020603050405020304" pitchFamily="18" charset="0"/>
              </a:rPr>
              <a:t>»</a:t>
            </a:r>
            <a:r>
              <a:rPr lang="de-CH"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недавнем прошедшем, которое образуется с помощью глагола </a:t>
            </a:r>
            <a:r>
              <a:rPr lang="cs-CZ" sz="2800" i="1" dirty="0" err="1">
                <a:latin typeface="Times New Roman" panose="02020603050405020304" pitchFamily="18" charset="0"/>
                <a:cs typeface="Times New Roman" panose="02020603050405020304" pitchFamily="18" charset="0"/>
              </a:rPr>
              <a:t>venir</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«приходить», ср. </a:t>
            </a:r>
            <a:r>
              <a:rPr lang="cs-CZ" sz="2800" i="1" dirty="0" err="1">
                <a:latin typeface="Times New Roman" panose="02020603050405020304" pitchFamily="18" charset="0"/>
                <a:cs typeface="Times New Roman" panose="02020603050405020304" pitchFamily="18" charset="0"/>
              </a:rPr>
              <a:t>elle</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vient</a:t>
            </a:r>
            <a:r>
              <a:rPr lang="cs-CZ" sz="2800" i="1" dirty="0">
                <a:latin typeface="Times New Roman" panose="02020603050405020304" pitchFamily="18" charset="0"/>
                <a:cs typeface="Times New Roman" panose="02020603050405020304" pitchFamily="18" charset="0"/>
              </a:rPr>
              <a:t> de </a:t>
            </a:r>
            <a:r>
              <a:rPr lang="cs-CZ" sz="2800" i="1" dirty="0" err="1">
                <a:latin typeface="Times New Roman" panose="02020603050405020304" pitchFamily="18" charset="0"/>
                <a:cs typeface="Times New Roman" panose="02020603050405020304" pitchFamily="18" charset="0"/>
              </a:rPr>
              <a:t>partir</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«она только что уехала» (с видимой </a:t>
            </a:r>
            <a:r>
              <a:rPr lang="ru-RU" sz="2800" dirty="0" err="1">
                <a:latin typeface="Times New Roman" panose="02020603050405020304" pitchFamily="18" charset="0"/>
                <a:cs typeface="Times New Roman" panose="02020603050405020304" pitchFamily="18" charset="0"/>
              </a:rPr>
              <a:t>грамматикализацией</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И т.д.</a:t>
            </a:r>
          </a:p>
          <a:p>
            <a:r>
              <a:rPr lang="ru-RU" sz="2800" dirty="0">
                <a:latin typeface="Times New Roman" panose="02020603050405020304" pitchFamily="18" charset="0"/>
                <a:cs typeface="Times New Roman" panose="02020603050405020304" pitchFamily="18" charset="0"/>
              </a:rPr>
              <a:t>Все это можно объяснить тем, что мы выражаем то,  что не видно – время – с помощью того, что видно – пространство и движения в нем</a:t>
            </a: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5581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451092"/>
          </a:xfrm>
        </p:spPr>
        <p:txBody>
          <a:bodyPr>
            <a:noAutofit/>
          </a:bodyPr>
          <a:lstStyle/>
          <a:p>
            <a:r>
              <a:rPr lang="ru-RU" sz="2800" dirty="0">
                <a:latin typeface="Times New Roman" panose="02020603050405020304" pitchFamily="18" charset="0"/>
                <a:cs typeface="Times New Roman" panose="02020603050405020304" pitchFamily="18" charset="0"/>
              </a:rPr>
              <a:t>Но и пространство не воспринимается совсем «научным способом», ср. </a:t>
            </a:r>
            <a:r>
              <a:rPr lang="ru-RU" sz="2800" dirty="0" err="1">
                <a:latin typeface="Times New Roman" panose="02020603050405020304" pitchFamily="18" charset="0"/>
                <a:cs typeface="Times New Roman" panose="02020603050405020304" pitchFamily="18" charset="0"/>
              </a:rPr>
              <a:t>Рахилина</a:t>
            </a:r>
            <a:r>
              <a:rPr lang="ru-RU" sz="2800" dirty="0">
                <a:latin typeface="Times New Roman" panose="02020603050405020304" pitchFamily="18" charset="0"/>
                <a:cs typeface="Times New Roman" panose="02020603050405020304" pitchFamily="18" charset="0"/>
              </a:rPr>
              <a:t> (1998, с. 284)</a:t>
            </a:r>
          </a:p>
          <a:p>
            <a:r>
              <a:rPr lang="ru-RU" sz="2800" dirty="0">
                <a:latin typeface="Times New Roman" panose="02020603050405020304" pitchFamily="18" charset="0"/>
                <a:cs typeface="Times New Roman" panose="02020603050405020304" pitchFamily="18" charset="0"/>
              </a:rPr>
              <a:t>«Семантика размеров традиционно описывалась в рамках компонентного анализа </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структуралистского, </a:t>
            </a:r>
            <a:r>
              <a:rPr lang="cs-CZ" sz="2800" dirty="0">
                <a:latin typeface="Times New Roman" panose="02020603050405020304" pitchFamily="18" charset="0"/>
                <a:cs typeface="Times New Roman" panose="02020603050405020304" pitchFamily="18" charset="0"/>
              </a:rPr>
              <a:t>MG]</a:t>
            </a:r>
            <a:r>
              <a:rPr lang="ru-RU" sz="2800" dirty="0">
                <a:latin typeface="Times New Roman" panose="02020603050405020304" pitchFamily="18" charset="0"/>
                <a:cs typeface="Times New Roman" panose="02020603050405020304" pitchFamily="18" charset="0"/>
              </a:rPr>
              <a:t>, где, например, горизонтально вытянутые объекты получали помету [+ длинный], не вытянутые — [– длинный], вертикально вытянутые — [+ высокий], и т. д. Для того чтобы приписать семантические признаки такого рода, нужно было бы, вообще говоря, произвести полный геометрический обмер объекта как он есть. Между тем, уже в 1967 г. в пионерской статье М. </a:t>
            </a:r>
            <a:r>
              <a:rPr lang="ru-RU" sz="2800" dirty="0" err="1">
                <a:latin typeface="Times New Roman" panose="02020603050405020304" pitchFamily="18" charset="0"/>
                <a:cs typeface="Times New Roman" panose="02020603050405020304" pitchFamily="18" charset="0"/>
              </a:rPr>
              <a:t>Бирвиша</a:t>
            </a:r>
            <a:r>
              <a:rPr lang="ru-RU" sz="2800" dirty="0">
                <a:latin typeface="Times New Roman" panose="02020603050405020304" pitchFamily="18" charset="0"/>
                <a:cs typeface="Times New Roman" panose="02020603050405020304" pitchFamily="18" charset="0"/>
              </a:rPr>
              <a:t> [</a:t>
            </a:r>
            <a:r>
              <a:rPr lang="de-DE" sz="2800" dirty="0">
                <a:latin typeface="Times New Roman" panose="02020603050405020304" pitchFamily="18" charset="0"/>
                <a:cs typeface="Times New Roman" panose="02020603050405020304" pitchFamily="18" charset="0"/>
              </a:rPr>
              <a:t>Bierwisch 1967] </a:t>
            </a:r>
            <a:r>
              <a:rPr lang="ru-RU" sz="2800" dirty="0">
                <a:latin typeface="Times New Roman" panose="02020603050405020304" pitchFamily="18" charset="0"/>
                <a:cs typeface="Times New Roman" panose="02020603050405020304" pitchFamily="18" charset="0"/>
              </a:rPr>
              <a:t>было показано, что самых тщательных измерений будет недостаточно для того,</a:t>
            </a:r>
          </a:p>
        </p:txBody>
      </p:sp>
    </p:spTree>
    <p:extLst>
      <p:ext uri="{BB962C8B-B14F-4D97-AF65-F5344CB8AC3E}">
        <p14:creationId xmlns:p14="http://schemas.microsoft.com/office/powerpoint/2010/main" val="90653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r>
              <a:rPr lang="ru-RU" sz="2800" dirty="0">
                <a:latin typeface="Times New Roman" panose="02020603050405020304" pitchFamily="18" charset="0"/>
                <a:cs typeface="Times New Roman" panose="02020603050405020304" pitchFamily="18" charset="0"/>
              </a:rPr>
              <a:t>чтобы предсказать сочетаемостные свойства прилагательных размера типа </a:t>
            </a:r>
            <a:r>
              <a:rPr lang="ru-RU" sz="2800" i="1" dirty="0">
                <a:latin typeface="Times New Roman" panose="02020603050405020304" pitchFamily="18" charset="0"/>
                <a:cs typeface="Times New Roman" panose="02020603050405020304" pitchFamily="18" charset="0"/>
              </a:rPr>
              <a:t>длинный</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высокий</a:t>
            </a:r>
            <a:r>
              <a:rPr lang="ru-RU" sz="2800" dirty="0">
                <a:latin typeface="Times New Roman" panose="02020603050405020304" pitchFamily="18" charset="0"/>
                <a:cs typeface="Times New Roman" panose="02020603050405020304" pitchFamily="18" charset="0"/>
              </a:rPr>
              <a:t> и под.: так, водосточная труба (в отличие от обычной, например, заводской) описывается не как высокая, а как длинная (см. подробнее [Апресян 1974: 58–59]). Предлагалось усложнить признаковое описание, добавив к определению ‘высокий’ идею независимого положения объекта; этот </a:t>
            </a:r>
            <a:r>
              <a:rPr lang="ru-RU" sz="2800" dirty="0" err="1">
                <a:latin typeface="Times New Roman" panose="02020603050405020304" pitchFamily="18" charset="0"/>
                <a:cs typeface="Times New Roman" panose="02020603050405020304" pitchFamily="18" charset="0"/>
              </a:rPr>
              <a:t>дополнитель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ныи</a:t>
            </a:r>
            <a:r>
              <a:rPr lang="ru-RU" sz="2800" dirty="0">
                <a:latin typeface="Times New Roman" panose="02020603050405020304" pitchFamily="18" charset="0"/>
                <a:cs typeface="Times New Roman" panose="02020603050405020304" pitchFamily="18" charset="0"/>
              </a:rPr>
              <a:t>̆ признак позволил бы измерять, например, у водосточной трубы, прикрепленной к стене, не «высоту», а «длину» (как у несамостоятельного объекта).</a:t>
            </a:r>
          </a:p>
          <a:p>
            <a:r>
              <a:rPr lang="ru-RU" sz="2800" dirty="0">
                <a:latin typeface="Times New Roman" panose="02020603050405020304" pitchFamily="18" charset="0"/>
                <a:cs typeface="Times New Roman" panose="02020603050405020304" pitchFamily="18" charset="0"/>
              </a:rPr>
              <a:t>Однако и такой принцип решения проблемы семантики пространства (пошаговое усложнение</a:t>
            </a:r>
          </a:p>
        </p:txBody>
      </p:sp>
    </p:spTree>
    <p:extLst>
      <p:ext uri="{BB962C8B-B14F-4D97-AF65-F5344CB8AC3E}">
        <p14:creationId xmlns:p14="http://schemas.microsoft.com/office/powerpoint/2010/main" val="2104696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r>
              <a:rPr lang="ru-RU" sz="2800" dirty="0">
                <a:latin typeface="Times New Roman" panose="02020603050405020304" pitchFamily="18" charset="0"/>
                <a:cs typeface="Times New Roman" panose="02020603050405020304" pitchFamily="18" charset="0"/>
              </a:rPr>
              <a:t>картины описания, ориентированное на каждый частный случай, конкретный объект, когда новые признаки могут вводится </a:t>
            </a:r>
            <a:r>
              <a:rPr lang="de-DE" sz="2800" dirty="0">
                <a:latin typeface="Times New Roman" panose="02020603050405020304" pitchFamily="18" charset="0"/>
                <a:cs typeface="Times New Roman" panose="02020603050405020304" pitchFamily="18" charset="0"/>
              </a:rPr>
              <a:t>ad hoc, </a:t>
            </a:r>
            <a:r>
              <a:rPr lang="ru-RU" sz="2800" dirty="0">
                <a:latin typeface="Times New Roman" panose="02020603050405020304" pitchFamily="18" charset="0"/>
                <a:cs typeface="Times New Roman" panose="02020603050405020304" pitchFamily="18" charset="0"/>
              </a:rPr>
              <a:t>немотивированно) не может считаться полностью удовлетвори-тельным, и Л. </a:t>
            </a:r>
            <a:r>
              <a:rPr lang="ru-RU" sz="2800" dirty="0" err="1">
                <a:latin typeface="Times New Roman" panose="02020603050405020304" pitchFamily="18" charset="0"/>
                <a:cs typeface="Times New Roman" panose="02020603050405020304" pitchFamily="18" charset="0"/>
              </a:rPr>
              <a:t>Талми</a:t>
            </a:r>
            <a:r>
              <a:rPr lang="ru-RU" sz="2800" dirty="0">
                <a:latin typeface="Times New Roman" panose="02020603050405020304" pitchFamily="18" charset="0"/>
                <a:cs typeface="Times New Roman" panose="02020603050405020304" pitchFamily="18" charset="0"/>
              </a:rPr>
              <a:t> предлагает совершенно иную пространственную модель. Он считает, что геометрия Евклида, которую лингвисты усвоили в школе, и связанная с такими понятиями, как размер, расстояние, длина, угол и под., не имеет отношения к языковой картине мира. В языке человек измеряет не отдельные параметры объекта, а объект цели- ком, относя его к тому или иному топологическому типу (круглые, плоские, вытянутые, бесформенные объекты, и т. п.). С точки зрения Л. </a:t>
            </a:r>
            <a:r>
              <a:rPr lang="ru-RU" sz="2800" dirty="0" err="1">
                <a:latin typeface="Times New Roman" panose="02020603050405020304" pitchFamily="18" charset="0"/>
                <a:cs typeface="Times New Roman" panose="02020603050405020304" pitchFamily="18" charset="0"/>
              </a:rPr>
              <a:t>Талми</a:t>
            </a:r>
            <a:r>
              <a:rPr lang="ru-RU" sz="2800" dirty="0">
                <a:latin typeface="Times New Roman" panose="02020603050405020304" pitchFamily="18" charset="0"/>
                <a:cs typeface="Times New Roman" panose="02020603050405020304" pitchFamily="18" charset="0"/>
              </a:rPr>
              <a:t>, именно</a:t>
            </a: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310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r>
              <a:rPr lang="ru-RU" sz="2800" dirty="0">
                <a:latin typeface="Times New Roman" panose="02020603050405020304" pitchFamily="18" charset="0"/>
                <a:cs typeface="Times New Roman" panose="02020603050405020304" pitchFamily="18" charset="0"/>
              </a:rPr>
              <a:t>топологические типы «организуют» языковое пространство и служат в нем ориентирами.</a:t>
            </a:r>
          </a:p>
          <a:p>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случай с водосточной трубой может быть описан совершенно иначе: дело в том, что высокие объекты, подобно человеку, «стоят», т. е. закреплены снизу и видятся снизу вверх (наблюдатель внизу), тогда как, например, глубокие — сверху вниз (наблюдатель как бы мысленно опускается на дно). Обычные трубы, столбы, деревья расположены по- </a:t>
            </a:r>
            <a:r>
              <a:rPr lang="ru-RU" sz="2800" dirty="0" err="1">
                <a:latin typeface="Times New Roman" panose="02020603050405020304" pitchFamily="18" charset="0"/>
                <a:cs typeface="Times New Roman" panose="02020603050405020304" pitchFamily="18" charset="0"/>
              </a:rPr>
              <a:t>добно</a:t>
            </a:r>
            <a:r>
              <a:rPr lang="ru-RU" sz="2800" dirty="0">
                <a:latin typeface="Times New Roman" panose="02020603050405020304" pitchFamily="18" charset="0"/>
                <a:cs typeface="Times New Roman" panose="02020603050405020304" pitchFamily="18" charset="0"/>
              </a:rPr>
              <a:t> стоящему человеку, т. е. закреплены снизу и не имеют верхней опоры. Водосточная же труба в каком-то смысле свисает со стены или крыши и поэтому должна измеряться сверху вниз (как, например, веревка);</a:t>
            </a:r>
          </a:p>
        </p:txBody>
      </p:sp>
    </p:spTree>
    <p:extLst>
      <p:ext uri="{BB962C8B-B14F-4D97-AF65-F5344CB8AC3E}">
        <p14:creationId xmlns:p14="http://schemas.microsoft.com/office/powerpoint/2010/main" val="2831111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r>
              <a:rPr lang="ru-RU" sz="2800" dirty="0">
                <a:latin typeface="Times New Roman" panose="02020603050405020304" pitchFamily="18" charset="0"/>
                <a:cs typeface="Times New Roman" panose="02020603050405020304" pitchFamily="18" charset="0"/>
              </a:rPr>
              <a:t>ср. здесь ноги человека или лапы животного, которые тоже описываются как длинные, а не высокие, но колонны здания (даже упирающиеся в портик) — всегда высокие (взгляд снизу вверх).»</a:t>
            </a:r>
          </a:p>
          <a:p>
            <a:r>
              <a:rPr lang="ru-RU" sz="2800" dirty="0">
                <a:latin typeface="Times New Roman" panose="02020603050405020304" pitchFamily="18" charset="0"/>
                <a:cs typeface="Times New Roman" panose="02020603050405020304" pitchFamily="18" charset="0"/>
              </a:rPr>
              <a:t>См. </a:t>
            </a:r>
            <a:r>
              <a:rPr lang="ru-RU" sz="2800" i="1" dirty="0">
                <a:latin typeface="Times New Roman" panose="02020603050405020304" pitchFamily="18" charset="0"/>
                <a:cs typeface="Times New Roman" panose="02020603050405020304" pitchFamily="18" charset="0"/>
              </a:rPr>
              <a:t>высокая</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деревянная лестница</a:t>
            </a:r>
            <a:r>
              <a:rPr lang="ru-RU" sz="2800" dirty="0">
                <a:latin typeface="Times New Roman" panose="02020603050405020304" pitchFamily="18" charset="0"/>
                <a:cs typeface="Times New Roman" panose="02020603050405020304" pitchFamily="18" charset="0"/>
              </a:rPr>
              <a:t>, но </a:t>
            </a:r>
            <a:r>
              <a:rPr lang="ru-RU" sz="2800" i="1" dirty="0">
                <a:latin typeface="Times New Roman" panose="02020603050405020304" pitchFamily="18" charset="0"/>
                <a:cs typeface="Times New Roman" panose="02020603050405020304" pitchFamily="18" charset="0"/>
              </a:rPr>
              <a:t>длинная верёвочная лестница</a:t>
            </a:r>
            <a:r>
              <a:rPr lang="ru-RU" sz="2800" dirty="0">
                <a:latin typeface="Times New Roman" panose="02020603050405020304" pitchFamily="18" charset="0"/>
                <a:cs typeface="Times New Roman" panose="02020603050405020304" pitchFamily="18" charset="0"/>
              </a:rPr>
              <a:t>. Деревянная лестница «стоит», но верёвочная лестница «висит»</a:t>
            </a: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123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12CAF43-46DC-C343-AD9A-B8099E23B284}"/>
              </a:ext>
            </a:extLst>
          </p:cNvPr>
          <p:cNvPicPr>
            <a:picLocks noChangeAspect="1"/>
          </p:cNvPicPr>
          <p:nvPr/>
        </p:nvPicPr>
        <p:blipFill>
          <a:blip r:embed="rId2"/>
          <a:stretch>
            <a:fillRect/>
          </a:stretch>
        </p:blipFill>
        <p:spPr>
          <a:xfrm>
            <a:off x="138059" y="841756"/>
            <a:ext cx="8293100" cy="3175000"/>
          </a:xfrm>
          <a:prstGeom prst="rect">
            <a:avLst/>
          </a:prstGeom>
        </p:spPr>
      </p:pic>
    </p:spTree>
    <p:extLst>
      <p:ext uri="{BB962C8B-B14F-4D97-AF65-F5344CB8AC3E}">
        <p14:creationId xmlns:p14="http://schemas.microsoft.com/office/powerpoint/2010/main" val="172721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0FC1922-3BC8-584A-A9F2-553AC1527CDA}"/>
              </a:ext>
            </a:extLst>
          </p:cNvPr>
          <p:cNvPicPr>
            <a:picLocks noChangeAspect="1"/>
          </p:cNvPicPr>
          <p:nvPr/>
        </p:nvPicPr>
        <p:blipFill>
          <a:blip r:embed="rId2"/>
          <a:stretch>
            <a:fillRect/>
          </a:stretch>
        </p:blipFill>
        <p:spPr>
          <a:xfrm>
            <a:off x="2920864" y="0"/>
            <a:ext cx="4211456" cy="6858000"/>
          </a:xfrm>
          <a:prstGeom prst="rect">
            <a:avLst/>
          </a:prstGeom>
        </p:spPr>
      </p:pic>
    </p:spTree>
    <p:extLst>
      <p:ext uri="{BB962C8B-B14F-4D97-AF65-F5344CB8AC3E}">
        <p14:creationId xmlns:p14="http://schemas.microsoft.com/office/powerpoint/2010/main" val="3586477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r>
              <a:rPr lang="ru-RU" sz="2800" dirty="0">
                <a:latin typeface="Times New Roman" panose="02020603050405020304" pitchFamily="18" charset="0"/>
                <a:cs typeface="Times New Roman" panose="02020603050405020304" pitchFamily="18" charset="0"/>
              </a:rPr>
              <a:t>Важный аспект когнитивной семантики, это теория прототипов: если мы принимаем исходную гипотезу о том, что в семантическом поле</a:t>
            </a:r>
            <a:r>
              <a:rPr lang="de-CH"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не все концепты равны, то надо считать с тем, что в этом поле есть лучшие (более центральные) и более периферийные представители. Есть более типичные птицы отвечающие (почти) полностью концепту птицы, и есть более периферийные представители, напр. нелетающие... Центральные представители мы можем назвать </a:t>
            </a:r>
            <a:r>
              <a:rPr lang="ru-RU" sz="2800" dirty="0" err="1">
                <a:latin typeface="Times New Roman" panose="02020603050405020304" pitchFamily="18" charset="0"/>
                <a:cs typeface="Times New Roman" panose="02020603050405020304" pitchFamily="18" charset="0"/>
              </a:rPr>
              <a:t>прототипическими</a:t>
            </a: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a:t>
            </a:r>
            <a:r>
              <a:rPr lang="ru-RU" sz="2800" dirty="0" err="1">
                <a:latin typeface="Times New Roman" panose="02020603050405020304" pitchFamily="18" charset="0"/>
                <a:cs typeface="Times New Roman" panose="02020603050405020304" pitchFamily="18" charset="0"/>
              </a:rPr>
              <a:t>Прототипическое</a:t>
            </a:r>
            <a:r>
              <a:rPr lang="ru-RU" sz="2800" dirty="0">
                <a:latin typeface="Times New Roman" panose="02020603050405020304" pitchFamily="18" charset="0"/>
                <a:cs typeface="Times New Roman" panose="02020603050405020304" pitchFamily="18" charset="0"/>
              </a:rPr>
              <a:t> значение, одна из «психологи-</a:t>
            </a:r>
            <a:r>
              <a:rPr lang="ru-RU" sz="2800" dirty="0" err="1">
                <a:latin typeface="Times New Roman" panose="02020603050405020304" pitchFamily="18" charset="0"/>
                <a:cs typeface="Times New Roman" panose="02020603050405020304" pitchFamily="18" charset="0"/>
              </a:rPr>
              <a:t>ческих</a:t>
            </a:r>
            <a:r>
              <a:rPr lang="ru-RU" sz="2800" dirty="0">
                <a:latin typeface="Times New Roman" panose="02020603050405020304" pitchFamily="18" charset="0"/>
                <a:cs typeface="Times New Roman" panose="02020603050405020304" pitchFamily="18" charset="0"/>
              </a:rPr>
              <a:t>» идей Э. </a:t>
            </a:r>
            <a:r>
              <a:rPr lang="ru-RU" sz="2800" dirty="0" err="1">
                <a:latin typeface="Times New Roman" panose="02020603050405020304" pitchFamily="18" charset="0"/>
                <a:cs typeface="Times New Roman" panose="02020603050405020304" pitchFamily="18" charset="0"/>
              </a:rPr>
              <a:t>Рош</a:t>
            </a:r>
            <a:r>
              <a:rPr lang="ru-RU" sz="2800" dirty="0">
                <a:latin typeface="Times New Roman" panose="02020603050405020304" pitchFamily="18" charset="0"/>
                <a:cs typeface="Times New Roman" panose="02020603050405020304" pitchFamily="18" charset="0"/>
              </a:rPr>
              <a:t> [</a:t>
            </a:r>
            <a:r>
              <a:rPr lang="de-DE" sz="2800" dirty="0">
                <a:latin typeface="Times New Roman" panose="02020603050405020304" pitchFamily="18" charset="0"/>
                <a:cs typeface="Times New Roman" panose="02020603050405020304" pitchFamily="18" charset="0"/>
              </a:rPr>
              <a:t>Rosch 1977; </a:t>
            </a:r>
            <a:r>
              <a:rPr lang="de-DE" sz="2800" dirty="0" err="1">
                <a:latin typeface="Times New Roman" panose="02020603050405020304" pitchFamily="18" charset="0"/>
                <a:cs typeface="Times New Roman" panose="02020603050405020304" pitchFamily="18" charset="0"/>
              </a:rPr>
              <a:t>Mervis</a:t>
            </a:r>
            <a:r>
              <a:rPr lang="de-DE" sz="2800" dirty="0">
                <a:latin typeface="Times New Roman" panose="02020603050405020304" pitchFamily="18" charset="0"/>
                <a:cs typeface="Times New Roman" panose="02020603050405020304" pitchFamily="18" charset="0"/>
              </a:rPr>
              <a:t>, Rosch 1981], </a:t>
            </a:r>
            <a:r>
              <a:rPr lang="ru-RU" sz="2800" dirty="0">
                <a:latin typeface="Times New Roman" panose="02020603050405020304" pitchFamily="18" charset="0"/>
                <a:cs typeface="Times New Roman" panose="02020603050405020304" pitchFamily="18" charset="0"/>
              </a:rPr>
              <a:t>вызвавшая огромный резонанс в лингвистике, целые потоки статей и книг «за» и «против». </a:t>
            </a: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24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buFont typeface="Arial"/>
              <a:buChar char="•"/>
              <a:defRPr/>
            </a:pPr>
            <a:r>
              <a:rPr lang="ru-RU" sz="2800" dirty="0">
                <a:latin typeface="Times New Roman" panose="02020603050405020304" pitchFamily="18" charset="0"/>
                <a:cs typeface="Times New Roman" panose="02020603050405020304" pitchFamily="18" charset="0"/>
              </a:rPr>
              <a:t>нет, другой возможности нет, и такое положение обозначается знаком плюс или минус (или ноль, если данная сема для значения не играет роли).</a:t>
            </a:r>
          </a:p>
          <a:p>
            <a:pPr marL="457200" indent="-457200">
              <a:buFont typeface="Arial"/>
              <a:buChar char="•"/>
              <a:defRPr/>
            </a:pPr>
            <a:r>
              <a:rPr lang="ru-RU" sz="2800" dirty="0">
                <a:latin typeface="Times New Roman" panose="02020603050405020304" pitchFamily="18" charset="0"/>
                <a:cs typeface="Times New Roman" panose="02020603050405020304" pitchFamily="18" charset="0"/>
              </a:rPr>
              <a:t>Иными словами, структуралисты в семантике употребляют те же принципы, как и во фонологии, в морфологии и в синтаксисе</a:t>
            </a:r>
          </a:p>
          <a:p>
            <a:pPr marL="457200" indent="-457200">
              <a:defRPr/>
            </a:pPr>
            <a:r>
              <a:rPr lang="ru-RU" sz="2800" dirty="0">
                <a:latin typeface="Times New Roman" panose="02020603050405020304" pitchFamily="18" charset="0"/>
                <a:cs typeface="Times New Roman" panose="02020603050405020304" pitchFamily="18" charset="0"/>
              </a:rPr>
              <a:t>Таким образом, не удивительно, что когнитивная семантика возникла во время самых абстрактных формальных моделей, возникших из структурализма: «Неудивительно, что наиболее яркие лингвисты США (кстати, практически все они были в свое время учениками Хомского </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«отца» генеративной грамматики, </a:t>
            </a:r>
            <a:r>
              <a:rPr lang="cs-CZ" sz="2800" dirty="0">
                <a:latin typeface="Times New Roman" panose="02020603050405020304" pitchFamily="18" charset="0"/>
                <a:cs typeface="Times New Roman" panose="02020603050405020304" pitchFamily="18" charset="0"/>
              </a:rPr>
              <a:t>MG]</a:t>
            </a:r>
            <a:r>
              <a:rPr lang="ru-RU" sz="2800" dirty="0">
                <a:latin typeface="Times New Roman" panose="02020603050405020304" pitchFamily="18" charset="0"/>
                <a:cs typeface="Times New Roman" panose="02020603050405020304" pitchFamily="18" charset="0"/>
              </a:rPr>
              <a:t>) оказались «диссидентами» как Стандартной теории</a:t>
            </a:r>
            <a:r>
              <a:rPr lang="cs-CZ"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229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r>
              <a:rPr lang="ru-RU" sz="2800" dirty="0">
                <a:latin typeface="Times New Roman" panose="02020603050405020304" pitchFamily="18" charset="0"/>
                <a:cs typeface="Times New Roman" panose="02020603050405020304" pitchFamily="18" charset="0"/>
              </a:rPr>
              <a:t>Суть ее в том, что человек воспринимает любую семантическую категорию как имеющую центр и периферию и, следовательно, имеющую «более </a:t>
            </a:r>
            <a:r>
              <a:rPr lang="ru-RU" sz="2800" dirty="0" err="1">
                <a:latin typeface="Times New Roman" panose="02020603050405020304" pitchFamily="18" charset="0"/>
                <a:cs typeface="Times New Roman" panose="02020603050405020304" pitchFamily="18" charset="0"/>
              </a:rPr>
              <a:t>прототипических</a:t>
            </a:r>
            <a:r>
              <a:rPr lang="ru-RU" sz="2800" dirty="0">
                <a:latin typeface="Times New Roman" panose="02020603050405020304" pitchFamily="18" charset="0"/>
                <a:cs typeface="Times New Roman" panose="02020603050405020304" pitchFamily="18" charset="0"/>
              </a:rPr>
              <a:t>» и «менее </a:t>
            </a:r>
            <a:r>
              <a:rPr lang="ru-RU" sz="2800" dirty="0" err="1">
                <a:latin typeface="Times New Roman" panose="02020603050405020304" pitchFamily="18" charset="0"/>
                <a:cs typeface="Times New Roman" panose="02020603050405020304" pitchFamily="18" charset="0"/>
              </a:rPr>
              <a:t>прототипических</a:t>
            </a:r>
            <a:r>
              <a:rPr lang="ru-RU" sz="2800" dirty="0">
                <a:latin typeface="Times New Roman" panose="02020603050405020304" pitchFamily="18" charset="0"/>
                <a:cs typeface="Times New Roman" panose="02020603050405020304" pitchFamily="18" charset="0"/>
              </a:rPr>
              <a:t>» представителей, связанных между собой отношениями «семейного сходства» (</a:t>
            </a:r>
            <a:r>
              <a:rPr lang="de-DE" sz="2800" i="1" dirty="0" err="1">
                <a:latin typeface="Times New Roman" panose="02020603050405020304" pitchFamily="18" charset="0"/>
                <a:cs typeface="Times New Roman" panose="02020603050405020304" pitchFamily="18" charset="0"/>
              </a:rPr>
              <a:t>family</a:t>
            </a:r>
            <a:r>
              <a:rPr lang="de-DE" sz="2800" i="1" dirty="0">
                <a:latin typeface="Times New Roman" panose="02020603050405020304" pitchFamily="18" charset="0"/>
                <a:cs typeface="Times New Roman" panose="02020603050405020304" pitchFamily="18" charset="0"/>
              </a:rPr>
              <a:t> </a:t>
            </a:r>
            <a:r>
              <a:rPr lang="de-DE" sz="2800" i="1" dirty="0" err="1">
                <a:latin typeface="Times New Roman" panose="02020603050405020304" pitchFamily="18" charset="0"/>
                <a:cs typeface="Times New Roman" panose="02020603050405020304" pitchFamily="18" charset="0"/>
              </a:rPr>
              <a:t>resemblance</a:t>
            </a:r>
            <a:r>
              <a:rPr lang="de-DE"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Так, малиновка </a:t>
            </a:r>
            <a:r>
              <a:rPr lang="cs-CZ" sz="2800" dirty="0">
                <a:latin typeface="Times New Roman" panose="02020603050405020304" pitchFamily="18" charset="0"/>
                <a:cs typeface="Times New Roman" panose="02020603050405020304" pitchFamily="18" charset="0"/>
              </a:rPr>
              <a:t>[VRČS: </a:t>
            </a:r>
            <a:r>
              <a:rPr lang="cs-CZ" sz="2800" i="1" dirty="0">
                <a:latin typeface="Times New Roman" panose="02020603050405020304" pitchFamily="18" charset="0"/>
                <a:cs typeface="Times New Roman" panose="02020603050405020304" pitchFamily="18" charset="0"/>
              </a:rPr>
              <a:t>sedmihlásek</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 воробей попадают, скорее, в число </a:t>
            </a:r>
            <a:r>
              <a:rPr lang="ru-RU" sz="2800" dirty="0" err="1">
                <a:latin typeface="Times New Roman" panose="02020603050405020304" pitchFamily="18" charset="0"/>
                <a:cs typeface="Times New Roman" panose="02020603050405020304" pitchFamily="18" charset="0"/>
              </a:rPr>
              <a:t>прототипических</a:t>
            </a:r>
            <a:r>
              <a:rPr lang="ru-RU" sz="2800" dirty="0">
                <a:latin typeface="Times New Roman" panose="02020603050405020304" pitchFamily="18" charset="0"/>
                <a:cs typeface="Times New Roman" panose="02020603050405020304" pitchFamily="18" charset="0"/>
              </a:rPr>
              <a:t> птиц, тогда как страус и курица — на периферию «птичьей» категории.» (</a:t>
            </a:r>
            <a:r>
              <a:rPr lang="ru-RU" sz="2800" dirty="0" err="1">
                <a:latin typeface="Times New Roman" panose="02020603050405020304" pitchFamily="18" charset="0"/>
                <a:cs typeface="Times New Roman" panose="02020603050405020304" pitchFamily="18" charset="0"/>
              </a:rPr>
              <a:t>Рахилина</a:t>
            </a:r>
            <a:r>
              <a:rPr lang="ru-RU" sz="2800" dirty="0">
                <a:latin typeface="Times New Roman" panose="02020603050405020304" pitchFamily="18" charset="0"/>
                <a:cs typeface="Times New Roman" panose="02020603050405020304" pitchFamily="18" charset="0"/>
              </a:rPr>
              <a:t> 1998, с. 286)</a:t>
            </a:r>
          </a:p>
        </p:txBody>
      </p:sp>
    </p:spTree>
    <p:extLst>
      <p:ext uri="{BB962C8B-B14F-4D97-AF65-F5344CB8AC3E}">
        <p14:creationId xmlns:p14="http://schemas.microsoft.com/office/powerpoint/2010/main" val="4100978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r>
              <a:rPr lang="ru-RU" sz="2800" dirty="0">
                <a:latin typeface="Times New Roman" panose="02020603050405020304" pitchFamily="18" charset="0"/>
                <a:cs typeface="Times New Roman" panose="02020603050405020304" pitchFamily="18" charset="0"/>
              </a:rPr>
              <a:t>«После открытия </a:t>
            </a:r>
            <a:r>
              <a:rPr lang="ru-RU" sz="2800" dirty="0" err="1">
                <a:latin typeface="Times New Roman" panose="02020603050405020304" pitchFamily="18" charset="0"/>
                <a:cs typeface="Times New Roman" panose="02020603050405020304" pitchFamily="18" charset="0"/>
              </a:rPr>
              <a:t>Рош</a:t>
            </a:r>
            <a:r>
              <a:rPr lang="ru-RU" sz="2800" dirty="0">
                <a:latin typeface="Times New Roman" panose="02020603050405020304" pitchFamily="18" charset="0"/>
                <a:cs typeface="Times New Roman" panose="02020603050405020304" pitchFamily="18" charset="0"/>
              </a:rPr>
              <a:t>, которая связывала идею прототипа только с исследованиями языковых классификаций &lt;предметной&gt; лексики, были сделаны попытки статистически «посчитать» кате- </a:t>
            </a:r>
            <a:r>
              <a:rPr lang="ru-RU" sz="2800" dirty="0" err="1">
                <a:latin typeface="Times New Roman" panose="02020603050405020304" pitchFamily="18" charset="0"/>
                <a:cs typeface="Times New Roman" panose="02020603050405020304" pitchFamily="18" charset="0"/>
              </a:rPr>
              <a:t>гориальные</a:t>
            </a:r>
            <a:r>
              <a:rPr lang="ru-RU" sz="2800" dirty="0">
                <a:latin typeface="Times New Roman" panose="02020603050405020304" pitchFamily="18" charset="0"/>
                <a:cs typeface="Times New Roman" panose="02020603050405020304" pitchFamily="18" charset="0"/>
              </a:rPr>
              <a:t> прототипы в языке, т. е. с помощью достаточного количества испытуемых определить, каковы в сознании носителя языка </a:t>
            </a:r>
            <a:r>
              <a:rPr lang="ru-RU" sz="2800" dirty="0" err="1">
                <a:latin typeface="Times New Roman" panose="02020603050405020304" pitchFamily="18" charset="0"/>
                <a:cs typeface="Times New Roman" panose="02020603050405020304" pitchFamily="18" charset="0"/>
              </a:rPr>
              <a:t>прототипические</a:t>
            </a:r>
            <a:r>
              <a:rPr lang="ru-RU" sz="2800" dirty="0">
                <a:latin typeface="Times New Roman" panose="02020603050405020304" pitchFamily="18" charset="0"/>
                <a:cs typeface="Times New Roman" panose="02020603050405020304" pitchFamily="18" charset="0"/>
              </a:rPr>
              <a:t> фрукты, чашки, болезни и т. д. Эта задача оказалась довольно сложной и, видимо, как часто случается со статистическими методами в лингвистике, </a:t>
            </a:r>
            <a:r>
              <a:rPr lang="ru-RU" sz="2800" dirty="0" err="1">
                <a:latin typeface="Times New Roman" panose="02020603050405020304" pitchFamily="18" charset="0"/>
                <a:cs typeface="Times New Roman" panose="02020603050405020304" pitchFamily="18" charset="0"/>
              </a:rPr>
              <a:t>малокорректной</a:t>
            </a:r>
            <a:r>
              <a:rPr lang="ru-RU" sz="2800" dirty="0">
                <a:latin typeface="Times New Roman" panose="02020603050405020304" pitchFamily="18" charset="0"/>
                <a:cs typeface="Times New Roman" panose="02020603050405020304" pitchFamily="18" charset="0"/>
              </a:rPr>
              <a:t>, ведь результаты даже самых аккуратных подсчетов все равно требовали своего объяснения.</a:t>
            </a:r>
            <a:endParaRPr lang="ru-RU" sz="2800" dirty="0"/>
          </a:p>
        </p:txBody>
      </p:sp>
    </p:spTree>
    <p:extLst>
      <p:ext uri="{BB962C8B-B14F-4D97-AF65-F5344CB8AC3E}">
        <p14:creationId xmlns:p14="http://schemas.microsoft.com/office/powerpoint/2010/main" val="2872590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r>
              <a:rPr lang="ru-RU" sz="2800" dirty="0">
                <a:latin typeface="Times New Roman" panose="02020603050405020304" pitchFamily="18" charset="0"/>
                <a:cs typeface="Times New Roman" panose="02020603050405020304" pitchFamily="18" charset="0"/>
              </a:rPr>
              <a:t>Во-первых, выяснилось, что в разных языках </a:t>
            </a:r>
            <a:r>
              <a:rPr lang="ru-RU" sz="2800" dirty="0" err="1">
                <a:latin typeface="Times New Roman" panose="02020603050405020304" pitchFamily="18" charset="0"/>
                <a:cs typeface="Times New Roman" panose="02020603050405020304" pitchFamily="18" charset="0"/>
              </a:rPr>
              <a:t>прототипическими</a:t>
            </a:r>
            <a:r>
              <a:rPr lang="ru-RU" sz="2800" dirty="0">
                <a:latin typeface="Times New Roman" panose="02020603050405020304" pitchFamily="18" charset="0"/>
                <a:cs typeface="Times New Roman" panose="02020603050405020304" pitchFamily="18" charset="0"/>
              </a:rPr>
              <a:t> могут являться разные представители категории, например, </a:t>
            </a:r>
            <a:r>
              <a:rPr lang="ru-RU" sz="2800" dirty="0" err="1">
                <a:latin typeface="Times New Roman" panose="02020603050405020304" pitchFamily="18" charset="0"/>
                <a:cs typeface="Times New Roman" panose="02020603050405020304" pitchFamily="18" charset="0"/>
              </a:rPr>
              <a:t>прототипическии</a:t>
            </a:r>
            <a:r>
              <a:rPr lang="ru-RU" sz="2800" dirty="0">
                <a:latin typeface="Times New Roman" panose="02020603050405020304" pitchFamily="18" charset="0"/>
                <a:cs typeface="Times New Roman" panose="02020603050405020304" pitchFamily="18" charset="0"/>
              </a:rPr>
              <a:t>̆ фрукт для американца — апельсин, тогда как для русского, скорее, яблоко. Во-вторых, не известно, оттого ли малиновка оказывается для носителя английского языка наиболее частотной птицей, что именно она концентрирует в себе максимум «птичьих» свойств или потому, что это особая птица в культуре Англии. (…) и почему по опросам информантов именно рак является </a:t>
            </a:r>
            <a:r>
              <a:rPr lang="ru-RU" sz="2800" dirty="0" err="1">
                <a:latin typeface="Times New Roman" panose="02020603050405020304" pitchFamily="18" charset="0"/>
                <a:cs typeface="Times New Roman" panose="02020603050405020304" pitchFamily="18" charset="0"/>
              </a:rPr>
              <a:t>прототипическй</a:t>
            </a:r>
            <a:r>
              <a:rPr lang="ru-RU" sz="2800" dirty="0">
                <a:latin typeface="Times New Roman" panose="02020603050405020304" pitchFamily="18" charset="0"/>
                <a:cs typeface="Times New Roman" panose="02020603050405020304" pitchFamily="18" charset="0"/>
              </a:rPr>
              <a:t> болезнью — не потому ли, что это просто самая страшная и, тем самым, марки- </a:t>
            </a:r>
            <a:r>
              <a:rPr lang="ru-RU" sz="2800" dirty="0" err="1">
                <a:latin typeface="Times New Roman" panose="02020603050405020304" pitchFamily="18" charset="0"/>
                <a:cs typeface="Times New Roman" panose="02020603050405020304" pitchFamily="18" charset="0"/>
              </a:rPr>
              <a:t>рованная</a:t>
            </a:r>
            <a:r>
              <a:rPr lang="ru-RU" sz="2800" dirty="0">
                <a:latin typeface="Times New Roman" panose="02020603050405020304" pitchFamily="18" charset="0"/>
                <a:cs typeface="Times New Roman" panose="02020603050405020304" pitchFamily="18" charset="0"/>
              </a:rPr>
              <a:t>, а вовсе не </a:t>
            </a:r>
            <a:r>
              <a:rPr lang="ru-RU" sz="2800" dirty="0" err="1">
                <a:latin typeface="Times New Roman" panose="02020603050405020304" pitchFamily="18" charset="0"/>
                <a:cs typeface="Times New Roman" panose="02020603050405020304" pitchFamily="18" charset="0"/>
              </a:rPr>
              <a:t>прототипическая</a:t>
            </a:r>
            <a:r>
              <a:rPr lang="ru-RU" sz="2800" dirty="0">
                <a:latin typeface="Times New Roman" panose="02020603050405020304" pitchFamily="18" charset="0"/>
                <a:cs typeface="Times New Roman" panose="02020603050405020304" pitchFamily="18" charset="0"/>
              </a:rPr>
              <a:t> болезнь?</a:t>
            </a:r>
          </a:p>
        </p:txBody>
      </p:sp>
    </p:spTree>
    <p:extLst>
      <p:ext uri="{BB962C8B-B14F-4D97-AF65-F5344CB8AC3E}">
        <p14:creationId xmlns:p14="http://schemas.microsoft.com/office/powerpoint/2010/main" val="2273258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r>
              <a:rPr lang="ru-RU" sz="2800" dirty="0">
                <a:latin typeface="Times New Roman" panose="02020603050405020304" pitchFamily="18" charset="0"/>
                <a:cs typeface="Times New Roman" panose="02020603050405020304" pitchFamily="18" charset="0"/>
              </a:rPr>
              <a:t>Критика статистического понимания прототипа дается, например, в [</a:t>
            </a:r>
            <a:r>
              <a:rPr lang="de-DE" sz="2800" dirty="0" err="1">
                <a:latin typeface="Times New Roman" panose="02020603050405020304" pitchFamily="18" charset="0"/>
                <a:cs typeface="Times New Roman" panose="02020603050405020304" pitchFamily="18" charset="0"/>
              </a:rPr>
              <a:t>Geeraerts</a:t>
            </a:r>
            <a:r>
              <a:rPr lang="de-DE" sz="2800" dirty="0">
                <a:latin typeface="Times New Roman" panose="02020603050405020304" pitchFamily="18" charset="0"/>
                <a:cs typeface="Times New Roman" panose="02020603050405020304" pitchFamily="18" charset="0"/>
              </a:rPr>
              <a:t> 1988b]; </a:t>
            </a:r>
            <a:r>
              <a:rPr lang="ru-RU" sz="2800" dirty="0">
                <a:latin typeface="Times New Roman" panose="02020603050405020304" pitchFamily="18" charset="0"/>
                <a:cs typeface="Times New Roman" panose="02020603050405020304" pitchFamily="18" charset="0"/>
              </a:rPr>
              <a:t>Д. </a:t>
            </a:r>
            <a:r>
              <a:rPr lang="ru-RU" sz="2800" dirty="0" err="1">
                <a:latin typeface="Times New Roman" panose="02020603050405020304" pitchFamily="18" charset="0"/>
                <a:cs typeface="Times New Roman" panose="02020603050405020304" pitchFamily="18" charset="0"/>
              </a:rPr>
              <a:t>Герартс</a:t>
            </a:r>
            <a:r>
              <a:rPr lang="ru-RU" sz="2800" dirty="0">
                <a:latin typeface="Times New Roman" panose="02020603050405020304" pitchFamily="18" charset="0"/>
                <a:cs typeface="Times New Roman" panose="02020603050405020304" pitchFamily="18" charset="0"/>
              </a:rPr>
              <a:t>, в частности, замечает, что выводить прототип из факта частотности означает ставить телегу впереди лошади: не потому яблоко, в отличие от манго, про- </a:t>
            </a:r>
            <a:r>
              <a:rPr lang="ru-RU" sz="2800" dirty="0" err="1">
                <a:latin typeface="Times New Roman" panose="02020603050405020304" pitchFamily="18" charset="0"/>
                <a:cs typeface="Times New Roman" panose="02020603050405020304" pitchFamily="18" charset="0"/>
              </a:rPr>
              <a:t>тотипический</a:t>
            </a:r>
            <a:r>
              <a:rPr lang="ru-RU" sz="2800" dirty="0">
                <a:latin typeface="Times New Roman" panose="02020603050405020304" pitchFamily="18" charset="0"/>
                <a:cs typeface="Times New Roman" panose="02020603050405020304" pitchFamily="18" charset="0"/>
              </a:rPr>
              <a:t> фрукт, что оно чаще встречается в текстах, а оно чаще встречается потому, что является </a:t>
            </a:r>
            <a:r>
              <a:rPr lang="ru-RU" sz="2800" dirty="0" err="1">
                <a:latin typeface="Times New Roman" panose="02020603050405020304" pitchFamily="18" charset="0"/>
                <a:cs typeface="Times New Roman" panose="02020603050405020304" pitchFamily="18" charset="0"/>
              </a:rPr>
              <a:t>прототипическим</a:t>
            </a:r>
            <a:r>
              <a:rPr lang="ru-RU" sz="2800" dirty="0">
                <a:latin typeface="Times New Roman" panose="02020603050405020304" pitchFamily="18" charset="0"/>
                <a:cs typeface="Times New Roman" panose="02020603050405020304" pitchFamily="18" charset="0"/>
              </a:rPr>
              <a:t>, в отличие от манго.</a:t>
            </a:r>
          </a:p>
          <a:p>
            <a:r>
              <a:rPr lang="ru-RU" sz="2800" dirty="0">
                <a:latin typeface="Times New Roman" panose="02020603050405020304" pitchFamily="18" charset="0"/>
                <a:cs typeface="Times New Roman" panose="02020603050405020304" pitchFamily="18" charset="0"/>
              </a:rPr>
              <a:t>Между тем, попытки как-то использовать статистический потенциал понятия прототипа и даже расширить область его применения продолжались и продолжаются, пожалуй, до сих пор. Хорошо известны работы В. </a:t>
            </a:r>
            <a:r>
              <a:rPr lang="ru-RU" sz="2800" dirty="0" err="1">
                <a:latin typeface="Times New Roman" panose="02020603050405020304" pitchFamily="18" charset="0"/>
                <a:cs typeface="Times New Roman" panose="02020603050405020304" pitchFamily="18" charset="0"/>
              </a:rPr>
              <a:t>Лабова</a:t>
            </a:r>
            <a:r>
              <a:rPr lang="ru-RU" sz="2800" dirty="0">
                <a:latin typeface="Times New Roman" panose="02020603050405020304" pitchFamily="18" charset="0"/>
                <a:cs typeface="Times New Roman" panose="02020603050405020304" pitchFamily="18" charset="0"/>
              </a:rPr>
              <a:t> (см. [</a:t>
            </a:r>
            <a:r>
              <a:rPr lang="ru-RU" sz="2800" dirty="0" err="1">
                <a:latin typeface="Times New Roman" panose="02020603050405020304" pitchFamily="18" charset="0"/>
                <a:cs typeface="Times New Roman" panose="02020603050405020304" pitchFamily="18" charset="0"/>
              </a:rPr>
              <a:t>Лабов</a:t>
            </a:r>
            <a:r>
              <a:rPr lang="ru-RU" sz="2800" dirty="0">
                <a:latin typeface="Times New Roman" panose="02020603050405020304" pitchFamily="18" charset="0"/>
                <a:cs typeface="Times New Roman" panose="02020603050405020304" pitchFamily="18" charset="0"/>
              </a:rPr>
              <a:t> 1983]), посвященные поискам </a:t>
            </a:r>
            <a:r>
              <a:rPr lang="ru-RU" sz="2800" dirty="0" err="1">
                <a:latin typeface="Times New Roman" panose="02020603050405020304" pitchFamily="18" charset="0"/>
                <a:cs typeface="Times New Roman" panose="02020603050405020304" pitchFamily="18" charset="0"/>
              </a:rPr>
              <a:t>прототипических</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9415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r>
              <a:rPr lang="ru-RU" sz="2800" dirty="0">
                <a:latin typeface="Times New Roman" panose="02020603050405020304" pitchFamily="18" charset="0"/>
                <a:cs typeface="Times New Roman" panose="02020603050405020304" pitchFamily="18" charset="0"/>
              </a:rPr>
              <a:t>свойств предметной лексики, когда испытуемые должны были выбирать уже не вид фрукта, животного, птицы и т. п., а &lt;</a:t>
            </a:r>
            <a:r>
              <a:rPr lang="ru-RU" sz="2800" dirty="0" err="1">
                <a:latin typeface="Times New Roman" panose="02020603050405020304" pitchFamily="18" charset="0"/>
                <a:cs typeface="Times New Roman" panose="02020603050405020304" pitchFamily="18" charset="0"/>
              </a:rPr>
              <a:t>референциальные</a:t>
            </a:r>
            <a:r>
              <a:rPr lang="ru-RU" sz="2800" dirty="0">
                <a:latin typeface="Times New Roman" panose="02020603050405020304" pitchFamily="18" charset="0"/>
                <a:cs typeface="Times New Roman" panose="02020603050405020304" pitchFamily="18" charset="0"/>
              </a:rPr>
              <a:t>&gt; свойства, существенные, например, для </a:t>
            </a:r>
            <a:r>
              <a:rPr lang="ru-RU" sz="2800" dirty="0" err="1">
                <a:latin typeface="Times New Roman" panose="02020603050405020304" pitchFamily="18" charset="0"/>
                <a:cs typeface="Times New Roman" panose="02020603050405020304" pitchFamily="18" charset="0"/>
              </a:rPr>
              <a:t>определе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ния</a:t>
            </a:r>
            <a:r>
              <a:rPr lang="ru-RU" sz="2800" dirty="0">
                <a:latin typeface="Times New Roman" panose="02020603050405020304" pitchFamily="18" charset="0"/>
                <a:cs typeface="Times New Roman" panose="02020603050405020304" pitchFamily="18" charset="0"/>
              </a:rPr>
              <a:t> чашки (наличие ручки, размер донышка в соотношении с высотой и под.). Тем самым, работы </a:t>
            </a:r>
            <a:r>
              <a:rPr lang="ru-RU" sz="2800" dirty="0" err="1">
                <a:latin typeface="Times New Roman" panose="02020603050405020304" pitchFamily="18" charset="0"/>
                <a:cs typeface="Times New Roman" panose="02020603050405020304" pitchFamily="18" charset="0"/>
              </a:rPr>
              <a:t>Лабова</a:t>
            </a:r>
            <a:r>
              <a:rPr lang="ru-RU" sz="2800" dirty="0">
                <a:latin typeface="Times New Roman" panose="02020603050405020304" pitchFamily="18" charset="0"/>
                <a:cs typeface="Times New Roman" panose="02020603050405020304" pitchFamily="18" charset="0"/>
              </a:rPr>
              <a:t> и им подобные претендовали уже на статус исследований по лексической семантике. Такой «арифметический» подход к семантике был подвергнут сокрушительной критике в книге [</a:t>
            </a:r>
            <a:r>
              <a:rPr lang="de-DE" sz="2800" dirty="0" err="1">
                <a:latin typeface="Times New Roman" panose="02020603050405020304" pitchFamily="18" charset="0"/>
                <a:cs typeface="Times New Roman" panose="02020603050405020304" pitchFamily="18" charset="0"/>
              </a:rPr>
              <a:t>Wierzbicka</a:t>
            </a:r>
            <a:r>
              <a:rPr lang="de-DE" sz="2800" dirty="0">
                <a:latin typeface="Times New Roman" panose="02020603050405020304" pitchFamily="18" charset="0"/>
                <a:cs typeface="Times New Roman" panose="02020603050405020304" pitchFamily="18" charset="0"/>
              </a:rPr>
              <a:t> 1985]. </a:t>
            </a:r>
            <a:r>
              <a:rPr lang="ru-RU" sz="2800" dirty="0">
                <a:latin typeface="Times New Roman" panose="02020603050405020304" pitchFamily="18" charset="0"/>
                <a:cs typeface="Times New Roman" panose="02020603050405020304" pitchFamily="18" charset="0"/>
              </a:rPr>
              <a:t>Действительно, при всем психологизме когнитивного подхода, он опирается (или должен опираться) не на индивидуальные свидетельства отдельных испытуемых о данной языковой единице, а на опыт в с е х носителей,</a:t>
            </a:r>
          </a:p>
        </p:txBody>
      </p:sp>
    </p:spTree>
    <p:extLst>
      <p:ext uri="{BB962C8B-B14F-4D97-AF65-F5344CB8AC3E}">
        <p14:creationId xmlns:p14="http://schemas.microsoft.com/office/powerpoint/2010/main" val="1910437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r>
              <a:rPr lang="ru-RU" sz="2800" dirty="0">
                <a:latin typeface="Times New Roman" panose="02020603050405020304" pitchFamily="18" charset="0"/>
                <a:cs typeface="Times New Roman" panose="02020603050405020304" pitchFamily="18" charset="0"/>
              </a:rPr>
              <a:t>закрепленный в языке, а этот опыт проявляется в языковом поведении лексемы, и прежде всего — в ее сочетаемостных свойствах. Что же касается информантов </a:t>
            </a:r>
            <a:r>
              <a:rPr lang="ru-RU" sz="2800" dirty="0" err="1">
                <a:latin typeface="Times New Roman" panose="02020603050405020304" pitchFamily="18" charset="0"/>
                <a:cs typeface="Times New Roman" panose="02020603050405020304" pitchFamily="18" charset="0"/>
              </a:rPr>
              <a:t>Лабова</a:t>
            </a:r>
            <a:r>
              <a:rPr lang="ru-RU" sz="2800" dirty="0">
                <a:latin typeface="Times New Roman" panose="02020603050405020304" pitchFamily="18" charset="0"/>
                <a:cs typeface="Times New Roman" panose="02020603050405020304" pitchFamily="18" charset="0"/>
              </a:rPr>
              <a:t>, то они, вероятнее всего, исследовали не языковые единицы, а </a:t>
            </a:r>
            <a:r>
              <a:rPr lang="ru-RU" sz="2800" dirty="0" err="1">
                <a:latin typeface="Times New Roman" panose="02020603050405020304" pitchFamily="18" charset="0"/>
                <a:cs typeface="Times New Roman" panose="02020603050405020304" pitchFamily="18" charset="0"/>
              </a:rPr>
              <a:t>соответст</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вующие</a:t>
            </a:r>
            <a:r>
              <a:rPr lang="ru-RU" sz="2800" dirty="0">
                <a:latin typeface="Times New Roman" panose="02020603050405020304" pitchFamily="18" charset="0"/>
                <a:cs typeface="Times New Roman" panose="02020603050405020304" pitchFamily="18" charset="0"/>
              </a:rPr>
              <a:t> им референты, что, безусловно, не одно и то же.»</a:t>
            </a:r>
            <a:r>
              <a:rPr lang="de-CH"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Рахилина</a:t>
            </a:r>
            <a:r>
              <a:rPr lang="de-CH" sz="2800" dirty="0">
                <a:latin typeface="Times New Roman" panose="02020603050405020304" pitchFamily="18" charset="0"/>
                <a:cs typeface="Times New Roman" panose="02020603050405020304" pitchFamily="18" charset="0"/>
              </a:rPr>
              <a:t> 1998, </a:t>
            </a:r>
            <a:r>
              <a:rPr lang="ru-RU" sz="2800" dirty="0">
                <a:latin typeface="Times New Roman" panose="02020603050405020304" pitchFamily="18" charset="0"/>
                <a:cs typeface="Times New Roman" panose="02020603050405020304" pitchFamily="18" charset="0"/>
              </a:rPr>
              <a:t>с</a:t>
            </a:r>
            <a:r>
              <a:rPr lang="de-CH" sz="2800" dirty="0">
                <a:latin typeface="Times New Roman" panose="02020603050405020304" pitchFamily="18" charset="0"/>
                <a:cs typeface="Times New Roman" panose="02020603050405020304" pitchFamily="18" charset="0"/>
              </a:rPr>
              <a:t>. 287)</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642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15734B6-718A-DE4D-9C97-69749F9E3583}"/>
              </a:ext>
            </a:extLst>
          </p:cNvPr>
          <p:cNvPicPr>
            <a:picLocks noChangeAspect="1"/>
          </p:cNvPicPr>
          <p:nvPr/>
        </p:nvPicPr>
        <p:blipFill>
          <a:blip r:embed="rId2"/>
          <a:stretch>
            <a:fillRect/>
          </a:stretch>
        </p:blipFill>
        <p:spPr>
          <a:xfrm>
            <a:off x="1262477" y="0"/>
            <a:ext cx="5882035" cy="6094383"/>
          </a:xfrm>
          <a:prstGeom prst="rect">
            <a:avLst/>
          </a:prstGeom>
        </p:spPr>
      </p:pic>
      <p:sp>
        <p:nvSpPr>
          <p:cNvPr id="7" name="Textfeld 6">
            <a:extLst>
              <a:ext uri="{FF2B5EF4-FFF2-40B4-BE49-F238E27FC236}">
                <a16:creationId xmlns:a16="http://schemas.microsoft.com/office/drawing/2014/main" id="{40E2CF39-B88A-254A-B793-FD53283579CE}"/>
              </a:ext>
            </a:extLst>
          </p:cNvPr>
          <p:cNvSpPr txBox="1"/>
          <p:nvPr/>
        </p:nvSpPr>
        <p:spPr>
          <a:xfrm>
            <a:off x="824820" y="6266688"/>
            <a:ext cx="7494359"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Семантическое поле птиц в немецком языке по теории прототипов</a:t>
            </a:r>
            <a:endParaRPr lang="de-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086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487668"/>
          </a:xfrm>
        </p:spPr>
        <p:txBody>
          <a:bodyPr>
            <a:noAutofit/>
          </a:bodyPr>
          <a:lstStyle/>
          <a:p>
            <a:r>
              <a:rPr lang="ru-RU" sz="2800" dirty="0">
                <a:latin typeface="Times New Roman" panose="02020603050405020304" pitchFamily="18" charset="0"/>
                <a:cs typeface="Times New Roman" panose="02020603050405020304" pitchFamily="18" charset="0"/>
              </a:rPr>
              <a:t>«Интересными представляются рассуждения Д. </a:t>
            </a:r>
            <a:r>
              <a:rPr lang="ru-RU" sz="2800" dirty="0" err="1">
                <a:latin typeface="Times New Roman" panose="02020603050405020304" pitchFamily="18" charset="0"/>
                <a:cs typeface="Times New Roman" panose="02020603050405020304" pitchFamily="18" charset="0"/>
              </a:rPr>
              <a:t>Герартса</a:t>
            </a:r>
            <a:r>
              <a:rPr lang="ru-RU" sz="2800" dirty="0">
                <a:latin typeface="Times New Roman" panose="02020603050405020304" pitchFamily="18" charset="0"/>
                <a:cs typeface="Times New Roman" panose="02020603050405020304" pitchFamily="18" charset="0"/>
              </a:rPr>
              <a:t> о том, почему языковые концепты устроены </a:t>
            </a:r>
            <a:r>
              <a:rPr lang="ru-RU" sz="2800" dirty="0" err="1">
                <a:latin typeface="Times New Roman" panose="02020603050405020304" pitchFamily="18" charset="0"/>
                <a:cs typeface="Times New Roman" panose="02020603050405020304" pitchFamily="18" charset="0"/>
              </a:rPr>
              <a:t>прототипически</a:t>
            </a:r>
            <a:r>
              <a:rPr lang="ru-RU" sz="2800" dirty="0">
                <a:latin typeface="Times New Roman" panose="02020603050405020304" pitchFamily="18" charset="0"/>
                <a:cs typeface="Times New Roman" panose="02020603050405020304" pitchFamily="18" charset="0"/>
              </a:rPr>
              <a:t>, т. е. неравномерно, по принципу центр-периферия. Одно из открытий когнитивной психологии состоит в том, что когнитивная деятельность требует сочетания двух принципов: структурной стабильности (</a:t>
            </a:r>
            <a:r>
              <a:rPr lang="de-DE" sz="2800" dirty="0" err="1">
                <a:latin typeface="Times New Roman" panose="02020603050405020304" pitchFamily="18" charset="0"/>
                <a:cs typeface="Times New Roman" panose="02020603050405020304" pitchFamily="18" charset="0"/>
              </a:rPr>
              <a:t>structural</a:t>
            </a: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stability</a:t>
            </a:r>
            <a:r>
              <a:rPr lang="de-DE"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 гибкой приспособляемости (</a:t>
            </a:r>
            <a:r>
              <a:rPr lang="de-DE" sz="2800" dirty="0">
                <a:latin typeface="Times New Roman" panose="02020603050405020304" pitchFamily="18" charset="0"/>
                <a:cs typeface="Times New Roman" panose="02020603050405020304" pitchFamily="18" charset="0"/>
              </a:rPr>
              <a:t>flexible </a:t>
            </a:r>
            <a:r>
              <a:rPr lang="de-DE" sz="2800" dirty="0" err="1">
                <a:latin typeface="Times New Roman" panose="02020603050405020304" pitchFamily="18" charset="0"/>
                <a:cs typeface="Times New Roman" panose="02020603050405020304" pitchFamily="18" charset="0"/>
              </a:rPr>
              <a:t>adaptability</a:t>
            </a:r>
            <a:r>
              <a:rPr lang="de-DE"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Иными словами, для ее эффективности, с одной стороны, требуется — по крайней мере на какое-то время — сохранять постоянный способ организации системы категорий, а с другой стороны, система должна быть достаточно гибкой, чтобы иметь возможность приспосабливаться к изменениям.</a:t>
            </a:r>
          </a:p>
        </p:txBody>
      </p:sp>
    </p:spTree>
    <p:extLst>
      <p:ext uri="{BB962C8B-B14F-4D97-AF65-F5344CB8AC3E}">
        <p14:creationId xmlns:p14="http://schemas.microsoft.com/office/powerpoint/2010/main" val="1576736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4162" y="260350"/>
            <a:ext cx="8575675" cy="6506210"/>
          </a:xfrm>
        </p:spPr>
        <p:txBody>
          <a:bodyPr>
            <a:noAutofit/>
          </a:bodyPr>
          <a:lstStyle/>
          <a:p>
            <a:r>
              <a:rPr lang="ru-RU" sz="2800" dirty="0" err="1">
                <a:latin typeface="Times New Roman" panose="02020603050405020304" pitchFamily="18" charset="0"/>
                <a:cs typeface="Times New Roman" panose="02020603050405020304" pitchFamily="18" charset="0"/>
              </a:rPr>
              <a:t>Прототипическая</a:t>
            </a:r>
            <a:r>
              <a:rPr lang="ru-RU" sz="2800" dirty="0">
                <a:latin typeface="Times New Roman" panose="02020603050405020304" pitchFamily="18" charset="0"/>
                <a:cs typeface="Times New Roman" panose="02020603050405020304" pitchFamily="18" charset="0"/>
              </a:rPr>
              <a:t> организация значения оптимальным образом удовлетворяет этим требованиям, потому что прототип имеет сильный стабильный центр, позволяющий носителям языка легко выделять </a:t>
            </a:r>
            <a:r>
              <a:rPr lang="ru-RU" sz="2800" dirty="0" err="1">
                <a:latin typeface="Times New Roman" panose="02020603050405020304" pitchFamily="18" charset="0"/>
                <a:cs typeface="Times New Roman" panose="02020603050405020304" pitchFamily="18" charset="0"/>
              </a:rPr>
              <a:t>прототипические</a:t>
            </a:r>
            <a:r>
              <a:rPr lang="ru-RU" sz="2800" dirty="0">
                <a:latin typeface="Times New Roman" panose="02020603050405020304" pitchFamily="18" charset="0"/>
                <a:cs typeface="Times New Roman" panose="02020603050405020304" pitchFamily="18" charset="0"/>
              </a:rPr>
              <a:t> значения и отличать их друг от друга, и более аморфную, подверженную изменениям, зависимую (</a:t>
            </a:r>
            <a:r>
              <a:rPr lang="de-DE" sz="2800" i="1" dirty="0" err="1">
                <a:latin typeface="Times New Roman" panose="02020603050405020304" pitchFamily="18" charset="0"/>
                <a:cs typeface="Times New Roman" panose="02020603050405020304" pitchFamily="18" charset="0"/>
              </a:rPr>
              <a:t>dependent</a:t>
            </a:r>
            <a:r>
              <a:rPr lang="de-DE"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терминологии Б. </a:t>
            </a:r>
            <a:r>
              <a:rPr lang="ru-RU" sz="2800" dirty="0" err="1">
                <a:latin typeface="Times New Roman" panose="02020603050405020304" pitchFamily="18" charset="0"/>
                <a:cs typeface="Times New Roman" panose="02020603050405020304" pitchFamily="18" charset="0"/>
              </a:rPr>
              <a:t>Хокинса</a:t>
            </a:r>
            <a:r>
              <a:rPr lang="ru-RU" sz="2800" dirty="0">
                <a:latin typeface="Times New Roman" panose="02020603050405020304" pitchFamily="18" charset="0"/>
                <a:cs typeface="Times New Roman" panose="02020603050405020304" pitchFamily="18" charset="0"/>
              </a:rPr>
              <a:t> [</a:t>
            </a:r>
            <a:r>
              <a:rPr lang="de-DE" sz="2800" dirty="0">
                <a:latin typeface="Times New Roman" panose="02020603050405020304" pitchFamily="18" charset="0"/>
                <a:cs typeface="Times New Roman" panose="02020603050405020304" pitchFamily="18" charset="0"/>
              </a:rPr>
              <a:t>Hawkins 1988]) </a:t>
            </a:r>
            <a:r>
              <a:rPr lang="ru-RU" sz="2800" dirty="0">
                <a:latin typeface="Times New Roman" panose="02020603050405020304" pitchFamily="18" charset="0"/>
                <a:cs typeface="Times New Roman" panose="02020603050405020304" pitchFamily="18" charset="0"/>
              </a:rPr>
              <a:t>периферию»</a:t>
            </a:r>
            <a:r>
              <a:rPr lang="de-CH"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Рахилина</a:t>
            </a:r>
            <a:r>
              <a:rPr lang="de-CH" sz="2800" dirty="0">
                <a:latin typeface="Times New Roman" panose="02020603050405020304" pitchFamily="18" charset="0"/>
                <a:cs typeface="Times New Roman" panose="02020603050405020304" pitchFamily="18" charset="0"/>
              </a:rPr>
              <a:t> 1998, </a:t>
            </a:r>
            <a:r>
              <a:rPr lang="ru-RU" sz="2800" dirty="0">
                <a:latin typeface="Times New Roman" panose="02020603050405020304" pitchFamily="18" charset="0"/>
                <a:cs typeface="Times New Roman" panose="02020603050405020304" pitchFamily="18" charset="0"/>
              </a:rPr>
              <a:t>с</a:t>
            </a:r>
            <a:r>
              <a:rPr lang="de-CH" sz="2800" dirty="0">
                <a:latin typeface="Times New Roman" panose="02020603050405020304" pitchFamily="18" charset="0"/>
                <a:cs typeface="Times New Roman" panose="02020603050405020304" pitchFamily="18" charset="0"/>
              </a:rPr>
              <a:t>. 28</a:t>
            </a:r>
            <a:r>
              <a:rPr lang="ru-RU" sz="2800" dirty="0">
                <a:latin typeface="Times New Roman" panose="02020603050405020304" pitchFamily="18" charset="0"/>
                <a:cs typeface="Times New Roman" panose="02020603050405020304" pitchFamily="18" charset="0"/>
              </a:rPr>
              <a:t>8</a:t>
            </a:r>
            <a:r>
              <a:rPr lang="de-CH"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ru-RU" sz="2800" dirty="0" err="1">
                <a:latin typeface="Times New Roman" panose="02020603050405020304" pitchFamily="18" charset="0"/>
                <a:cs typeface="Times New Roman" panose="02020603050405020304" pitchFamily="18" charset="0"/>
              </a:rPr>
              <a:t>Прототипическая</a:t>
            </a:r>
            <a:r>
              <a:rPr lang="ru-RU" sz="2800" dirty="0">
                <a:latin typeface="Times New Roman" panose="02020603050405020304" pitchFamily="18" charset="0"/>
                <a:cs typeface="Times New Roman" panose="02020603050405020304" pitchFamily="18" charset="0"/>
              </a:rPr>
              <a:t> организация помогает нам относительно простым способом разбить и классифицировать массу различных впечатлений. Важно, что при этом мы не сравниваем аналитически (одну сему за другой</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имеется или не</a:t>
            </a:r>
          </a:p>
        </p:txBody>
      </p:sp>
    </p:spTree>
    <p:extLst>
      <p:ext uri="{BB962C8B-B14F-4D97-AF65-F5344CB8AC3E}">
        <p14:creationId xmlns:p14="http://schemas.microsoft.com/office/powerpoint/2010/main" val="570630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4162" y="260350"/>
            <a:ext cx="8575675" cy="6506210"/>
          </a:xfrm>
        </p:spPr>
        <p:txBody>
          <a:bodyPr>
            <a:noAutofit/>
          </a:bodyPr>
          <a:lstStyle/>
          <a:p>
            <a:r>
              <a:rPr lang="ru-RU" sz="2800" dirty="0">
                <a:latin typeface="Times New Roman" panose="02020603050405020304" pitchFamily="18" charset="0"/>
                <a:cs typeface="Times New Roman" panose="02020603050405020304" pitchFamily="18" charset="0"/>
              </a:rPr>
              <a:t>имеется в данном концепте, в данной лексеме), но мы сравниваем глобально, исходя из общего впечатления</a:t>
            </a:r>
          </a:p>
          <a:p>
            <a:r>
              <a:rPr lang="ru-RU" sz="2800" dirty="0">
                <a:latin typeface="Times New Roman" panose="02020603050405020304" pitchFamily="18" charset="0"/>
                <a:cs typeface="Times New Roman" panose="02020603050405020304" pitchFamily="18" charset="0"/>
              </a:rPr>
              <a:t>Из психологии выходит и противопоставление фигура и фон:</a:t>
            </a:r>
          </a:p>
          <a:p>
            <a:r>
              <a:rPr lang="ru-RU" sz="2800" dirty="0">
                <a:latin typeface="Times New Roman" panose="02020603050405020304" pitchFamily="18" charset="0"/>
                <a:cs typeface="Times New Roman" panose="02020603050405020304" pitchFamily="18" charset="0"/>
              </a:rPr>
              <a:t>«Известно, что человек воспринимает и членит действительность, так сказать, неравномерно: какая-то информация является для него базовой, исходной, а какая-то — новой, наиболее значимой в настоящий момент. В лингвистической теории это </a:t>
            </a:r>
            <a:r>
              <a:rPr lang="ru-RU" sz="2800" dirty="0" err="1">
                <a:latin typeface="Times New Roman" panose="02020603050405020304" pitchFamily="18" charset="0"/>
                <a:cs typeface="Times New Roman" panose="02020603050405020304" pitchFamily="18" charset="0"/>
              </a:rPr>
              <a:t>проти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вопоставление</a:t>
            </a:r>
            <a:r>
              <a:rPr lang="ru-RU" sz="2800" dirty="0">
                <a:latin typeface="Times New Roman" panose="02020603050405020304" pitchFamily="18" charset="0"/>
                <a:cs typeface="Times New Roman" panose="02020603050405020304" pitchFamily="18" charset="0"/>
              </a:rPr>
              <a:t> связывалось с точкой зрения говорящего на ситуацию, которая в этом случае становится обязательной, но переменной характеристикой этой ситуации:</a:t>
            </a:r>
          </a:p>
        </p:txBody>
      </p:sp>
    </p:spTree>
    <p:extLst>
      <p:ext uri="{BB962C8B-B14F-4D97-AF65-F5344CB8AC3E}">
        <p14:creationId xmlns:p14="http://schemas.microsoft.com/office/powerpoint/2010/main" val="46574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defRPr/>
            </a:pPr>
            <a:r>
              <a:rPr lang="ru-RU" sz="2800" dirty="0">
                <a:latin typeface="Times New Roman" panose="02020603050405020304" pitchFamily="18" charset="0"/>
                <a:cs typeface="Times New Roman" panose="02020603050405020304" pitchFamily="18" charset="0"/>
              </a:rPr>
              <a:t>так и последующих ее модификаций. Так, и Дж. Лаков </a:t>
            </a:r>
            <a:r>
              <a:rPr lang="cs-CZ" sz="2800" dirty="0">
                <a:latin typeface="Times New Roman" panose="02020603050405020304" pitchFamily="18" charset="0"/>
                <a:cs typeface="Times New Roman" panose="02020603050405020304" pitchFamily="18" charset="0"/>
              </a:rPr>
              <a:t>[George </a:t>
            </a:r>
            <a:r>
              <a:rPr lang="cs-CZ" sz="2800" dirty="0" err="1">
                <a:latin typeface="Times New Roman" panose="02020603050405020304" pitchFamily="18" charset="0"/>
                <a:cs typeface="Times New Roman" panose="02020603050405020304" pitchFamily="18" charset="0"/>
              </a:rPr>
              <a:t>Lakoff</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и Р</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Лэнгекер</a:t>
            </a:r>
            <a:r>
              <a:rPr lang="cs-CZ" sz="2800" dirty="0">
                <a:latin typeface="Times New Roman" panose="02020603050405020304" pitchFamily="18" charset="0"/>
                <a:cs typeface="Times New Roman" panose="02020603050405020304" pitchFamily="18" charset="0"/>
              </a:rPr>
              <a:t> [Ronald </a:t>
            </a:r>
            <a:r>
              <a:rPr lang="cs-CZ" sz="2800" dirty="0" err="1">
                <a:latin typeface="Times New Roman" panose="02020603050405020304" pitchFamily="18" charset="0"/>
                <a:cs typeface="Times New Roman" panose="02020603050405020304" pitchFamily="18" charset="0"/>
              </a:rPr>
              <a:t>Langacker</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и Р. </a:t>
            </a:r>
            <a:r>
              <a:rPr lang="ru-RU" sz="2800" dirty="0" err="1">
                <a:latin typeface="Times New Roman" panose="02020603050405020304" pitchFamily="18" charset="0"/>
                <a:cs typeface="Times New Roman" panose="02020603050405020304" pitchFamily="18" charset="0"/>
              </a:rPr>
              <a:t>Джэкендофф</a:t>
            </a:r>
            <a:r>
              <a:rPr lang="ru-RU" sz="2800" dirty="0">
                <a:latin typeface="Times New Roman" panose="02020603050405020304" pitchFamily="18" charset="0"/>
                <a:cs typeface="Times New Roman" panose="02020603050405020304" pitchFamily="18" charset="0"/>
              </a:rPr>
              <a:t> </a:t>
            </a:r>
            <a:r>
              <a:rPr lang="cs-CZ" sz="2800" dirty="0">
                <a:latin typeface="Times New Roman" panose="02020603050405020304" pitchFamily="18" charset="0"/>
                <a:cs typeface="Times New Roman" panose="02020603050405020304" pitchFamily="18" charset="0"/>
              </a:rPr>
              <a:t>[</a:t>
            </a:r>
            <a:r>
              <a:rPr lang="cs-CZ" sz="2800" dirty="0" err="1">
                <a:latin typeface="Times New Roman" panose="02020603050405020304" pitchFamily="18" charset="0"/>
                <a:cs typeface="Times New Roman" panose="02020603050405020304" pitchFamily="18" charset="0"/>
              </a:rPr>
              <a:t>Ray</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Jackendorff</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начинали с порождающей грамматики — и все они стали значительными фигурами в когнитивной семантике.» (</a:t>
            </a:r>
            <a:r>
              <a:rPr lang="ru-RU" sz="2800" dirty="0" err="1">
                <a:latin typeface="Times New Roman" panose="02020603050405020304" pitchFamily="18" charset="0"/>
                <a:cs typeface="Times New Roman" panose="02020603050405020304" pitchFamily="18" charset="0"/>
              </a:rPr>
              <a:t>Рахилина</a:t>
            </a:r>
            <a:r>
              <a:rPr lang="ru-RU" sz="2800" dirty="0">
                <a:latin typeface="Times New Roman" panose="02020603050405020304" pitchFamily="18" charset="0"/>
                <a:cs typeface="Times New Roman" panose="02020603050405020304" pitchFamily="18" charset="0"/>
              </a:rPr>
              <a:t> 1998, 279) </a:t>
            </a:r>
          </a:p>
          <a:p>
            <a:pPr marL="0" indent="0">
              <a:buNone/>
              <a:defRPr/>
            </a:pPr>
            <a:endParaRPr lang="ru-RU" sz="2800" dirty="0">
              <a:latin typeface="Times New Roman" panose="02020603050405020304" pitchFamily="18" charset="0"/>
              <a:cs typeface="Times New Roman" panose="02020603050405020304" pitchFamily="18" charset="0"/>
            </a:endParaRPr>
          </a:p>
          <a:p>
            <a:pPr marL="457200" indent="-457200">
              <a:buFont typeface="Arial"/>
              <a:buChar char="•"/>
              <a:defRPr/>
            </a:pPr>
            <a:r>
              <a:rPr lang="ru-RU" sz="2800" dirty="0" err="1">
                <a:latin typeface="Times New Roman" panose="02020603050405020304" pitchFamily="18" charset="0"/>
                <a:cs typeface="Times New Roman" panose="02020603050405020304" pitchFamily="18" charset="0"/>
              </a:rPr>
              <a:t>Когнитивисты</a:t>
            </a:r>
            <a:r>
              <a:rPr lang="ru-RU" sz="2800" dirty="0">
                <a:latin typeface="Times New Roman" panose="02020603050405020304" pitchFamily="18" charset="0"/>
                <a:cs typeface="Times New Roman" panose="02020603050405020304" pitchFamily="18" charset="0"/>
              </a:rPr>
              <a:t> обращают внимание на то, что носители языков не всегда совсем уверены о том, к</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какой категории относится конкретное явление внеязыкового мира, т. е. категоризация только с помощью плюс/минус может не отвечать тому, как они к категоризации подходят</a:t>
            </a:r>
          </a:p>
          <a:p>
            <a:pPr marL="457200" indent="-457200">
              <a:buFont typeface="Arial"/>
              <a:buChar char="•"/>
              <a:defRPr/>
            </a:pPr>
            <a:endParaRPr lang="ru-RU" sz="2800" dirty="0">
              <a:latin typeface="Times New Roman" panose="02020603050405020304" pitchFamily="18" charset="0"/>
              <a:cs typeface="Times New Roman" panose="02020603050405020304" pitchFamily="18" charset="0"/>
            </a:endParaRPr>
          </a:p>
          <a:p>
            <a:pPr marL="457200" indent="-457200">
              <a:buFont typeface="Arial"/>
              <a:buChar char="•"/>
              <a:defRPr/>
            </a:pP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293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4162" y="260350"/>
            <a:ext cx="8575675" cy="6506210"/>
          </a:xfrm>
        </p:spPr>
        <p:txBody>
          <a:bodyPr>
            <a:noAutofit/>
          </a:bodyPr>
          <a:lstStyle/>
          <a:p>
            <a:r>
              <a:rPr lang="ru-RU" sz="2800" dirty="0">
                <a:latin typeface="Times New Roman" panose="02020603050405020304" pitchFamily="18" charset="0"/>
                <a:cs typeface="Times New Roman" panose="02020603050405020304" pitchFamily="18" charset="0"/>
              </a:rPr>
              <a:t>то, что для одного говорящего (или для данного говорящего в данный момент) важно, для другого (или для того же, но, скажем, через некоторое время) уже не важно. </a:t>
            </a:r>
            <a:r>
              <a:rPr lang="cs-CZ"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Л. </a:t>
            </a:r>
            <a:r>
              <a:rPr lang="ru-RU" sz="2800" dirty="0" err="1">
                <a:latin typeface="Times New Roman" panose="02020603050405020304" pitchFamily="18" charset="0"/>
                <a:cs typeface="Times New Roman" panose="02020603050405020304" pitchFamily="18" charset="0"/>
              </a:rPr>
              <a:t>Талми</a:t>
            </a:r>
            <a:r>
              <a:rPr lang="ru-RU" sz="2800" dirty="0">
                <a:latin typeface="Times New Roman" panose="02020603050405020304" pitchFamily="18" charset="0"/>
                <a:cs typeface="Times New Roman" panose="02020603050405020304" pitchFamily="18" charset="0"/>
              </a:rPr>
              <a:t> обратил внимание на, если так можно сказать, лексическую </a:t>
            </a:r>
            <a:r>
              <a:rPr lang="ru-RU" sz="2800" dirty="0" err="1">
                <a:latin typeface="Times New Roman" panose="02020603050405020304" pitchFamily="18" charset="0"/>
                <a:cs typeface="Times New Roman" panose="02020603050405020304" pitchFamily="18" charset="0"/>
              </a:rPr>
              <a:t>заданность</a:t>
            </a:r>
            <a:r>
              <a:rPr lang="ru-RU" sz="2800" dirty="0">
                <a:latin typeface="Times New Roman" panose="02020603050405020304" pitchFamily="18" charset="0"/>
                <a:cs typeface="Times New Roman" panose="02020603050405020304" pitchFamily="18" charset="0"/>
              </a:rPr>
              <a:t> распределения внимания говорящего в некоторых контекстах. Так, из двух предложений: </a:t>
            </a:r>
          </a:p>
          <a:p>
            <a:r>
              <a:rPr lang="de-DE" sz="2800" i="1" dirty="0">
                <a:latin typeface="Times New Roman" panose="02020603050405020304" pitchFamily="18" charset="0"/>
                <a:cs typeface="Times New Roman" panose="02020603050405020304" pitchFamily="18" charset="0"/>
              </a:rPr>
              <a:t>The bike </a:t>
            </a:r>
            <a:r>
              <a:rPr lang="de-DE" sz="2800" i="1" dirty="0" err="1">
                <a:latin typeface="Times New Roman" panose="02020603050405020304" pitchFamily="18" charset="0"/>
                <a:cs typeface="Times New Roman" panose="02020603050405020304" pitchFamily="18" charset="0"/>
              </a:rPr>
              <a:t>is</a:t>
            </a:r>
            <a:r>
              <a:rPr lang="de-DE" sz="2800" i="1" dirty="0">
                <a:latin typeface="Times New Roman" panose="02020603050405020304" pitchFamily="18" charset="0"/>
                <a:cs typeface="Times New Roman" panose="02020603050405020304" pitchFamily="18" charset="0"/>
              </a:rPr>
              <a:t> </a:t>
            </a:r>
            <a:r>
              <a:rPr lang="de-DE" sz="2800" i="1" dirty="0" err="1">
                <a:latin typeface="Times New Roman" panose="02020603050405020304" pitchFamily="18" charset="0"/>
                <a:cs typeface="Times New Roman" panose="02020603050405020304" pitchFamily="18" charset="0"/>
              </a:rPr>
              <a:t>near</a:t>
            </a:r>
            <a:r>
              <a:rPr lang="de-DE" sz="2800" i="1" dirty="0">
                <a:latin typeface="Times New Roman" panose="02020603050405020304" pitchFamily="18" charset="0"/>
                <a:cs typeface="Times New Roman" panose="02020603050405020304" pitchFamily="18" charset="0"/>
              </a:rPr>
              <a:t> </a:t>
            </a:r>
            <a:r>
              <a:rPr lang="de-DE" sz="2800" i="1" dirty="0" err="1">
                <a:latin typeface="Times New Roman" panose="02020603050405020304" pitchFamily="18" charset="0"/>
                <a:cs typeface="Times New Roman" panose="02020603050405020304" pitchFamily="18" charset="0"/>
              </a:rPr>
              <a:t>the</a:t>
            </a:r>
            <a:r>
              <a:rPr lang="de-DE" sz="2800" i="1" dirty="0">
                <a:latin typeface="Times New Roman" panose="02020603050405020304" pitchFamily="18" charset="0"/>
                <a:cs typeface="Times New Roman" panose="02020603050405020304" pitchFamily="18" charset="0"/>
              </a:rPr>
              <a:t> </a:t>
            </a:r>
            <a:r>
              <a:rPr lang="de-DE" sz="2800" i="1" dirty="0" err="1">
                <a:latin typeface="Times New Roman" panose="02020603050405020304" pitchFamily="18" charset="0"/>
                <a:cs typeface="Times New Roman" panose="02020603050405020304" pitchFamily="18" charset="0"/>
              </a:rPr>
              <a:t>house</a:t>
            </a:r>
            <a:r>
              <a:rPr lang="de-DE" sz="2800" i="1" dirty="0">
                <a:latin typeface="Times New Roman" panose="02020603050405020304" pitchFamily="18" charset="0"/>
                <a:cs typeface="Times New Roman" panose="02020603050405020304" pitchFamily="18" charset="0"/>
              </a:rPr>
              <a:t> </a:t>
            </a:r>
            <a:r>
              <a:rPr lang="de-DE"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Велосипед рядом с домом) и </a:t>
            </a:r>
          </a:p>
          <a:p>
            <a:r>
              <a:rPr lang="ru-RU" sz="2800" dirty="0">
                <a:latin typeface="Times New Roman" panose="02020603050405020304" pitchFamily="18" charset="0"/>
                <a:cs typeface="Times New Roman" panose="02020603050405020304" pitchFamily="18" charset="0"/>
              </a:rPr>
              <a:t>?</a:t>
            </a:r>
            <a:r>
              <a:rPr lang="de-DE" sz="2800" i="1" dirty="0">
                <a:latin typeface="Times New Roman" panose="02020603050405020304" pitchFamily="18" charset="0"/>
                <a:cs typeface="Times New Roman" panose="02020603050405020304" pitchFamily="18" charset="0"/>
              </a:rPr>
              <a:t>The </a:t>
            </a:r>
            <a:r>
              <a:rPr lang="de-DE" sz="2800" i="1" dirty="0" err="1">
                <a:latin typeface="Times New Roman" panose="02020603050405020304" pitchFamily="18" charset="0"/>
                <a:cs typeface="Times New Roman" panose="02020603050405020304" pitchFamily="18" charset="0"/>
              </a:rPr>
              <a:t>house</a:t>
            </a:r>
            <a:r>
              <a:rPr lang="de-DE" sz="2800" i="1" dirty="0">
                <a:latin typeface="Times New Roman" panose="02020603050405020304" pitchFamily="18" charset="0"/>
                <a:cs typeface="Times New Roman" panose="02020603050405020304" pitchFamily="18" charset="0"/>
              </a:rPr>
              <a:t> </a:t>
            </a:r>
            <a:r>
              <a:rPr lang="de-DE" sz="2800" i="1" dirty="0" err="1">
                <a:latin typeface="Times New Roman" panose="02020603050405020304" pitchFamily="18" charset="0"/>
                <a:cs typeface="Times New Roman" panose="02020603050405020304" pitchFamily="18" charset="0"/>
              </a:rPr>
              <a:t>is</a:t>
            </a:r>
            <a:r>
              <a:rPr lang="de-DE" sz="2800" i="1" dirty="0">
                <a:latin typeface="Times New Roman" panose="02020603050405020304" pitchFamily="18" charset="0"/>
                <a:cs typeface="Times New Roman" panose="02020603050405020304" pitchFamily="18" charset="0"/>
              </a:rPr>
              <a:t> </a:t>
            </a:r>
            <a:r>
              <a:rPr lang="de-DE" sz="2800" i="1" dirty="0" err="1">
                <a:latin typeface="Times New Roman" panose="02020603050405020304" pitchFamily="18" charset="0"/>
                <a:cs typeface="Times New Roman" panose="02020603050405020304" pitchFamily="18" charset="0"/>
              </a:rPr>
              <a:t>near</a:t>
            </a:r>
            <a:r>
              <a:rPr lang="de-DE" sz="2800" i="1" dirty="0">
                <a:latin typeface="Times New Roman" panose="02020603050405020304" pitchFamily="18" charset="0"/>
                <a:cs typeface="Times New Roman" panose="02020603050405020304" pitchFamily="18" charset="0"/>
              </a:rPr>
              <a:t> </a:t>
            </a:r>
            <a:r>
              <a:rPr lang="de-DE" sz="2800" i="1" dirty="0" err="1">
                <a:latin typeface="Times New Roman" panose="02020603050405020304" pitchFamily="18" charset="0"/>
                <a:cs typeface="Times New Roman" panose="02020603050405020304" pitchFamily="18" charset="0"/>
              </a:rPr>
              <a:t>the</a:t>
            </a:r>
            <a:r>
              <a:rPr lang="de-DE" sz="2800" i="1" dirty="0">
                <a:latin typeface="Times New Roman" panose="02020603050405020304" pitchFamily="18" charset="0"/>
                <a:cs typeface="Times New Roman" panose="02020603050405020304" pitchFamily="18" charset="0"/>
              </a:rPr>
              <a:t> bike </a:t>
            </a:r>
            <a:r>
              <a:rPr lang="de-DE"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Дом рядом с велосипедом) очевидным образом, второе гораздо менее удовлетворительно и как минимум требует дополнительных контекстных условий для того,</a:t>
            </a:r>
          </a:p>
        </p:txBody>
      </p:sp>
    </p:spTree>
    <p:extLst>
      <p:ext uri="{BB962C8B-B14F-4D97-AF65-F5344CB8AC3E}">
        <p14:creationId xmlns:p14="http://schemas.microsoft.com/office/powerpoint/2010/main" val="1925957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4162" y="260350"/>
            <a:ext cx="8575675" cy="6506210"/>
          </a:xfrm>
        </p:spPr>
        <p:txBody>
          <a:bodyPr>
            <a:noAutofit/>
          </a:bodyPr>
          <a:lstStyle/>
          <a:p>
            <a:r>
              <a:rPr lang="ru-RU" sz="2800" dirty="0">
                <a:latin typeface="Times New Roman" panose="02020603050405020304" pitchFamily="18" charset="0"/>
                <a:cs typeface="Times New Roman" panose="02020603050405020304" pitchFamily="18" charset="0"/>
              </a:rPr>
              <a:t>чтобы стать сколько-нибудь приемлемым. Причем такого рода несимметричность никаким образом не может быть исправлена, потому что она встроена в лексическую систему языка: во всякой ситуации говорящий различает движущиеся (или по- </a:t>
            </a:r>
            <a:r>
              <a:rPr lang="ru-RU" sz="2800" dirty="0" err="1">
                <a:latin typeface="Times New Roman" panose="02020603050405020304" pitchFamily="18" charset="0"/>
                <a:cs typeface="Times New Roman" panose="02020603050405020304" pitchFamily="18" charset="0"/>
              </a:rPr>
              <a:t>тенциально</a:t>
            </a:r>
            <a:r>
              <a:rPr lang="ru-RU" sz="2800" dirty="0">
                <a:latin typeface="Times New Roman" panose="02020603050405020304" pitchFamily="18" charset="0"/>
                <a:cs typeface="Times New Roman" panose="02020603050405020304" pitchFamily="18" charset="0"/>
              </a:rPr>
              <a:t> движущиеся) объекты — фигуры и неподвижные — они образуют фон, на котором движутся фигуры. Это противопоставление легко переносится из пространства во время: событие (фигура) может происходить во время некоторого процесса (являющегося фоном), но не наоборот.» (</a:t>
            </a:r>
            <a:r>
              <a:rPr lang="ru-RU" sz="2800" dirty="0" err="1">
                <a:latin typeface="Times New Roman" panose="02020603050405020304" pitchFamily="18" charset="0"/>
                <a:cs typeface="Times New Roman" panose="02020603050405020304" pitchFamily="18" charset="0"/>
              </a:rPr>
              <a:t>Рахилина</a:t>
            </a:r>
            <a:r>
              <a:rPr lang="ru-RU" sz="2800" dirty="0">
                <a:latin typeface="Times New Roman" panose="02020603050405020304" pitchFamily="18" charset="0"/>
                <a:cs typeface="Times New Roman" panose="02020603050405020304" pitchFamily="18" charset="0"/>
              </a:rPr>
              <a:t> 1998, с. 290)</a:t>
            </a:r>
          </a:p>
          <a:p>
            <a:r>
              <a:rPr lang="ru-RU" sz="2800" dirty="0">
                <a:latin typeface="Times New Roman" panose="02020603050405020304" pitchFamily="18" charset="0"/>
                <a:cs typeface="Times New Roman" panose="02020603050405020304" pitchFamily="18" charset="0"/>
              </a:rPr>
              <a:t>Данное противопоставление имеет немалое значение и в грамматике, при описании предлогов, </a:t>
            </a:r>
          </a:p>
        </p:txBody>
      </p:sp>
    </p:spTree>
    <p:extLst>
      <p:ext uri="{BB962C8B-B14F-4D97-AF65-F5344CB8AC3E}">
        <p14:creationId xmlns:p14="http://schemas.microsoft.com/office/powerpoint/2010/main" val="1433105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4162" y="260350"/>
            <a:ext cx="8575675" cy="6506210"/>
          </a:xfrm>
        </p:spPr>
        <p:txBody>
          <a:bodyPr>
            <a:noAutofit/>
          </a:bodyPr>
          <a:lstStyle/>
          <a:p>
            <a:r>
              <a:rPr lang="ru-RU" sz="2800" dirty="0">
                <a:latin typeface="Times New Roman" panose="02020603050405020304" pitchFamily="18" charset="0"/>
                <a:cs typeface="Times New Roman" panose="02020603050405020304" pitchFamily="18" charset="0"/>
              </a:rPr>
              <a:t>в аспектологии, в семантике падежей:</a:t>
            </a:r>
          </a:p>
          <a:p>
            <a:r>
              <a:rPr lang="ru-RU" sz="2800" dirty="0">
                <a:latin typeface="Times New Roman" panose="02020603050405020304" pitchFamily="18" charset="0"/>
                <a:cs typeface="Times New Roman" panose="02020603050405020304" pitchFamily="18" charset="0"/>
              </a:rPr>
              <a:t>«Там же Л. </a:t>
            </a:r>
            <a:r>
              <a:rPr lang="ru-RU" sz="2800" dirty="0" err="1">
                <a:latin typeface="Times New Roman" panose="02020603050405020304" pitchFamily="18" charset="0"/>
                <a:cs typeface="Times New Roman" panose="02020603050405020304" pitchFamily="18" charset="0"/>
              </a:rPr>
              <a:t>Талми</a:t>
            </a:r>
            <a:r>
              <a:rPr lang="ru-RU" sz="2800" dirty="0">
                <a:latin typeface="Times New Roman" panose="02020603050405020304" pitchFamily="18" charset="0"/>
                <a:cs typeface="Times New Roman" panose="02020603050405020304" pitchFamily="18" charset="0"/>
              </a:rPr>
              <a:t> считает фон-фигуру удачным дополнением (а при некотором развитии этой идеи и альтернативой) системе падежей Ч. </a:t>
            </a:r>
            <a:r>
              <a:rPr lang="ru-RU" sz="2800" dirty="0" err="1">
                <a:latin typeface="Times New Roman" panose="02020603050405020304" pitchFamily="18" charset="0"/>
                <a:cs typeface="Times New Roman" panose="02020603050405020304" pitchFamily="18" charset="0"/>
              </a:rPr>
              <a:t>Филлмора</a:t>
            </a:r>
            <a:r>
              <a:rPr lang="ru-RU" sz="2800" dirty="0">
                <a:latin typeface="Times New Roman" panose="02020603050405020304" pitchFamily="18" charset="0"/>
                <a:cs typeface="Times New Roman" panose="02020603050405020304" pitchFamily="18" charset="0"/>
              </a:rPr>
              <a:t> (см. подробнее [</a:t>
            </a:r>
            <a:r>
              <a:rPr lang="de-DE" sz="2800" dirty="0" err="1">
                <a:latin typeface="Times New Roman" panose="02020603050405020304" pitchFamily="18" charset="0"/>
                <a:cs typeface="Times New Roman" panose="02020603050405020304" pitchFamily="18" charset="0"/>
              </a:rPr>
              <a:t>Talmy</a:t>
            </a:r>
            <a:r>
              <a:rPr lang="de-DE" sz="2800" dirty="0">
                <a:latin typeface="Times New Roman" panose="02020603050405020304" pitchFamily="18" charset="0"/>
                <a:cs typeface="Times New Roman" panose="02020603050405020304" pitchFamily="18" charset="0"/>
              </a:rPr>
              <a:t> 1978: 641–648]), </a:t>
            </a:r>
            <a:r>
              <a:rPr lang="ru-RU" sz="2800" dirty="0">
                <a:latin typeface="Times New Roman" panose="02020603050405020304" pitchFamily="18" charset="0"/>
                <a:cs typeface="Times New Roman" panose="02020603050405020304" pitchFamily="18" charset="0"/>
              </a:rPr>
              <a:t>отмечая в качестве недостатка системы </a:t>
            </a:r>
            <a:r>
              <a:rPr lang="ru-RU" sz="2800" dirty="0" err="1">
                <a:latin typeface="Times New Roman" panose="02020603050405020304" pitchFamily="18" charset="0"/>
                <a:cs typeface="Times New Roman" panose="02020603050405020304" pitchFamily="18" charset="0"/>
              </a:rPr>
              <a:t>филлморовских</a:t>
            </a:r>
            <a:r>
              <a:rPr lang="ru-RU" sz="2800" dirty="0">
                <a:latin typeface="Times New Roman" panose="02020603050405020304" pitchFamily="18" charset="0"/>
                <a:cs typeface="Times New Roman" panose="02020603050405020304" pitchFamily="18" charset="0"/>
              </a:rPr>
              <a:t> падежей то, что в ней все падежи как бы равноправны, — в частности, мобильные (</a:t>
            </a:r>
            <a:r>
              <a:rPr lang="ru-RU" sz="2800" dirty="0" err="1">
                <a:latin typeface="Times New Roman" panose="02020603050405020304" pitchFamily="18" charset="0"/>
                <a:cs typeface="Times New Roman" panose="02020603050405020304" pitchFamily="18" charset="0"/>
              </a:rPr>
              <a:t>агенс</a:t>
            </a:r>
            <a:r>
              <a:rPr lang="ru-RU" sz="2800" dirty="0">
                <a:latin typeface="Times New Roman" panose="02020603050405020304" pitchFamily="18" charset="0"/>
                <a:cs typeface="Times New Roman" panose="02020603050405020304" pitchFamily="18" charset="0"/>
              </a:rPr>
              <a:t>, инструмент, </a:t>
            </a:r>
            <a:r>
              <a:rPr lang="ru-RU" sz="2800" dirty="0" err="1">
                <a:latin typeface="Times New Roman" panose="02020603050405020304" pitchFamily="18" charset="0"/>
                <a:cs typeface="Times New Roman" panose="02020603050405020304" pitchFamily="18" charset="0"/>
              </a:rPr>
              <a:t>пациенс</a:t>
            </a:r>
            <a:r>
              <a:rPr lang="ru-RU" sz="2800" dirty="0">
                <a:latin typeface="Times New Roman" panose="02020603050405020304" pitchFamily="18" charset="0"/>
                <a:cs typeface="Times New Roman" panose="02020603050405020304" pitchFamily="18" charset="0"/>
              </a:rPr>
              <a:t>) никак не противопоставлены статическим (источнику, конечной цели, маршруту, местоположению).» (там же)</a:t>
            </a: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367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4162" y="260350"/>
            <a:ext cx="8575675" cy="6506210"/>
          </a:xfrm>
        </p:spPr>
        <p:txBody>
          <a:bodyPr>
            <a:noAutofit/>
          </a:bodyPr>
          <a:lstStyle/>
          <a:p>
            <a:r>
              <a:rPr lang="ru-RU" sz="2800" dirty="0">
                <a:latin typeface="Times New Roman" panose="02020603050405020304" pitchFamily="18" charset="0"/>
                <a:cs typeface="Times New Roman" panose="02020603050405020304" pitchFamily="18" charset="0"/>
              </a:rPr>
              <a:t>Когнитивная семантика вообще является иногда альтернативой, но часто просто интересным и полезным дополнением других лингвистических методов и моделей.</a:t>
            </a:r>
          </a:p>
          <a:p>
            <a:r>
              <a:rPr lang="ru-RU" sz="2800" dirty="0">
                <a:latin typeface="Times New Roman" panose="02020603050405020304" pitchFamily="18" charset="0"/>
                <a:cs typeface="Times New Roman" panose="02020603050405020304" pitchFamily="18" charset="0"/>
              </a:rPr>
              <a:t>«</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них </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в исследовательских подходах</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всякий раз разрушаются и размываются границы, установленные и принятые до сих пор, т. е. в период структурализма и постструктурализма: границы между семантикой и психологией, между диахроническим и синхронным описанием, языковыми и речевыми употреблениями (они оказываются проявлениями языковой способности), между словарной и энциклопедической информацией, существенными и факультативными</a:t>
            </a:r>
          </a:p>
        </p:txBody>
      </p:sp>
    </p:spTree>
    <p:extLst>
      <p:ext uri="{BB962C8B-B14F-4D97-AF65-F5344CB8AC3E}">
        <p14:creationId xmlns:p14="http://schemas.microsoft.com/office/powerpoint/2010/main" val="747466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4162" y="260350"/>
            <a:ext cx="8575675" cy="6506210"/>
          </a:xfrm>
        </p:spPr>
        <p:txBody>
          <a:bodyPr>
            <a:noAutofit/>
          </a:bodyPr>
          <a:lstStyle/>
          <a:p>
            <a:r>
              <a:rPr lang="ru-RU" sz="2800" dirty="0">
                <a:latin typeface="Times New Roman" panose="02020603050405020304" pitchFamily="18" charset="0"/>
                <a:cs typeface="Times New Roman" panose="02020603050405020304" pitchFamily="18" charset="0"/>
              </a:rPr>
              <a:t>семантическими признаками, между отдельными </a:t>
            </a:r>
            <a:r>
              <a:rPr lang="ru-RU" sz="2800" dirty="0" err="1">
                <a:latin typeface="Times New Roman" panose="02020603050405020304" pitchFamily="18" charset="0"/>
                <a:cs typeface="Times New Roman" panose="02020603050405020304" pitchFamily="18" charset="0"/>
              </a:rPr>
              <a:t>подзначениями</a:t>
            </a:r>
            <a:r>
              <a:rPr lang="ru-RU" sz="2800" dirty="0">
                <a:latin typeface="Times New Roman" panose="02020603050405020304" pitchFamily="18" charset="0"/>
                <a:cs typeface="Times New Roman" panose="02020603050405020304" pitchFamily="18" charset="0"/>
              </a:rPr>
              <a:t> лексем и даже разными лек- </a:t>
            </a:r>
            <a:r>
              <a:rPr lang="ru-RU" sz="2800" dirty="0" err="1">
                <a:latin typeface="Times New Roman" panose="02020603050405020304" pitchFamily="18" charset="0"/>
                <a:cs typeface="Times New Roman" panose="02020603050405020304" pitchFamily="18" charset="0"/>
              </a:rPr>
              <a:t>сическими</a:t>
            </a:r>
            <a:r>
              <a:rPr lang="ru-RU" sz="2800" dirty="0">
                <a:latin typeface="Times New Roman" panose="02020603050405020304" pitchFamily="18" charset="0"/>
                <a:cs typeface="Times New Roman" panose="02020603050405020304" pitchFamily="18" charset="0"/>
              </a:rPr>
              <a:t> концептами.»</a:t>
            </a:r>
          </a:p>
          <a:p>
            <a:endParaRPr lang="ru-RU" sz="2800" dirty="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724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4162" y="260350"/>
            <a:ext cx="8575675" cy="6506210"/>
          </a:xfrm>
        </p:spPr>
        <p:txBody>
          <a:bodyPr>
            <a:noAutofit/>
          </a:bodyPr>
          <a:lstStyle/>
          <a:p>
            <a:r>
              <a:rPr lang="ru-RU" sz="2800" i="1" dirty="0">
                <a:latin typeface="Times New Roman" panose="02020603050405020304" pitchFamily="18" charset="0"/>
                <a:cs typeface="Times New Roman" panose="02020603050405020304" pitchFamily="18" charset="0"/>
              </a:rPr>
              <a:t>Язык и мысль. Современная когнитивная лингвистика</a:t>
            </a:r>
            <a:r>
              <a:rPr lang="ru-RU" sz="2800" dirty="0">
                <a:latin typeface="Times New Roman" panose="02020603050405020304" pitchFamily="18" charset="0"/>
                <a:cs typeface="Times New Roman" panose="02020603050405020304" pitchFamily="18" charset="0"/>
              </a:rPr>
              <a:t>. Ред. А.А. </a:t>
            </a:r>
            <a:r>
              <a:rPr lang="ru-RU" sz="2800" dirty="0" err="1">
                <a:latin typeface="Times New Roman" panose="02020603050405020304" pitchFamily="18" charset="0"/>
                <a:cs typeface="Times New Roman" panose="02020603050405020304" pitchFamily="18" charset="0"/>
              </a:rPr>
              <a:t>Кибрик</a:t>
            </a:r>
            <a:r>
              <a:rPr lang="ru-RU" sz="2800" dirty="0">
                <a:latin typeface="Times New Roman" panose="02020603050405020304" pitchFamily="18" charset="0"/>
                <a:cs typeface="Times New Roman" panose="02020603050405020304" pitchFamily="18" charset="0"/>
              </a:rPr>
              <a:t> и др. Москва 2015.</a:t>
            </a:r>
          </a:p>
          <a:p>
            <a:endParaRPr lang="ru-RU" sz="2800" dirty="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37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defRPr/>
            </a:pPr>
            <a:r>
              <a:rPr lang="ru-RU" sz="2800" dirty="0">
                <a:latin typeface="Times New Roman" panose="02020603050405020304" pitchFamily="18" charset="0"/>
                <a:cs typeface="Times New Roman" panose="02020603050405020304" pitchFamily="18" charset="0"/>
              </a:rPr>
              <a:t>Не все слова находящиеся в семантическом поле (гипонимы под одним общим </a:t>
            </a:r>
            <a:r>
              <a:rPr lang="ru-RU" sz="2800" dirty="0" err="1">
                <a:latin typeface="Times New Roman" panose="02020603050405020304" pitchFamily="18" charset="0"/>
                <a:cs typeface="Times New Roman" panose="02020603050405020304" pitchFamily="18" charset="0"/>
              </a:rPr>
              <a:t>гиперонимом</a:t>
            </a:r>
            <a:r>
              <a:rPr lang="ru-RU" sz="2800" dirty="0">
                <a:latin typeface="Times New Roman" panose="02020603050405020304" pitchFamily="18" charset="0"/>
                <a:cs typeface="Times New Roman" panose="02020603050405020304" pitchFamily="18" charset="0"/>
              </a:rPr>
              <a:t>) имеют в этом семантическом поле одинаковое положение, но значение, это основной уровень для </a:t>
            </a:r>
            <a:r>
              <a:rPr lang="ru-RU" sz="2800" dirty="0" err="1">
                <a:latin typeface="Times New Roman" panose="02020603050405020304" pitchFamily="18" charset="0"/>
                <a:cs typeface="Times New Roman" panose="02020603050405020304" pitchFamily="18" charset="0"/>
              </a:rPr>
              <a:t>когнитивизм</a:t>
            </a:r>
            <a:r>
              <a:rPr lang="ru-RU" sz="2800" dirty="0">
                <a:latin typeface="Times New Roman" panose="02020603050405020304" pitchFamily="18" charset="0"/>
                <a:cs typeface="Times New Roman" panose="02020603050405020304" pitchFamily="18" charset="0"/>
              </a:rPr>
              <a:t> (в классическом структурализме исходили из фонологии, в </a:t>
            </a:r>
            <a:r>
              <a:rPr lang="ru-RU" sz="2800" dirty="0" err="1">
                <a:latin typeface="Times New Roman" panose="02020603050405020304" pitchFamily="18" charset="0"/>
                <a:cs typeface="Times New Roman" panose="02020603050405020304" pitchFamily="18" charset="0"/>
              </a:rPr>
              <a:t>генеративизме</a:t>
            </a:r>
            <a:r>
              <a:rPr lang="ru-RU" sz="2800" dirty="0">
                <a:latin typeface="Times New Roman" panose="02020603050405020304" pitchFamily="18" charset="0"/>
                <a:cs typeface="Times New Roman" panose="02020603050405020304" pitchFamily="18" charset="0"/>
              </a:rPr>
              <a:t> из синтаксиса):</a:t>
            </a:r>
          </a:p>
          <a:p>
            <a:pPr marL="457200" indent="-457200">
              <a:defRPr/>
            </a:pPr>
            <a:r>
              <a:rPr lang="ru-RU" sz="2800" dirty="0">
                <a:latin typeface="Times New Roman" panose="02020603050405020304" pitchFamily="18" charset="0"/>
                <a:cs typeface="Times New Roman" panose="02020603050405020304" pitchFamily="18" charset="0"/>
              </a:rPr>
              <a:t>«</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внутри лингвистики когнитивный подход естественным образом предполагает главенство семантики (когнитивной семантики), которая определяет поведение лексем, их частей и сочетаний, конструкций, предложений и т. д.» (</a:t>
            </a:r>
            <a:r>
              <a:rPr lang="ru-RU" sz="2800" dirty="0" err="1">
                <a:latin typeface="Times New Roman" panose="02020603050405020304" pitchFamily="18" charset="0"/>
                <a:cs typeface="Times New Roman" panose="02020603050405020304" pitchFamily="18" charset="0"/>
              </a:rPr>
              <a:t>Рахилина</a:t>
            </a:r>
            <a:r>
              <a:rPr lang="ru-RU" sz="2800" dirty="0">
                <a:latin typeface="Times New Roman" panose="02020603050405020304" pitchFamily="18" charset="0"/>
                <a:cs typeface="Times New Roman" panose="02020603050405020304" pitchFamily="18" charset="0"/>
              </a:rPr>
              <a:t> 1998, с. 281)</a:t>
            </a:r>
          </a:p>
        </p:txBody>
      </p:sp>
    </p:spTree>
    <p:extLst>
      <p:ext uri="{BB962C8B-B14F-4D97-AF65-F5344CB8AC3E}">
        <p14:creationId xmlns:p14="http://schemas.microsoft.com/office/powerpoint/2010/main" val="284797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defRPr/>
            </a:pPr>
            <a:r>
              <a:rPr lang="ru-RU" sz="2800" dirty="0">
                <a:latin typeface="Times New Roman" panose="02020603050405020304" pitchFamily="18" charset="0"/>
                <a:cs typeface="Times New Roman" panose="02020603050405020304" pitchFamily="18" charset="0"/>
              </a:rPr>
              <a:t>Тут не мешает то, что часто экстензия значения не совсем однозначна: мы допустим знаем, что такое растение или птица (т. е. </a:t>
            </a:r>
            <a:r>
              <a:rPr lang="ru-RU" sz="2800" dirty="0" err="1">
                <a:latin typeface="Times New Roman" panose="02020603050405020304" pitchFamily="18" charset="0"/>
                <a:cs typeface="Times New Roman" panose="02020603050405020304" pitchFamily="18" charset="0"/>
              </a:rPr>
              <a:t>интензия</a:t>
            </a:r>
            <a:r>
              <a:rPr lang="ru-RU" sz="2800" dirty="0">
                <a:latin typeface="Times New Roman" panose="02020603050405020304" pitchFamily="18" charset="0"/>
                <a:cs typeface="Times New Roman" panose="02020603050405020304" pitchFamily="18" charset="0"/>
              </a:rPr>
              <a:t> – значение – ясно), но где межи данного концепта: гриб, это растение? Пингвин – птица? Мы конечно как-то знаем, что пингвин – птица, потому что так говорит  биология и нас так научили в школе, но с точки зрения языкового значения слова птица, это на самом деле так? С грибами дело еще сложнее, потому что сегодня они не считаются растениями, но раньше их так считали:</a:t>
            </a:r>
          </a:p>
        </p:txBody>
      </p:sp>
    </p:spTree>
    <p:extLst>
      <p:ext uri="{BB962C8B-B14F-4D97-AF65-F5344CB8AC3E}">
        <p14:creationId xmlns:p14="http://schemas.microsoft.com/office/powerpoint/2010/main" val="16956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defRPr/>
            </a:pPr>
            <a:r>
              <a:rPr lang="ru-RU" sz="2800" dirty="0">
                <a:latin typeface="Times New Roman" panose="02020603050405020304" pitchFamily="18" charset="0"/>
                <a:cs typeface="Times New Roman" panose="02020603050405020304" pitchFamily="18" charset="0"/>
              </a:rPr>
              <a:t>«Грибы</a:t>
            </a:r>
            <a:r>
              <a:rPr lang="ru-RU" sz="2800" b="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a:t>
            </a:r>
            <a:r>
              <a:rPr lang="de-DE" sz="2800" dirty="0">
                <a:latin typeface="Times New Roman" panose="02020603050405020304" pitchFamily="18" charset="0"/>
                <a:cs typeface="Times New Roman" panose="02020603050405020304" pitchFamily="18" charset="0"/>
              </a:rPr>
              <a:t>] — </a:t>
            </a:r>
            <a:r>
              <a:rPr lang="ru-RU" sz="2800" u="sng" dirty="0">
                <a:latin typeface="Times New Roman" panose="02020603050405020304" pitchFamily="18" charset="0"/>
                <a:cs typeface="Times New Roman" panose="02020603050405020304" pitchFamily="18" charset="0"/>
              </a:rPr>
              <a:t>царство живой природы</a:t>
            </a:r>
            <a:r>
              <a:rPr lang="ru-RU" sz="2800" dirty="0">
                <a:latin typeface="Times New Roman" panose="02020603050405020304" pitchFamily="18" charset="0"/>
                <a:cs typeface="Times New Roman" panose="02020603050405020304" pitchFamily="18" charset="0"/>
              </a:rPr>
              <a:t>,</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сочетающие в себе некоторые признаки как растений, так и животных. Грибы изучает наука микология, которая считается разделом ботаники, </a:t>
            </a:r>
            <a:r>
              <a:rPr lang="ru-RU" sz="2800" u="sng" dirty="0">
                <a:latin typeface="Times New Roman" panose="02020603050405020304" pitchFamily="18" charset="0"/>
                <a:cs typeface="Times New Roman" panose="02020603050405020304" pitchFamily="18" charset="0"/>
              </a:rPr>
              <a:t>поскольку ранее грибы относили к царству растений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википедия</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подчеркивание – </a:t>
            </a:r>
            <a:r>
              <a:rPr lang="cs-CZ" sz="2800" dirty="0">
                <a:latin typeface="Times New Roman" panose="02020603050405020304" pitchFamily="18" charset="0"/>
                <a:cs typeface="Times New Roman" panose="02020603050405020304" pitchFamily="18" charset="0"/>
              </a:rPr>
              <a:t>MG</a:t>
            </a:r>
            <a:r>
              <a:rPr lang="ru-RU" sz="2800" dirty="0">
                <a:latin typeface="Times New Roman" panose="02020603050405020304" pitchFamily="18" charset="0"/>
                <a:cs typeface="Times New Roman" panose="02020603050405020304" pitchFamily="18" charset="0"/>
              </a:rPr>
              <a:t>)</a:t>
            </a:r>
            <a:endParaRPr lang="cs-CZ" sz="2800" dirty="0">
              <a:latin typeface="Times New Roman" panose="02020603050405020304" pitchFamily="18" charset="0"/>
              <a:cs typeface="Times New Roman" panose="02020603050405020304" pitchFamily="18" charset="0"/>
            </a:endParaRPr>
          </a:p>
          <a:p>
            <a:pPr marL="457200" indent="-457200">
              <a:defRPr/>
            </a:pPr>
            <a:r>
              <a:rPr lang="ru-RU" sz="2800" dirty="0">
                <a:latin typeface="Times New Roman" panose="02020603050405020304" pitchFamily="18" charset="0"/>
                <a:cs typeface="Times New Roman" panose="02020603050405020304" pitchFamily="18" charset="0"/>
              </a:rPr>
              <a:t>Так что с точки зрения естественных наук классификация грибов изменилась, они больше не входят в царство растений. Однако, играет ли это роль для языкового значения слов </a:t>
            </a:r>
            <a:r>
              <a:rPr lang="ru-RU" sz="2800" i="1" dirty="0">
                <a:latin typeface="Times New Roman" panose="02020603050405020304" pitchFamily="18" charset="0"/>
                <a:cs typeface="Times New Roman" panose="02020603050405020304" pitchFamily="18" charset="0"/>
              </a:rPr>
              <a:t>гриб</a:t>
            </a:r>
            <a:r>
              <a:rPr lang="ru-RU" sz="2800" dirty="0">
                <a:latin typeface="Times New Roman" panose="02020603050405020304" pitchFamily="18" charset="0"/>
                <a:cs typeface="Times New Roman" panose="02020603050405020304" pitchFamily="18" charset="0"/>
              </a:rPr>
              <a:t> и </a:t>
            </a:r>
            <a:r>
              <a:rPr lang="ru-RU" sz="2800" i="1" dirty="0">
                <a:latin typeface="Times New Roman" panose="02020603050405020304" pitchFamily="18" charset="0"/>
                <a:cs typeface="Times New Roman" panose="02020603050405020304" pitchFamily="18" charset="0"/>
              </a:rPr>
              <a:t>растение</a:t>
            </a:r>
            <a:r>
              <a:rPr lang="ru-RU" sz="2800" dirty="0">
                <a:latin typeface="Times New Roman" panose="02020603050405020304" pitchFamily="18" charset="0"/>
                <a:cs typeface="Times New Roman" panose="02020603050405020304" pitchFamily="18" charset="0"/>
              </a:rPr>
              <a:t>?</a:t>
            </a:r>
          </a:p>
          <a:p>
            <a:pPr marL="457200" indent="-457200">
              <a:defRPr/>
            </a:pPr>
            <a:r>
              <a:rPr lang="ru-RU" sz="2800" dirty="0">
                <a:latin typeface="Times New Roman" panose="02020603050405020304" pitchFamily="18" charset="0"/>
                <a:cs typeface="Times New Roman" panose="02020603050405020304" pitchFamily="18" charset="0"/>
              </a:rPr>
              <a:t>Мы все знаем, что такое </a:t>
            </a:r>
            <a:r>
              <a:rPr lang="ru-RU" sz="2800" i="1" dirty="0">
                <a:latin typeface="Times New Roman" panose="02020603050405020304" pitchFamily="18" charset="0"/>
                <a:cs typeface="Times New Roman" panose="02020603050405020304" pitchFamily="18" charset="0"/>
              </a:rPr>
              <a:t>город</a:t>
            </a:r>
            <a:r>
              <a:rPr lang="ru-RU" sz="2800" dirty="0">
                <a:latin typeface="Times New Roman" panose="02020603050405020304" pitchFamily="18" charset="0"/>
                <a:cs typeface="Times New Roman" panose="02020603050405020304" pitchFamily="18" charset="0"/>
              </a:rPr>
              <a:t> и что такое </a:t>
            </a:r>
            <a:r>
              <a:rPr lang="ru-RU" sz="2800" i="1" dirty="0">
                <a:latin typeface="Times New Roman" panose="02020603050405020304" pitchFamily="18" charset="0"/>
                <a:cs typeface="Times New Roman" panose="02020603050405020304" pitchFamily="18" charset="0"/>
              </a:rPr>
              <a:t>деревня</a:t>
            </a:r>
            <a:r>
              <a:rPr lang="ru-RU" sz="2800" dirty="0">
                <a:latin typeface="Times New Roman" panose="02020603050405020304" pitchFamily="18" charset="0"/>
                <a:cs typeface="Times New Roman" panose="02020603050405020304" pitchFamily="18" charset="0"/>
              </a:rPr>
              <a:t>. Однако, где происходит между ними граница?</a:t>
            </a:r>
            <a:endParaRPr lang="cs-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32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defRPr/>
            </a:pPr>
            <a:r>
              <a:rPr lang="ru-RU" sz="2800" dirty="0">
                <a:latin typeface="Times New Roman" panose="02020603050405020304" pitchFamily="18" charset="0"/>
                <a:cs typeface="Times New Roman" panose="02020603050405020304" pitchFamily="18" charset="0"/>
              </a:rPr>
              <a:t>Кстати, государственная администрация Швейцарской конфедерации утверждает, что граница – 10 000 жителей. Если 10 000 жителей, так город. Но мы все понимаем, что если мы куда-нибудь приедем, в новое, незнакомое место и потом рассказываем, где были, нас не будет интересовать, живет</a:t>
            </a:r>
            <a:r>
              <a:rPr lang="de-CH"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ли там 9999 человек или 10001, даже 7000, 8000, 11000 обязательно не играет роли, потому что мы категорию «город» воспринимаем совсем по-другому. И вполне возможно, что мы сомневаемся, к которой из этих категорий («город» или «деревня») конкретный населённый пункт относится</a:t>
            </a:r>
          </a:p>
        </p:txBody>
      </p:sp>
    </p:spTree>
    <p:extLst>
      <p:ext uri="{BB962C8B-B14F-4D97-AF65-F5344CB8AC3E}">
        <p14:creationId xmlns:p14="http://schemas.microsoft.com/office/powerpoint/2010/main" val="253517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137934E-8CC2-4946-AEE1-DD71155E2EB5}"/>
              </a:ext>
            </a:extLst>
          </p:cNvPr>
          <p:cNvPicPr>
            <a:picLocks noChangeAspect="1"/>
          </p:cNvPicPr>
          <p:nvPr/>
        </p:nvPicPr>
        <p:blipFill>
          <a:blip r:embed="rId2"/>
          <a:stretch>
            <a:fillRect/>
          </a:stretch>
        </p:blipFill>
        <p:spPr>
          <a:xfrm>
            <a:off x="819150" y="1301750"/>
            <a:ext cx="7505700" cy="4254500"/>
          </a:xfrm>
          <a:prstGeom prst="rect">
            <a:avLst/>
          </a:prstGeom>
        </p:spPr>
      </p:pic>
    </p:spTree>
    <p:extLst>
      <p:ext uri="{BB962C8B-B14F-4D97-AF65-F5344CB8AC3E}">
        <p14:creationId xmlns:p14="http://schemas.microsoft.com/office/powerpoint/2010/main" val="3370815517"/>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3668</Words>
  <Application>Microsoft Macintosh PowerPoint</Application>
  <PresentationFormat>Bildschirmpräsentation (4:3)</PresentationFormat>
  <Paragraphs>85</Paragraphs>
  <Slides>45</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45</vt:i4>
      </vt:variant>
    </vt:vector>
  </HeadingPairs>
  <TitlesOfParts>
    <vt:vector size="49" baseType="lpstr">
      <vt:lpstr>Arial</vt:lpstr>
      <vt:lpstr>Calibri</vt:lpstr>
      <vt:lpstr>Times New Roman</vt:lpstr>
      <vt:lpstr>Office-Design</vt:lpstr>
      <vt:lpstr>Актуальные аспекты развития современного русского языка II</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Aktuální otázky gramatické struktury ruštiny</dc:title>
  <dc:creator>Markus Giger</dc:creator>
  <cp:lastModifiedBy>Markus Giger</cp:lastModifiedBy>
  <cp:revision>545</cp:revision>
  <dcterms:created xsi:type="dcterms:W3CDTF">2014-04-27T23:03:49Z</dcterms:created>
  <dcterms:modified xsi:type="dcterms:W3CDTF">2024-04-20T17:21:19Z</dcterms:modified>
</cp:coreProperties>
</file>