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4"/>
  </p:sldMasterIdLst>
  <p:sldIdLst>
    <p:sldId id="256" r:id="rId5"/>
    <p:sldId id="257" r:id="rId6"/>
    <p:sldId id="258" r:id="rId7"/>
    <p:sldId id="259" r:id="rId8"/>
    <p:sldId id="260" r:id="rId9"/>
    <p:sldId id="267" r:id="rId10"/>
    <p:sldId id="261" r:id="rId11"/>
    <p:sldId id="262" r:id="rId12"/>
    <p:sldId id="263" r:id="rId13"/>
    <p:sldId id="266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A88747-3364-4F5B-8B4A-00A6E7009B29}" v="7" dt="2025-03-19T09:09:32.7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rolímková, Adéla" userId="999f5e52-b3b5-4322-ac6a-365c09c88039" providerId="ADAL" clId="{F7A88747-3364-4F5B-8B4A-00A6E7009B29}"/>
    <pc:docChg chg="undo custSel addSld modSld sldOrd">
      <pc:chgData name="Jarolímková, Adéla" userId="999f5e52-b3b5-4322-ac6a-365c09c88039" providerId="ADAL" clId="{F7A88747-3364-4F5B-8B4A-00A6E7009B29}" dt="2025-03-19T09:09:59.741" v="1034" actId="3626"/>
      <pc:docMkLst>
        <pc:docMk/>
      </pc:docMkLst>
      <pc:sldChg chg="modSp mod">
        <pc:chgData name="Jarolímková, Adéla" userId="999f5e52-b3b5-4322-ac6a-365c09c88039" providerId="ADAL" clId="{F7A88747-3364-4F5B-8B4A-00A6E7009B29}" dt="2025-03-19T08:41:01.278" v="62" actId="20577"/>
        <pc:sldMkLst>
          <pc:docMk/>
          <pc:sldMk cId="3597975316" sldId="265"/>
        </pc:sldMkLst>
        <pc:spChg chg="mod">
          <ac:chgData name="Jarolímková, Adéla" userId="999f5e52-b3b5-4322-ac6a-365c09c88039" providerId="ADAL" clId="{F7A88747-3364-4F5B-8B4A-00A6E7009B29}" dt="2025-03-19T08:41:01.278" v="62" actId="20577"/>
          <ac:spMkLst>
            <pc:docMk/>
            <pc:sldMk cId="3597975316" sldId="265"/>
            <ac:spMk id="4" creationId="{00000000-0000-0000-0000-000000000000}"/>
          </ac:spMkLst>
        </pc:spChg>
      </pc:sldChg>
      <pc:sldChg chg="modSp new mod ord">
        <pc:chgData name="Jarolímková, Adéla" userId="999f5e52-b3b5-4322-ac6a-365c09c88039" providerId="ADAL" clId="{F7A88747-3364-4F5B-8B4A-00A6E7009B29}" dt="2025-03-19T08:54:11.635" v="426" actId="20577"/>
        <pc:sldMkLst>
          <pc:docMk/>
          <pc:sldMk cId="3476633118" sldId="266"/>
        </pc:sldMkLst>
        <pc:spChg chg="mod">
          <ac:chgData name="Jarolímková, Adéla" userId="999f5e52-b3b5-4322-ac6a-365c09c88039" providerId="ADAL" clId="{F7A88747-3364-4F5B-8B4A-00A6E7009B29}" dt="2025-03-19T08:39:43.206" v="23" actId="20577"/>
          <ac:spMkLst>
            <pc:docMk/>
            <pc:sldMk cId="3476633118" sldId="266"/>
            <ac:spMk id="2" creationId="{FD3C06A4-595D-49B3-EC58-6A8C6B086699}"/>
          </ac:spMkLst>
        </pc:spChg>
        <pc:spChg chg="mod">
          <ac:chgData name="Jarolímková, Adéla" userId="999f5e52-b3b5-4322-ac6a-365c09c88039" providerId="ADAL" clId="{F7A88747-3364-4F5B-8B4A-00A6E7009B29}" dt="2025-03-19T08:54:11.635" v="426" actId="20577"/>
          <ac:spMkLst>
            <pc:docMk/>
            <pc:sldMk cId="3476633118" sldId="266"/>
            <ac:spMk id="3" creationId="{D4C9F3B4-90C1-F8B6-B5E7-9A0CEB131817}"/>
          </ac:spMkLst>
        </pc:spChg>
      </pc:sldChg>
      <pc:sldChg chg="modSp new mod">
        <pc:chgData name="Jarolímková, Adéla" userId="999f5e52-b3b5-4322-ac6a-365c09c88039" providerId="ADAL" clId="{F7A88747-3364-4F5B-8B4A-00A6E7009B29}" dt="2025-03-19T08:57:51.001" v="477" actId="20577"/>
        <pc:sldMkLst>
          <pc:docMk/>
          <pc:sldMk cId="1564591907" sldId="267"/>
        </pc:sldMkLst>
        <pc:spChg chg="mod">
          <ac:chgData name="Jarolímková, Adéla" userId="999f5e52-b3b5-4322-ac6a-365c09c88039" providerId="ADAL" clId="{F7A88747-3364-4F5B-8B4A-00A6E7009B29}" dt="2025-03-19T08:42:11.632" v="73" actId="20577"/>
          <ac:spMkLst>
            <pc:docMk/>
            <pc:sldMk cId="1564591907" sldId="267"/>
            <ac:spMk id="2" creationId="{311486C6-4F88-7600-A423-83102D641EF7}"/>
          </ac:spMkLst>
        </pc:spChg>
        <pc:spChg chg="mod">
          <ac:chgData name="Jarolímková, Adéla" userId="999f5e52-b3b5-4322-ac6a-365c09c88039" providerId="ADAL" clId="{F7A88747-3364-4F5B-8B4A-00A6E7009B29}" dt="2025-03-19T08:57:51.001" v="477" actId="20577"/>
          <ac:spMkLst>
            <pc:docMk/>
            <pc:sldMk cId="1564591907" sldId="267"/>
            <ac:spMk id="3" creationId="{8B39B50C-7432-3E02-4FD3-78DC37373BBD}"/>
          </ac:spMkLst>
        </pc:spChg>
      </pc:sldChg>
      <pc:sldChg chg="modSp new mod">
        <pc:chgData name="Jarolímková, Adéla" userId="999f5e52-b3b5-4322-ac6a-365c09c88039" providerId="ADAL" clId="{F7A88747-3364-4F5B-8B4A-00A6E7009B29}" dt="2025-03-19T08:52:43.364" v="420" actId="20577"/>
        <pc:sldMkLst>
          <pc:docMk/>
          <pc:sldMk cId="544561605" sldId="268"/>
        </pc:sldMkLst>
        <pc:spChg chg="mod">
          <ac:chgData name="Jarolímková, Adéla" userId="999f5e52-b3b5-4322-ac6a-365c09c88039" providerId="ADAL" clId="{F7A88747-3364-4F5B-8B4A-00A6E7009B29}" dt="2025-03-19T08:52:30.831" v="418" actId="20577"/>
          <ac:spMkLst>
            <pc:docMk/>
            <pc:sldMk cId="544561605" sldId="268"/>
            <ac:spMk id="2" creationId="{B22D7779-87C4-E872-37A5-3C3B29C502C8}"/>
          </ac:spMkLst>
        </pc:spChg>
        <pc:spChg chg="mod">
          <ac:chgData name="Jarolímková, Adéla" userId="999f5e52-b3b5-4322-ac6a-365c09c88039" providerId="ADAL" clId="{F7A88747-3364-4F5B-8B4A-00A6E7009B29}" dt="2025-03-19T08:52:43.364" v="420" actId="20577"/>
          <ac:spMkLst>
            <pc:docMk/>
            <pc:sldMk cId="544561605" sldId="268"/>
            <ac:spMk id="3" creationId="{20C17053-21DD-8DFC-C63B-5ABED7C49AFF}"/>
          </ac:spMkLst>
        </pc:spChg>
      </pc:sldChg>
      <pc:sldChg chg="modSp new mod">
        <pc:chgData name="Jarolímková, Adéla" userId="999f5e52-b3b5-4322-ac6a-365c09c88039" providerId="ADAL" clId="{F7A88747-3364-4F5B-8B4A-00A6E7009B29}" dt="2025-03-19T09:03:33.897" v="804" actId="20577"/>
        <pc:sldMkLst>
          <pc:docMk/>
          <pc:sldMk cId="2379080678" sldId="269"/>
        </pc:sldMkLst>
        <pc:spChg chg="mod">
          <ac:chgData name="Jarolímková, Adéla" userId="999f5e52-b3b5-4322-ac6a-365c09c88039" providerId="ADAL" clId="{F7A88747-3364-4F5B-8B4A-00A6E7009B29}" dt="2025-03-19T08:58:40.219" v="491" actId="20577"/>
          <ac:spMkLst>
            <pc:docMk/>
            <pc:sldMk cId="2379080678" sldId="269"/>
            <ac:spMk id="2" creationId="{F2AA4D8C-5927-B92E-F577-BDAE4412BE16}"/>
          </ac:spMkLst>
        </pc:spChg>
        <pc:spChg chg="mod">
          <ac:chgData name="Jarolímková, Adéla" userId="999f5e52-b3b5-4322-ac6a-365c09c88039" providerId="ADAL" clId="{F7A88747-3364-4F5B-8B4A-00A6E7009B29}" dt="2025-03-19T09:03:33.897" v="804" actId="20577"/>
          <ac:spMkLst>
            <pc:docMk/>
            <pc:sldMk cId="2379080678" sldId="269"/>
            <ac:spMk id="3" creationId="{F4969868-EF77-69B0-BC30-742D2CF680D8}"/>
          </ac:spMkLst>
        </pc:spChg>
      </pc:sldChg>
      <pc:sldChg chg="modSp new mod">
        <pc:chgData name="Jarolímková, Adéla" userId="999f5e52-b3b5-4322-ac6a-365c09c88039" providerId="ADAL" clId="{F7A88747-3364-4F5B-8B4A-00A6E7009B29}" dt="2025-03-19T09:09:59.741" v="1034" actId="3626"/>
        <pc:sldMkLst>
          <pc:docMk/>
          <pc:sldMk cId="443689703" sldId="270"/>
        </pc:sldMkLst>
        <pc:spChg chg="mod">
          <ac:chgData name="Jarolímková, Adéla" userId="999f5e52-b3b5-4322-ac6a-365c09c88039" providerId="ADAL" clId="{F7A88747-3364-4F5B-8B4A-00A6E7009B29}" dt="2025-03-19T09:03:43.104" v="818" actId="20577"/>
          <ac:spMkLst>
            <pc:docMk/>
            <pc:sldMk cId="443689703" sldId="270"/>
            <ac:spMk id="2" creationId="{20E4128C-ED5D-0CA0-3ADF-F2BC4C103E76}"/>
          </ac:spMkLst>
        </pc:spChg>
        <pc:spChg chg="mod">
          <ac:chgData name="Jarolímková, Adéla" userId="999f5e52-b3b5-4322-ac6a-365c09c88039" providerId="ADAL" clId="{F7A88747-3364-4F5B-8B4A-00A6E7009B29}" dt="2025-03-19T09:09:59.741" v="1034" actId="3626"/>
          <ac:spMkLst>
            <pc:docMk/>
            <pc:sldMk cId="443689703" sldId="270"/>
            <ac:spMk id="3" creationId="{06CD7E3F-45FD-0617-0FD6-A22907C2096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481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53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34925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66993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41456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64756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80185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7556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062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8729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4789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1678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3472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4498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8497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21.03.2025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1086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57BD6-80B5-431D-A6DA-251F39B5D414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0759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info/law/law-topic/data-protection/reform/what-personal-data_c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cuni.cz/UK-13492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cuni.cz/UK-9112.html#2" TargetMode="External"/><Relationship Id="rId2" Type="http://schemas.openxmlformats.org/officeDocument/2006/relationships/hyperlink" Target="https://zenodo.org/communities/iisl/records?q=&amp;l=list&amp;p=1&amp;s=10&amp;sort=newes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eskasociologicka.org/wp-content/uploads/2021/06/Eticky-kodex-Ceske-sociologicke-spolecnosti_ke-schvaleni-Valnym-shromazdenim.pdf" TargetMode="External"/><Relationship Id="rId2" Type="http://schemas.openxmlformats.org/officeDocument/2006/relationships/hyperlink" Target="https://media.tghn.org/medialibrary/2011/04/BMJ_No_7070_Volume_313_The_Nuremberg_Code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uni.cz/UK-9490.html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Etika výzkumu, výzkumné </a:t>
            </a:r>
            <a:r>
              <a:rPr lang="cs-CZ" dirty="0" smtClean="0"/>
              <a:t>metody, výzkumná data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91165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3C06A4-595D-49B3-EC58-6A8C6B086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Informovaný souhlas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C9F3B4-90C1-F8B6-B5E7-9A0CEB1318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Název výzkumu</a:t>
            </a:r>
          </a:p>
          <a:p>
            <a:r>
              <a:rPr lang="cs-CZ" dirty="0"/>
              <a:t>Řešitel, osoba i instituce</a:t>
            </a:r>
          </a:p>
          <a:p>
            <a:r>
              <a:rPr lang="cs-CZ" dirty="0"/>
              <a:t>Popis výzkumu – co výzkum zkoumá</a:t>
            </a:r>
          </a:p>
          <a:p>
            <a:r>
              <a:rPr lang="cs-CZ" dirty="0"/>
              <a:t>Popis účasti na výzkumu – co chceme od účastníka</a:t>
            </a:r>
          </a:p>
          <a:p>
            <a:r>
              <a:rPr lang="cs-CZ" dirty="0"/>
              <a:t>Jaká data budou sbírána – jaká data sbíráme o respondentovi, taxativní výčet</a:t>
            </a:r>
          </a:p>
          <a:p>
            <a:r>
              <a:rPr lang="cs-CZ" dirty="0"/>
              <a:t>Jak s nimi bude zacházeno během výzkumu a po něm, kde budou data uložena, kdo k nim bude mít přístup </a:t>
            </a:r>
          </a:p>
          <a:p>
            <a:r>
              <a:rPr lang="cs-CZ" dirty="0"/>
              <a:t>Existuje riziko </a:t>
            </a:r>
            <a:r>
              <a:rPr lang="cs-CZ" dirty="0" smtClean="0"/>
              <a:t>zneužití?</a:t>
            </a:r>
            <a:endParaRPr lang="cs-CZ" dirty="0"/>
          </a:p>
          <a:p>
            <a:r>
              <a:rPr lang="cs-CZ" dirty="0"/>
              <a:t>Doba souhlasu – nelze nespecifikovat (neurčitá doba/nezbytně nutná) nebo jasná kritéria</a:t>
            </a:r>
          </a:p>
          <a:p>
            <a:r>
              <a:rPr lang="cs-CZ" dirty="0"/>
              <a:t>Definování zákonných práv</a:t>
            </a:r>
          </a:p>
          <a:p>
            <a:r>
              <a:rPr lang="cs-CZ" dirty="0"/>
              <a:t>Možnosti nápravy a námitky</a:t>
            </a:r>
          </a:p>
          <a:p>
            <a:r>
              <a:rPr lang="cs-CZ" dirty="0"/>
              <a:t>Kontakty na zpracovatele a pověřence </a:t>
            </a:r>
          </a:p>
        </p:txBody>
      </p:sp>
    </p:spTree>
    <p:extLst>
      <p:ext uri="{BB962C8B-B14F-4D97-AF65-F5344CB8AC3E}">
        <p14:creationId xmlns:p14="http://schemas.microsoft.com/office/powerpoint/2010/main" val="3476633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2D7779-87C4-E872-37A5-3C3B29C50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Osobní údaje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C17053-21DD-8DFC-C63B-5ABED7C49A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https://ec.europa.eu/info/law/law-topic/data-protection/reform/what-personal-data_cs</a:t>
            </a:r>
            <a:r>
              <a:rPr lang="cs-CZ" dirty="0"/>
              <a:t> </a:t>
            </a:r>
          </a:p>
          <a:p>
            <a:r>
              <a:rPr lang="cs-CZ" dirty="0"/>
              <a:t>Osobní údaje jsou jakékoli informace, které se týkají identifikované nebo identifikovatelné žijící osoby. K osobním údajům patří i různé jednotlivé informace, které společně jako celek mohou vést k identifikaci určité osoby.</a:t>
            </a:r>
          </a:p>
          <a:p>
            <a:r>
              <a:rPr lang="cs-CZ" dirty="0"/>
              <a:t>Osobní údaje, které sice byly zbaveny informací umožňujících identifikaci, zašifrovány nebo </a:t>
            </a:r>
            <a:r>
              <a:rPr lang="cs-CZ" dirty="0" err="1"/>
              <a:t>pseudonymizovány</a:t>
            </a:r>
            <a:r>
              <a:rPr lang="cs-CZ" dirty="0"/>
              <a:t>, ale lze je použít ke zpětné identifikaci osoby, zůstávají osobními údaji a GDPR  se na ně i nadále vztahuje.</a:t>
            </a:r>
          </a:p>
          <a:p>
            <a:r>
              <a:rPr lang="cs-CZ" dirty="0"/>
              <a:t>Osobní údaje, které byly anonymizovány takovým způsobem, že příslušná osoba již není identifikovatelná, již nejsou považovány za osobní údaje. Údaje se pokládají za skutečně anonymizované, pokud je anonymizace nezvratná.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4561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AA4D8C-5927-B92E-F577-BDAE4412B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Výzkumná data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969868-EF77-69B0-BC30-742D2CF68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Výzkumná data = zaznamenaná faktická informace uchovávaná a akceptovaná vědeckou komunitou pro potřeby validování výsledků výzkumu</a:t>
            </a:r>
          </a:p>
          <a:p>
            <a:r>
              <a:rPr lang="cs-CZ" dirty="0"/>
              <a:t>Podle způsobu sběru – observační, komputační, experimentální, záznamy</a:t>
            </a:r>
          </a:p>
          <a:p>
            <a:r>
              <a:rPr lang="cs-CZ" dirty="0"/>
              <a:t>Podle typu informace – obrazová, zvuková, textová, numerická, software, nedigitální </a:t>
            </a:r>
            <a:r>
              <a:rPr lang="cs-CZ" dirty="0" smtClean="0"/>
              <a:t>povahy</a:t>
            </a:r>
          </a:p>
          <a:p>
            <a:r>
              <a:rPr lang="cs-CZ" dirty="0"/>
              <a:t>Politika správy výzkumných dat na UK - </a:t>
            </a: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cuni.cz/UK-13492.html</a:t>
            </a:r>
            <a:endParaRPr lang="cs-CZ" dirty="0"/>
          </a:p>
          <a:p>
            <a:r>
              <a:rPr lang="cs-CZ" dirty="0"/>
              <a:t>Management dat – pořádek v datech</a:t>
            </a:r>
          </a:p>
          <a:p>
            <a:pPr lvl="1"/>
            <a:r>
              <a:rPr lang="cs-CZ" dirty="0"/>
              <a:t>Plánování sběru dat, zpracování, skladování, zabezpečení, dlouhodobé uchování a sdílené</a:t>
            </a:r>
          </a:p>
          <a:p>
            <a:pPr lvl="1"/>
            <a:r>
              <a:rPr lang="cs-CZ" dirty="0"/>
              <a:t>FAIR principy – data jsou dohledatelná, dostupná, interoperabilní a opakovaně použitelná</a:t>
            </a:r>
          </a:p>
        </p:txBody>
      </p:sp>
    </p:spTree>
    <p:extLst>
      <p:ext uri="{BB962C8B-B14F-4D97-AF65-F5344CB8AC3E}">
        <p14:creationId xmlns:p14="http://schemas.microsoft.com/office/powerpoint/2010/main" val="23790806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E4128C-ED5D-0CA0-3ADF-F2BC4C103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Výzkumná data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CD7E3F-45FD-0617-0FD6-A22907C20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Komunita </a:t>
            </a:r>
            <a:r>
              <a:rPr lang="cs-CZ" dirty="0"/>
              <a:t>ÚISK v </a:t>
            </a:r>
            <a:r>
              <a:rPr lang="cs-CZ" dirty="0" err="1"/>
              <a:t>repozitáři</a:t>
            </a:r>
            <a:r>
              <a:rPr lang="cs-CZ" dirty="0"/>
              <a:t> </a:t>
            </a:r>
            <a:r>
              <a:rPr lang="cs-CZ" dirty="0" err="1"/>
              <a:t>Zenodo</a:t>
            </a:r>
            <a:r>
              <a:rPr lang="cs-CZ" dirty="0"/>
              <a:t> - </a:t>
            </a:r>
            <a:r>
              <a:rPr lang="cs-CZ" dirty="0">
                <a:hlinkClick r:id="rId2"/>
              </a:rPr>
              <a:t>https://zenodo.org/communities/iisl/records?q=&amp;l=list&amp;p=1&amp;s=10&amp;sort=newest</a:t>
            </a:r>
            <a:endParaRPr lang="cs-CZ" dirty="0"/>
          </a:p>
          <a:p>
            <a:pPr lvl="1"/>
            <a:r>
              <a:rPr lang="cs-CZ" dirty="0"/>
              <a:t>Možnost uložení dat k bakalářské práci</a:t>
            </a:r>
          </a:p>
          <a:p>
            <a:r>
              <a:rPr lang="cs-CZ" dirty="0"/>
              <a:t>Data jako přílohy v SIS – návod a povolené formáty - </a:t>
            </a:r>
            <a:r>
              <a:rPr lang="cs-CZ" dirty="0">
                <a:hlinkClick r:id="rId3"/>
              </a:rPr>
              <a:t>https://cuni.cz/UK-9112.html#2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43689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Metodologie</a:t>
            </a:r>
          </a:p>
          <a:p>
            <a:pPr lvl="1"/>
            <a:r>
              <a:rPr lang="cs-CZ" dirty="0"/>
              <a:t>Postup popisující, co je vaším výzkumným záměrem a jak ho chcete zkoumat</a:t>
            </a:r>
          </a:p>
          <a:p>
            <a:pPr lvl="1"/>
            <a:r>
              <a:rPr lang="cs-CZ" dirty="0"/>
              <a:t>Transparentnost, otevřenost – čtenáři vaší práce mají přehled o tom, jak jste postupovali</a:t>
            </a:r>
          </a:p>
          <a:p>
            <a:pPr lvl="1"/>
            <a:r>
              <a:rPr lang="cs-CZ" dirty="0" err="1"/>
              <a:t>Replikovatelnost</a:t>
            </a:r>
            <a:r>
              <a:rPr lang="cs-CZ" dirty="0"/>
              <a:t> – u společenských věd obtížnější</a:t>
            </a:r>
          </a:p>
          <a:p>
            <a:r>
              <a:rPr lang="cs-CZ" dirty="0"/>
              <a:t>Empirický x teoretický</a:t>
            </a:r>
          </a:p>
        </p:txBody>
      </p:sp>
    </p:spTree>
    <p:extLst>
      <p:ext uri="{BB962C8B-B14F-4D97-AF65-F5344CB8AC3E}">
        <p14:creationId xmlns:p14="http://schemas.microsoft.com/office/powerpoint/2010/main" val="2077975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Kvalitativní výzkum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60284"/>
          </a:xfrm>
        </p:spPr>
        <p:txBody>
          <a:bodyPr>
            <a:normAutofit/>
          </a:bodyPr>
          <a:lstStyle/>
          <a:p>
            <a:r>
              <a:rPr lang="cs-CZ" dirty="0"/>
              <a:t>Popsání jevů v co nejširší perspektivě</a:t>
            </a:r>
          </a:p>
          <a:p>
            <a:r>
              <a:rPr lang="cs-CZ" dirty="0"/>
              <a:t>Mnoho informací o malém počtu jedinců</a:t>
            </a:r>
          </a:p>
          <a:p>
            <a:r>
              <a:rPr lang="cs-CZ" dirty="0"/>
              <a:t>Výzkumné otázky (jak…?)</a:t>
            </a:r>
          </a:p>
          <a:p>
            <a:r>
              <a:rPr lang="cs-CZ" dirty="0"/>
              <a:t>Sběr dat: rozhovory, pozorování, deníky …</a:t>
            </a:r>
          </a:p>
          <a:p>
            <a:r>
              <a:rPr lang="cs-CZ" dirty="0"/>
              <a:t>Zpracování dat: tematická analýza, zakotvená teorie, diskurzivní analýza …</a:t>
            </a:r>
          </a:p>
          <a:p>
            <a:r>
              <a:rPr lang="cs-CZ" dirty="0"/>
              <a:t>Induktivní logika: sběr dat – nacházení pravidelností, souvislostí v datech – formulace nových teorií, hypotéz</a:t>
            </a:r>
          </a:p>
          <a:p>
            <a:r>
              <a:rPr lang="cs-CZ" dirty="0"/>
              <a:t>Zobecnění na celou populaci nemožné</a:t>
            </a:r>
          </a:p>
        </p:txBody>
      </p:sp>
    </p:spTree>
    <p:extLst>
      <p:ext uri="{BB962C8B-B14F-4D97-AF65-F5344CB8AC3E}">
        <p14:creationId xmlns:p14="http://schemas.microsoft.com/office/powerpoint/2010/main" val="1163903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Kvantitativní výzkum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Větší vzorek respondentů (reprezentativnost!)</a:t>
            </a:r>
          </a:p>
          <a:p>
            <a:r>
              <a:rPr lang="cs-CZ" dirty="0"/>
              <a:t>Omezené informace o mnoha jedincích</a:t>
            </a:r>
          </a:p>
          <a:p>
            <a:r>
              <a:rPr lang="cs-CZ" dirty="0"/>
              <a:t>Deduktivní logika: existující problém – hypotézy – sběr dat – testování hypotéz – potvrzení/vyvrácení</a:t>
            </a:r>
          </a:p>
          <a:p>
            <a:r>
              <a:rPr lang="cs-CZ" dirty="0"/>
              <a:t>Sběr dat: experiment, dotazníky, data ze sociálních sítí, data z různých informačních systémů …</a:t>
            </a:r>
          </a:p>
          <a:p>
            <a:r>
              <a:rPr lang="cs-CZ" dirty="0"/>
              <a:t>Zpracování dat: statistická analýza, analýza sociálních sítí, citační analýza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0864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Teoretický výzkum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Dobrá znalost literatury</a:t>
            </a:r>
          </a:p>
          <a:p>
            <a:r>
              <a:rPr lang="cs-CZ" dirty="0"/>
              <a:t>Analytický </a:t>
            </a:r>
            <a:r>
              <a:rPr lang="cs-CZ" dirty="0" smtClean="0"/>
              <a:t>a/nebo </a:t>
            </a:r>
            <a:r>
              <a:rPr lang="cs-CZ" dirty="0"/>
              <a:t>syntetizující vhled do problematiky</a:t>
            </a:r>
          </a:p>
          <a:p>
            <a:r>
              <a:rPr lang="cs-CZ" dirty="0"/>
              <a:t>Dobrá schopnost argumentace, inovativní myšlení, abstraktní myšlení</a:t>
            </a:r>
          </a:p>
          <a:p>
            <a:r>
              <a:rPr lang="cs-CZ" dirty="0"/>
              <a:t>Analýza, syntéza, indukce, dedukce, analogie, srovnání</a:t>
            </a:r>
          </a:p>
        </p:txBody>
      </p:sp>
    </p:spTree>
    <p:extLst>
      <p:ext uri="{BB962C8B-B14F-4D97-AF65-F5344CB8AC3E}">
        <p14:creationId xmlns:p14="http://schemas.microsoft.com/office/powerpoint/2010/main" val="659125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1486C6-4F88-7600-A423-83102D641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Etika vědy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39B50C-7432-3E02-4FD3-78DC37373B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Etické kodexy – vznikají po 2. světové válce v důsledku masivního zneužívání vědy, nejprve v lékařství</a:t>
            </a:r>
          </a:p>
          <a:p>
            <a:r>
              <a:rPr lang="cs-CZ" dirty="0"/>
              <a:t>Norimberský kodex (1947) - </a:t>
            </a:r>
            <a:r>
              <a:rPr lang="cs-CZ" dirty="0">
                <a:hlinkClick r:id="rId2"/>
              </a:rPr>
              <a:t>https://media.tghn.org/medialibrary/2011/04/BMJ_No_7070_Volume_313_The_Nuremberg_Code.pdf</a:t>
            </a:r>
            <a:endParaRPr lang="cs-CZ" dirty="0"/>
          </a:p>
          <a:p>
            <a:r>
              <a:rPr lang="cs-CZ" dirty="0" err="1"/>
              <a:t>Belmontská</a:t>
            </a:r>
            <a:r>
              <a:rPr lang="cs-CZ" dirty="0"/>
              <a:t> zpráva (1978) - https://www.hhs.gov/ohrp/regulations-and-policy/belmont-report/index.html </a:t>
            </a:r>
          </a:p>
          <a:p>
            <a:pPr lvl="1"/>
            <a:r>
              <a:rPr lang="cs-CZ" dirty="0">
                <a:solidFill>
                  <a:schemeClr val="tx2"/>
                </a:solidFill>
                <a:latin typeface="Ubuntu" panose="020B0504030602030204" pitchFamily="34" charset="0"/>
                <a:cs typeface="Angsana New" panose="02020603050405020304" pitchFamily="18" charset="-34"/>
              </a:rPr>
              <a:t>Úcta k člověku a důstojnost</a:t>
            </a:r>
          </a:p>
          <a:p>
            <a:pPr lvl="1"/>
            <a:r>
              <a:rPr lang="cs-CZ" dirty="0">
                <a:solidFill>
                  <a:schemeClr val="tx2"/>
                </a:solidFill>
                <a:latin typeface="Ubuntu" panose="020B0504030602030204" pitchFamily="34" charset="0"/>
                <a:cs typeface="Angsana New" panose="02020603050405020304" pitchFamily="18" charset="-34"/>
              </a:rPr>
              <a:t>Výzkum nesmí škodit a musí být prospěšný</a:t>
            </a:r>
          </a:p>
          <a:p>
            <a:pPr lvl="1"/>
            <a:r>
              <a:rPr lang="cs-CZ" sz="1600" dirty="0">
                <a:solidFill>
                  <a:schemeClr val="tx2"/>
                </a:solidFill>
                <a:latin typeface="Ubuntu" panose="020B0504030602030204" pitchFamily="34" charset="0"/>
                <a:ea typeface="Rockwell" panose="02060603020205020403" pitchFamily="18" charset="0"/>
                <a:cs typeface="Angsana New" panose="02020603050405020304" pitchFamily="18" charset="-34"/>
              </a:rPr>
              <a:t>Výzkum musí být spravedlivý, subjekt výzkumu musí být informovaný, data jsou důvěrná</a:t>
            </a:r>
          </a:p>
          <a:p>
            <a:r>
              <a:rPr lang="cs-CZ" dirty="0">
                <a:solidFill>
                  <a:schemeClr val="tx2"/>
                </a:solidFill>
                <a:latin typeface="Ubuntu" panose="020B0504030602030204" pitchFamily="34" charset="0"/>
                <a:ea typeface="Rockwell" panose="02060603020205020403" pitchFamily="18" charset="0"/>
                <a:cs typeface="Angsana New" panose="02020603050405020304" pitchFamily="18" charset="-34"/>
              </a:rPr>
              <a:t>Etický kodex České sociologické společnosti - </a:t>
            </a:r>
            <a:r>
              <a:rPr lang="cs-CZ" dirty="0">
                <a:solidFill>
                  <a:schemeClr val="tx2"/>
                </a:solidFill>
                <a:latin typeface="Ubuntu" panose="020B0504030602030204" pitchFamily="34" charset="0"/>
                <a:ea typeface="Rockwell" panose="02060603020205020403" pitchFamily="18" charset="0"/>
                <a:cs typeface="Angsana New" panose="02020603050405020304" pitchFamily="18" charset="-34"/>
                <a:hlinkClick r:id="rId3"/>
              </a:rPr>
              <a:t>https://ceskasociologicka.org/wp-content/uploads/2021/06/Eticky-kodex-Ceske-sociologicke-spolecnosti_ke-schvaleni-Valnym-shromazdenim.pdf</a:t>
            </a:r>
            <a:endParaRPr lang="cs-CZ" dirty="0">
              <a:solidFill>
                <a:schemeClr val="tx2"/>
              </a:solidFill>
              <a:latin typeface="Ubuntu" panose="020B0504030602030204" pitchFamily="34" charset="0"/>
              <a:ea typeface="Rockwell" panose="02060603020205020403" pitchFamily="18" charset="0"/>
              <a:cs typeface="Angsana New" panose="02020603050405020304" pitchFamily="18" charset="-34"/>
            </a:endParaRPr>
          </a:p>
          <a:p>
            <a:r>
              <a:rPr lang="cs-CZ" dirty="0">
                <a:solidFill>
                  <a:schemeClr val="tx2"/>
                </a:solidFill>
                <a:latin typeface="Ubuntu" panose="020B0504030602030204" pitchFamily="34" charset="0"/>
                <a:ea typeface="Rockwell" panose="02060603020205020403" pitchFamily="18" charset="0"/>
                <a:cs typeface="Angsana New" panose="02020603050405020304" pitchFamily="18" charset="-34"/>
              </a:rPr>
              <a:t>Etický kodex UK - </a:t>
            </a:r>
            <a:r>
              <a:rPr lang="cs-CZ" dirty="0">
                <a:solidFill>
                  <a:schemeClr val="tx2"/>
                </a:solidFill>
                <a:latin typeface="Ubuntu" panose="020B0504030602030204" pitchFamily="34" charset="0"/>
                <a:ea typeface="Rockwell" panose="02060603020205020403" pitchFamily="18" charset="0"/>
                <a:cs typeface="Angsana New" panose="02020603050405020304" pitchFamily="18" charset="-34"/>
                <a:hlinkClick r:id="rId4"/>
              </a:rPr>
              <a:t>https://cuni.cz/UK-9490.html</a:t>
            </a:r>
            <a:r>
              <a:rPr lang="cs-CZ" dirty="0">
                <a:solidFill>
                  <a:schemeClr val="tx2"/>
                </a:solidFill>
                <a:latin typeface="Ubuntu" panose="020B0504030602030204" pitchFamily="34" charset="0"/>
                <a:ea typeface="Rockwell" panose="02060603020205020403" pitchFamily="18" charset="0"/>
                <a:cs typeface="Angsana New" panose="02020603050405020304" pitchFamily="18" charset="-34"/>
              </a:rPr>
              <a:t>  </a:t>
            </a:r>
            <a:r>
              <a:rPr lang="cs-CZ" dirty="0">
                <a:solidFill>
                  <a:schemeClr val="bg1"/>
                </a:solidFill>
                <a:latin typeface="Ubuntu" panose="020B0504030602030204" pitchFamily="34" charset="0"/>
                <a:ea typeface="Rockwell" panose="02060603020205020403" pitchFamily="18" charset="0"/>
                <a:cs typeface="Angsana New" panose="02020603050405020304" pitchFamily="18" charset="-34"/>
              </a:rPr>
              <a:t>www.hhs.gov/ohrp/regulations-and-policy/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4591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správné výzkumné praxe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eticky korektní výzkum</a:t>
            </a:r>
          </a:p>
          <a:p>
            <a:pPr lvl="1"/>
            <a:r>
              <a:rPr lang="cs-CZ" dirty="0"/>
              <a:t>Informovaný souhlas</a:t>
            </a:r>
          </a:p>
          <a:p>
            <a:r>
              <a:rPr lang="cs-CZ" dirty="0"/>
              <a:t>úplná a pravdivá dokumentace pracovních výzkumných postupů a výsledků</a:t>
            </a:r>
          </a:p>
          <a:p>
            <a:r>
              <a:rPr lang="cs-CZ" b="1" dirty="0"/>
              <a:t>úplné a pravdivé uvedení všech použitých pramenů a podnětů</a:t>
            </a:r>
          </a:p>
          <a:p>
            <a:r>
              <a:rPr lang="cs-CZ" b="1" dirty="0"/>
              <a:t>citování pouze takových pramenů, jejichž myšlenky, metodologické postupy či výsledky jsou relevantní </a:t>
            </a:r>
            <a:r>
              <a:rPr lang="cs-CZ" b="1" dirty="0" smtClean="0"/>
              <a:t>pro daný </a:t>
            </a:r>
            <a:r>
              <a:rPr lang="cs-CZ" b="1" dirty="0"/>
              <a:t>publikační výstup</a:t>
            </a:r>
          </a:p>
          <a:p>
            <a:r>
              <a:rPr lang="cs-CZ" dirty="0"/>
              <a:t>dodržení formálních a procesních postupů při používání pramenů (včetně smluvního zajištění práv duševního vlastnictví)</a:t>
            </a:r>
          </a:p>
          <a:p>
            <a:r>
              <a:rPr lang="cs-CZ" dirty="0"/>
              <a:t>zveřejnění primárních dat, je-li to možné</a:t>
            </a:r>
          </a:p>
        </p:txBody>
      </p:sp>
    </p:spTree>
    <p:extLst>
      <p:ext uri="{BB962C8B-B14F-4D97-AF65-F5344CB8AC3E}">
        <p14:creationId xmlns:p14="http://schemas.microsoft.com/office/powerpoint/2010/main" val="3568381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Porušení etiky vědecké práce - FFP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falšování (falzifikace) či vymýšlení (fabrikace) dat</a:t>
            </a:r>
          </a:p>
          <a:p>
            <a:r>
              <a:rPr lang="cs-CZ" dirty="0"/>
              <a:t>hrubá dezinterpretace dat nebo použití zjevně nesprávné metody analýzy dat</a:t>
            </a:r>
          </a:p>
          <a:p>
            <a:r>
              <a:rPr lang="cs-CZ" dirty="0"/>
              <a:t>plagiátorství, včetně </a:t>
            </a:r>
            <a:r>
              <a:rPr lang="cs-CZ" dirty="0" err="1"/>
              <a:t>academic</a:t>
            </a:r>
            <a:r>
              <a:rPr lang="cs-CZ" dirty="0"/>
              <a:t> </a:t>
            </a:r>
            <a:r>
              <a:rPr lang="cs-CZ" dirty="0" err="1"/>
              <a:t>ghostwriting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Citační plagiátorství, bibliografická nedbalost</a:t>
            </a:r>
          </a:p>
          <a:p>
            <a:pPr lvl="1"/>
            <a:endParaRPr lang="cs-CZ" dirty="0"/>
          </a:p>
          <a:p>
            <a:r>
              <a:rPr lang="cs-CZ" dirty="0"/>
              <a:t>Nepřiznané využití nástrojů AI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0025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Porušení etiky vědecké práce - QRP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QRP = </a:t>
            </a:r>
            <a:r>
              <a:rPr lang="cs-CZ" dirty="0" err="1"/>
              <a:t>Questionable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Practices</a:t>
            </a:r>
            <a:r>
              <a:rPr lang="cs-CZ" dirty="0"/>
              <a:t> (pochybné výzkumné postupy)</a:t>
            </a:r>
          </a:p>
          <a:p>
            <a:r>
              <a:rPr lang="cs-CZ" dirty="0"/>
              <a:t>Neúplné výsledky (pouze to, co se nám hodí)</a:t>
            </a:r>
          </a:p>
          <a:p>
            <a:r>
              <a:rPr lang="cs-CZ" dirty="0"/>
              <a:t>Vyřazení některých dat po kontrole výsledků</a:t>
            </a:r>
          </a:p>
          <a:p>
            <a:r>
              <a:rPr lang="cs-CZ" dirty="0"/>
              <a:t>Změna nebo formulace nových hypotéz v závislosti na výsledcích</a:t>
            </a:r>
          </a:p>
          <a:p>
            <a:r>
              <a:rPr lang="cs-CZ" dirty="0"/>
              <a:t>Tvrzení, že jsme předvídali neočekávaný výsledek</a:t>
            </a:r>
          </a:p>
          <a:p>
            <a:r>
              <a:rPr lang="cs-CZ"/>
              <a:t>Dodatečný sběr </a:t>
            </a:r>
            <a:r>
              <a:rPr lang="cs-CZ" dirty="0"/>
              <a:t>dat</a:t>
            </a:r>
          </a:p>
          <a:p>
            <a:r>
              <a:rPr lang="cs-CZ" dirty="0"/>
              <a:t>Ukončení sběru dat po dosažení očekávaného výsledku</a:t>
            </a:r>
          </a:p>
        </p:txBody>
      </p:sp>
    </p:spTree>
    <p:extLst>
      <p:ext uri="{BB962C8B-B14F-4D97-AF65-F5344CB8AC3E}">
        <p14:creationId xmlns:p14="http://schemas.microsoft.com/office/powerpoint/2010/main" val="2373905057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4154ce8-de10-43e5-bac2-7607c4efa26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D26EE836CA0DF45885804509ECFD775" ma:contentTypeVersion="18" ma:contentTypeDescription="Vytvoří nový dokument" ma:contentTypeScope="" ma:versionID="1f3cf51fb97561f3c4d9c5039a491c96">
  <xsd:schema xmlns:xsd="http://www.w3.org/2001/XMLSchema" xmlns:xs="http://www.w3.org/2001/XMLSchema" xmlns:p="http://schemas.microsoft.com/office/2006/metadata/properties" xmlns:ns3="ad9319be-0f24-4bac-9f91-d45c695379bf" xmlns:ns4="04154ce8-de10-43e5-bac2-7607c4efa263" targetNamespace="http://schemas.microsoft.com/office/2006/metadata/properties" ma:root="true" ma:fieldsID="31f8f2b5693505f56a016e0025926af2" ns3:_="" ns4:_="">
    <xsd:import namespace="ad9319be-0f24-4bac-9f91-d45c695379bf"/>
    <xsd:import namespace="04154ce8-de10-43e5-bac2-7607c4efa26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MediaServiceLocation" minOccurs="0"/>
                <xsd:element ref="ns4:MediaServiceSearchProperties" minOccurs="0"/>
                <xsd:element ref="ns4:_activity" minOccurs="0"/>
                <xsd:element ref="ns4:MediaServiceObjectDetectorVersion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9319be-0f24-4bac-9f91-d45c695379b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154ce8-de10-43e5-bac2-7607c4efa2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20E9E85-236E-493A-A79E-03EC801E94CC}">
  <ds:schemaRefs>
    <ds:schemaRef ds:uri="http://purl.org/dc/elements/1.1/"/>
    <ds:schemaRef ds:uri="http://schemas.microsoft.com/office/2006/metadata/properties"/>
    <ds:schemaRef ds:uri="04154ce8-de10-43e5-bac2-7607c4efa263"/>
    <ds:schemaRef ds:uri="http://purl.org/dc/terms/"/>
    <ds:schemaRef ds:uri="ad9319be-0f24-4bac-9f91-d45c695379bf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6913385-BE2E-4D45-A5F4-3494CC1D94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9319be-0f24-4bac-9f91-d45c695379bf"/>
    <ds:schemaRef ds:uri="04154ce8-de10-43e5-bac2-7607c4efa2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CAA0B06-784F-4029-8521-0F42CB4E5C2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895</TotalTime>
  <Words>771</Words>
  <Application>Microsoft Office PowerPoint</Application>
  <PresentationFormat>Širokoúhlá obrazovka</PresentationFormat>
  <Paragraphs>87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0" baseType="lpstr">
      <vt:lpstr>Angsana New</vt:lpstr>
      <vt:lpstr>Arial</vt:lpstr>
      <vt:lpstr>Rockwell</vt:lpstr>
      <vt:lpstr>Trebuchet MS</vt:lpstr>
      <vt:lpstr>Ubuntu</vt:lpstr>
      <vt:lpstr>Wingdings 3</vt:lpstr>
      <vt:lpstr>Fazeta</vt:lpstr>
      <vt:lpstr>Etika výzkumu, výzkumné metody, výzkumná data</vt:lpstr>
      <vt:lpstr>Výzkum</vt:lpstr>
      <vt:lpstr>Kvalitativní výzkum</vt:lpstr>
      <vt:lpstr>Kvantitativní výzkum</vt:lpstr>
      <vt:lpstr>Teoretický výzkum</vt:lpstr>
      <vt:lpstr>Etika vědy</vt:lpstr>
      <vt:lpstr>Zásady správné výzkumné praxe</vt:lpstr>
      <vt:lpstr>Porušení etiky vědecké práce - FFP</vt:lpstr>
      <vt:lpstr>Porušení etiky vědecké práce - QRP</vt:lpstr>
      <vt:lpstr>Informovaný souhlas</vt:lpstr>
      <vt:lpstr>Osobní údaje</vt:lpstr>
      <vt:lpstr>Výzkumná data</vt:lpstr>
      <vt:lpstr>Výzkumná data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výzkumu, výzkumné metody</dc:title>
  <dc:creator>Jarolímková, Adéla</dc:creator>
  <cp:lastModifiedBy>Jarolímková, Adéla</cp:lastModifiedBy>
  <cp:revision>32</cp:revision>
  <dcterms:created xsi:type="dcterms:W3CDTF">2021-03-15T15:30:47Z</dcterms:created>
  <dcterms:modified xsi:type="dcterms:W3CDTF">2025-03-21T08:33:40Z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0x0101005D26EE836CA0DF45885804509ECFD775</vt:lpwstr>
  </property>
</Properties>
</file>