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36" d="100"/>
          <a:sy n="36" d="100"/>
        </p:scale>
        <p:origin x="90" y="10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Brown" userId="406b21fc7f8f6c45" providerId="LiveId" clId="{C37E6B06-CC7D-46C9-BF3A-651DED932037}"/>
    <pc:docChg chg="custSel addSld modSld">
      <pc:chgData name="Lucy Brown" userId="406b21fc7f8f6c45" providerId="LiveId" clId="{C37E6B06-CC7D-46C9-BF3A-651DED932037}" dt="2021-03-17T09:28:22.529" v="775" actId="255"/>
      <pc:docMkLst>
        <pc:docMk/>
      </pc:docMkLst>
      <pc:sldChg chg="modSp mod">
        <pc:chgData name="Lucy Brown" userId="406b21fc7f8f6c45" providerId="LiveId" clId="{C37E6B06-CC7D-46C9-BF3A-651DED932037}" dt="2021-03-17T09:06:10.167" v="1" actId="20577"/>
        <pc:sldMkLst>
          <pc:docMk/>
          <pc:sldMk cId="999564093" sldId="261"/>
        </pc:sldMkLst>
        <pc:spChg chg="mod">
          <ac:chgData name="Lucy Brown" userId="406b21fc7f8f6c45" providerId="LiveId" clId="{C37E6B06-CC7D-46C9-BF3A-651DED932037}" dt="2021-03-17T09:06:10.167" v="1" actId="20577"/>
          <ac:spMkLst>
            <pc:docMk/>
            <pc:sldMk cId="999564093" sldId="261"/>
            <ac:spMk id="2" creationId="{55275AFF-7BC9-4E0E-B780-2A4385DEC125}"/>
          </ac:spMkLst>
        </pc:spChg>
        <pc:spChg chg="mod">
          <ac:chgData name="Lucy Brown" userId="406b21fc7f8f6c45" providerId="LiveId" clId="{C37E6B06-CC7D-46C9-BF3A-651DED932037}" dt="2021-03-17T09:06:05.980" v="0" actId="20577"/>
          <ac:spMkLst>
            <pc:docMk/>
            <pc:sldMk cId="999564093" sldId="261"/>
            <ac:spMk id="3" creationId="{72D1913F-4F10-4C2C-AC1F-050EFAF1AF6A}"/>
          </ac:spMkLst>
        </pc:spChg>
      </pc:sldChg>
      <pc:sldChg chg="modSp new mod">
        <pc:chgData name="Lucy Brown" userId="406b21fc7f8f6c45" providerId="LiveId" clId="{C37E6B06-CC7D-46C9-BF3A-651DED932037}" dt="2021-03-17T09:12:35.891" v="269" actId="20577"/>
        <pc:sldMkLst>
          <pc:docMk/>
          <pc:sldMk cId="1919565942" sldId="262"/>
        </pc:sldMkLst>
        <pc:spChg chg="mod">
          <ac:chgData name="Lucy Brown" userId="406b21fc7f8f6c45" providerId="LiveId" clId="{C37E6B06-CC7D-46C9-BF3A-651DED932037}" dt="2021-03-17T09:06:22.671" v="14" actId="20577"/>
          <ac:spMkLst>
            <pc:docMk/>
            <pc:sldMk cId="1919565942" sldId="262"/>
            <ac:spMk id="2" creationId="{5BA75BB0-9B56-4A3B-A74A-48FF44E0685B}"/>
          </ac:spMkLst>
        </pc:spChg>
        <pc:spChg chg="mod">
          <ac:chgData name="Lucy Brown" userId="406b21fc7f8f6c45" providerId="LiveId" clId="{C37E6B06-CC7D-46C9-BF3A-651DED932037}" dt="2021-03-17T09:12:35.891" v="269" actId="20577"/>
          <ac:spMkLst>
            <pc:docMk/>
            <pc:sldMk cId="1919565942" sldId="262"/>
            <ac:spMk id="3" creationId="{CF56E6EB-22ED-45F7-A7CA-0D9300F716B0}"/>
          </ac:spMkLst>
        </pc:spChg>
      </pc:sldChg>
      <pc:sldChg chg="modSp new mod">
        <pc:chgData name="Lucy Brown" userId="406b21fc7f8f6c45" providerId="LiveId" clId="{C37E6B06-CC7D-46C9-BF3A-651DED932037}" dt="2021-03-17T09:24:49.191" v="640" actId="20577"/>
        <pc:sldMkLst>
          <pc:docMk/>
          <pc:sldMk cId="651800299" sldId="263"/>
        </pc:sldMkLst>
        <pc:spChg chg="mod">
          <ac:chgData name="Lucy Brown" userId="406b21fc7f8f6c45" providerId="LiveId" clId="{C37E6B06-CC7D-46C9-BF3A-651DED932037}" dt="2021-03-17T09:15:29.104" v="283" actId="20577"/>
          <ac:spMkLst>
            <pc:docMk/>
            <pc:sldMk cId="651800299" sldId="263"/>
            <ac:spMk id="2" creationId="{F720ACF7-2DB5-4374-8142-A570799888A5}"/>
          </ac:spMkLst>
        </pc:spChg>
        <pc:spChg chg="mod">
          <ac:chgData name="Lucy Brown" userId="406b21fc7f8f6c45" providerId="LiveId" clId="{C37E6B06-CC7D-46C9-BF3A-651DED932037}" dt="2021-03-17T09:24:49.191" v="640" actId="20577"/>
          <ac:spMkLst>
            <pc:docMk/>
            <pc:sldMk cId="651800299" sldId="263"/>
            <ac:spMk id="3" creationId="{E688089E-77A8-4732-9CC6-A99B696E450E}"/>
          </ac:spMkLst>
        </pc:spChg>
      </pc:sldChg>
      <pc:sldChg chg="modSp new mod">
        <pc:chgData name="Lucy Brown" userId="406b21fc7f8f6c45" providerId="LiveId" clId="{C37E6B06-CC7D-46C9-BF3A-651DED932037}" dt="2021-03-17T09:26:30.393" v="690" actId="20577"/>
        <pc:sldMkLst>
          <pc:docMk/>
          <pc:sldMk cId="178618715" sldId="264"/>
        </pc:sldMkLst>
        <pc:spChg chg="mod">
          <ac:chgData name="Lucy Brown" userId="406b21fc7f8f6c45" providerId="LiveId" clId="{C37E6B06-CC7D-46C9-BF3A-651DED932037}" dt="2021-03-17T09:25:20.610" v="652" actId="20577"/>
          <ac:spMkLst>
            <pc:docMk/>
            <pc:sldMk cId="178618715" sldId="264"/>
            <ac:spMk id="2" creationId="{8EEE2A2C-C276-481A-9727-10D154C53E18}"/>
          </ac:spMkLst>
        </pc:spChg>
        <pc:spChg chg="mod">
          <ac:chgData name="Lucy Brown" userId="406b21fc7f8f6c45" providerId="LiveId" clId="{C37E6B06-CC7D-46C9-BF3A-651DED932037}" dt="2021-03-17T09:26:30.393" v="690" actId="20577"/>
          <ac:spMkLst>
            <pc:docMk/>
            <pc:sldMk cId="178618715" sldId="264"/>
            <ac:spMk id="3" creationId="{E543A686-5020-4750-8485-B459CB719F30}"/>
          </ac:spMkLst>
        </pc:spChg>
      </pc:sldChg>
      <pc:sldChg chg="modSp new mod">
        <pc:chgData name="Lucy Brown" userId="406b21fc7f8f6c45" providerId="LiveId" clId="{C37E6B06-CC7D-46C9-BF3A-651DED932037}" dt="2021-03-17T09:27:46.713" v="734" actId="255"/>
        <pc:sldMkLst>
          <pc:docMk/>
          <pc:sldMk cId="1928747148" sldId="265"/>
        </pc:sldMkLst>
        <pc:spChg chg="mod">
          <ac:chgData name="Lucy Brown" userId="406b21fc7f8f6c45" providerId="LiveId" clId="{C37E6B06-CC7D-46C9-BF3A-651DED932037}" dt="2021-03-17T09:27:22.513" v="730" actId="20577"/>
          <ac:spMkLst>
            <pc:docMk/>
            <pc:sldMk cId="1928747148" sldId="265"/>
            <ac:spMk id="2" creationId="{BA866406-64B6-4C7D-9540-26F5504F2A27}"/>
          </ac:spMkLst>
        </pc:spChg>
        <pc:spChg chg="mod">
          <ac:chgData name="Lucy Brown" userId="406b21fc7f8f6c45" providerId="LiveId" clId="{C37E6B06-CC7D-46C9-BF3A-651DED932037}" dt="2021-03-17T09:27:46.713" v="734" actId="255"/>
          <ac:spMkLst>
            <pc:docMk/>
            <pc:sldMk cId="1928747148" sldId="265"/>
            <ac:spMk id="3" creationId="{A0AF0898-F47E-4643-A538-3FD6502F98E1}"/>
          </ac:spMkLst>
        </pc:spChg>
      </pc:sldChg>
      <pc:sldChg chg="modSp new mod">
        <pc:chgData name="Lucy Brown" userId="406b21fc7f8f6c45" providerId="LiveId" clId="{C37E6B06-CC7D-46C9-BF3A-651DED932037}" dt="2021-03-17T09:28:22.529" v="775" actId="255"/>
        <pc:sldMkLst>
          <pc:docMk/>
          <pc:sldMk cId="1913970994" sldId="266"/>
        </pc:sldMkLst>
        <pc:spChg chg="mod">
          <ac:chgData name="Lucy Brown" userId="406b21fc7f8f6c45" providerId="LiveId" clId="{C37E6B06-CC7D-46C9-BF3A-651DED932037}" dt="2021-03-17T09:28:14.241" v="773" actId="20577"/>
          <ac:spMkLst>
            <pc:docMk/>
            <pc:sldMk cId="1913970994" sldId="266"/>
            <ac:spMk id="2" creationId="{9ECCC307-EEF7-483A-9C3A-E0BD58D4DFBA}"/>
          </ac:spMkLst>
        </pc:spChg>
        <pc:spChg chg="mod">
          <ac:chgData name="Lucy Brown" userId="406b21fc7f8f6c45" providerId="LiveId" clId="{C37E6B06-CC7D-46C9-BF3A-651DED932037}" dt="2021-03-17T09:28:22.529" v="775" actId="255"/>
          <ac:spMkLst>
            <pc:docMk/>
            <pc:sldMk cId="1913970994" sldId="266"/>
            <ac:spMk id="3" creationId="{791262E4-52B4-4A19-BC70-4B7D9B80F1B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lnSpc>
                <a:spcPct val="110000"/>
              </a:lnSpc>
              <a:defRPr sz="80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2/20/2023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74023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2/20/2023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00320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2/20/2023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0495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2/20/2023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1470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2/20/2023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2768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2/20/2023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4453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2/20/2023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5521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2/20/2023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7540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2/20/2023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5903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2/20/2023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69135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2/20/2023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55202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lIns="109728" tIns="109728" rIns="109728" bIns="91440" anchor="t"/>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lIns="109728" tIns="109728" rIns="109728" bIns="91440" anchor="ctr"/>
          <a:lstStyle>
            <a:lvl1pPr algn="r">
              <a:defRPr sz="1100">
                <a:solidFill>
                  <a:schemeClr val="tx1"/>
                </a:solidFill>
                <a:latin typeface="+mj-lt"/>
              </a:defRPr>
            </a:lvl1pPr>
          </a:lstStyle>
          <a:p>
            <a:fld id="{2F3E8B1C-86EF-43CF-8304-249481088644}" type="datetimeFigureOut">
              <a:rPr lang="en-US" smtClean="0"/>
              <a:pPr/>
              <a:t>2/20/2023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lIns="109728" tIns="109728" rIns="109728" bIns="91440" anchor="ctr"/>
          <a:lstStyle>
            <a:lvl1pPr algn="l">
              <a:defRPr sz="110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lIns="109728" tIns="109728" rIns="109728" bIns="91440" anchor="ctr"/>
          <a:lstStyle>
            <a:lvl1pPr algn="r">
              <a:defRPr sz="20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6019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32" r:id="rId6"/>
    <p:sldLayoutId id="2147483728" r:id="rId7"/>
    <p:sldLayoutId id="2147483729" r:id="rId8"/>
    <p:sldLayoutId id="2147483730" r:id="rId9"/>
    <p:sldLayoutId id="2147483731" r:id="rId10"/>
    <p:sldLayoutId id="2147483733" r:id="rId11"/>
  </p:sldLayoutIdLst>
  <p:txStyles>
    <p:titleStyle>
      <a:lvl1pPr algn="l" defTabSz="914400" rtl="0" eaLnBrk="1" latinLnBrk="0" hangingPunct="1">
        <a:lnSpc>
          <a:spcPct val="100000"/>
        </a:lnSpc>
        <a:spcBef>
          <a:spcPct val="0"/>
        </a:spcBef>
        <a:buNone/>
        <a:defRPr sz="6000" kern="1200" cap="none" spc="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gital abstract blue color wave particles flow">
            <a:extLst>
              <a:ext uri="{FF2B5EF4-FFF2-40B4-BE49-F238E27FC236}">
                <a16:creationId xmlns:a16="http://schemas.microsoft.com/office/drawing/2014/main" id="{1AB0893C-865A-4A8B-B4B1-A8F3A6ED44D4}"/>
              </a:ext>
            </a:extLst>
          </p:cNvPr>
          <p:cNvPicPr>
            <a:picLocks noChangeAspect="1"/>
          </p:cNvPicPr>
          <p:nvPr/>
        </p:nvPicPr>
        <p:blipFill rotWithShape="1">
          <a:blip r:embed="rId2"/>
          <a:srcRect/>
          <a:stretch/>
        </p:blipFill>
        <p:spPr>
          <a:xfrm>
            <a:off x="1" y="10"/>
            <a:ext cx="12192000" cy="6857989"/>
          </a:xfrm>
          <a:prstGeom prst="rect">
            <a:avLst/>
          </a:prstGeom>
        </p:spPr>
      </p:pic>
      <p:sp>
        <p:nvSpPr>
          <p:cNvPr id="11" name="Rectangle 10">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6AF95-AE6E-4C3B-BAA8-E4E91247311C}"/>
              </a:ext>
            </a:extLst>
          </p:cNvPr>
          <p:cNvSpPr>
            <a:spLocks noGrp="1"/>
          </p:cNvSpPr>
          <p:nvPr>
            <p:ph type="ctrTitle"/>
          </p:nvPr>
        </p:nvSpPr>
        <p:spPr>
          <a:xfrm>
            <a:off x="1833541" y="990599"/>
            <a:ext cx="5619054" cy="4849091"/>
          </a:xfrm>
        </p:spPr>
        <p:txBody>
          <a:bodyPr anchor="ctr">
            <a:normAutofit/>
          </a:bodyPr>
          <a:lstStyle/>
          <a:p>
            <a:pPr algn="r"/>
            <a:r>
              <a:rPr lang="en-GB" dirty="0">
                <a:solidFill>
                  <a:srgbClr val="FFFFFF"/>
                </a:solidFill>
              </a:rPr>
              <a:t>Practices and Tactics</a:t>
            </a:r>
          </a:p>
        </p:txBody>
      </p:sp>
      <p:sp>
        <p:nvSpPr>
          <p:cNvPr id="3" name="Subtitle 2">
            <a:extLst>
              <a:ext uri="{FF2B5EF4-FFF2-40B4-BE49-F238E27FC236}">
                <a16:creationId xmlns:a16="http://schemas.microsoft.com/office/drawing/2014/main" id="{3A53E03D-D9B7-4285-9452-3C9D2CBA4035}"/>
              </a:ext>
            </a:extLst>
          </p:cNvPr>
          <p:cNvSpPr>
            <a:spLocks noGrp="1"/>
          </p:cNvSpPr>
          <p:nvPr>
            <p:ph type="subTitle" idx="1"/>
          </p:nvPr>
        </p:nvSpPr>
        <p:spPr>
          <a:xfrm>
            <a:off x="8712865" y="1447799"/>
            <a:ext cx="2368905" cy="4076699"/>
          </a:xfrm>
        </p:spPr>
        <p:txBody>
          <a:bodyPr anchor="ctr">
            <a:normAutofit/>
          </a:bodyPr>
          <a:lstStyle/>
          <a:p>
            <a:endParaRPr lang="en-GB">
              <a:solidFill>
                <a:srgbClr val="FFFFFF"/>
              </a:solidFill>
            </a:endParaRPr>
          </a:p>
        </p:txBody>
      </p:sp>
      <p:cxnSp>
        <p:nvCxnSpPr>
          <p:cNvPr id="13" name="Straight Connector 12">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6406-64B6-4C7D-9540-26F5504F2A27}"/>
              </a:ext>
            </a:extLst>
          </p:cNvPr>
          <p:cNvSpPr>
            <a:spLocks noGrp="1"/>
          </p:cNvSpPr>
          <p:nvPr>
            <p:ph type="title"/>
          </p:nvPr>
        </p:nvSpPr>
        <p:spPr/>
        <p:txBody>
          <a:bodyPr/>
          <a:lstStyle/>
          <a:p>
            <a:r>
              <a:rPr lang="en-GB" dirty="0"/>
              <a:t>Questions: Walking in the City, </a:t>
            </a:r>
            <a:r>
              <a:rPr lang="en-GB" dirty="0" err="1"/>
              <a:t>Certeau</a:t>
            </a:r>
            <a:endParaRPr lang="en-GB" dirty="0"/>
          </a:p>
        </p:txBody>
      </p:sp>
      <p:sp>
        <p:nvSpPr>
          <p:cNvPr id="3" name="Content Placeholder 2">
            <a:extLst>
              <a:ext uri="{FF2B5EF4-FFF2-40B4-BE49-F238E27FC236}">
                <a16:creationId xmlns:a16="http://schemas.microsoft.com/office/drawing/2014/main" id="{A0AF0898-F47E-4643-A538-3FD6502F98E1}"/>
              </a:ext>
            </a:extLst>
          </p:cNvPr>
          <p:cNvSpPr>
            <a:spLocks noGrp="1"/>
          </p:cNvSpPr>
          <p:nvPr>
            <p:ph idx="1"/>
          </p:nvPr>
        </p:nvSpPr>
        <p:spPr/>
        <p:txBody>
          <a:bodyPr/>
          <a:lstStyle/>
          <a:p>
            <a:pPr>
              <a:lnSpc>
                <a:spcPct val="150000"/>
              </a:lnSpc>
              <a:spcAft>
                <a:spcPts val="800"/>
              </a:spcAft>
            </a:pPr>
            <a:r>
              <a:rPr lang="en-US" sz="2800" dirty="0">
                <a:effectLst/>
                <a:ea typeface="Times New Roman" panose="02020603050405020304" pitchFamily="18" charset="0"/>
                <a:cs typeface="Times New Roman" panose="02020603050405020304" pitchFamily="18" charset="0"/>
              </a:rPr>
              <a:t>-What makes the walking in the street technique unique in order to research the semiotics of everyday life? </a:t>
            </a:r>
            <a:endParaRPr lang="en-GB" sz="2800" dirty="0">
              <a:effectLst/>
              <a:ea typeface="Calibri" panose="020F0502020204030204" pitchFamily="34" charset="0"/>
              <a:cs typeface="Times New Roman" panose="02020603050405020304" pitchFamily="18" charset="0"/>
            </a:endParaRPr>
          </a:p>
          <a:p>
            <a:pPr algn="just">
              <a:lnSpc>
                <a:spcPct val="150000"/>
              </a:lnSpc>
              <a:spcAft>
                <a:spcPts val="800"/>
              </a:spcAft>
            </a:pPr>
            <a:r>
              <a:rPr lang="en-US" sz="2800" dirty="0">
                <a:effectLst/>
                <a:ea typeface="Calibri" panose="020F0502020204030204" pitchFamily="34" charset="0"/>
                <a:cs typeface="Times New Roman" panose="02020603050405020304" pitchFamily="18" charset="0"/>
              </a:rPr>
              <a:t>-What is the “</a:t>
            </a:r>
            <a:r>
              <a:rPr lang="en-US" sz="2800" i="1" dirty="0">
                <a:effectLst/>
                <a:ea typeface="Calibri" panose="020F0502020204030204" pitchFamily="34" charset="0"/>
                <a:cs typeface="Times New Roman" panose="02020603050405020304" pitchFamily="18" charset="0"/>
              </a:rPr>
              <a:t>blindness</a:t>
            </a:r>
            <a:r>
              <a:rPr lang="en-US" sz="2800" dirty="0">
                <a:effectLst/>
                <a:ea typeface="Calibri" panose="020F0502020204030204" pitchFamily="34" charset="0"/>
                <a:cs typeface="Times New Roman" panose="02020603050405020304" pitchFamily="18" charset="0"/>
              </a:rPr>
              <a:t>” of the people? </a:t>
            </a:r>
            <a:endParaRPr lang="en-GB" sz="2800" dirty="0">
              <a:effectLst/>
              <a:ea typeface="Calibri" panose="020F0502020204030204" pitchFamily="34" charset="0"/>
              <a:cs typeface="Times New Roman" panose="02020603050405020304" pitchFamily="18" charset="0"/>
            </a:endParaRPr>
          </a:p>
          <a:p>
            <a:pPr algn="just">
              <a:lnSpc>
                <a:spcPct val="150000"/>
              </a:lnSpc>
              <a:spcAft>
                <a:spcPts val="800"/>
              </a:spcAft>
            </a:pPr>
            <a:r>
              <a:rPr lang="en-US" sz="2800" dirty="0">
                <a:effectLst/>
                <a:ea typeface="Calibri" panose="020F0502020204030204" pitchFamily="34" charset="0"/>
                <a:cs typeface="Times New Roman" panose="02020603050405020304" pitchFamily="18" charset="0"/>
              </a:rPr>
              <a:t>-What is the “</a:t>
            </a:r>
            <a:r>
              <a:rPr lang="en-US" sz="2800" i="1" dirty="0">
                <a:effectLst/>
                <a:ea typeface="Calibri" panose="020F0502020204030204" pitchFamily="34" charset="0"/>
                <a:cs typeface="Times New Roman" panose="02020603050405020304" pitchFamily="18" charset="0"/>
              </a:rPr>
              <a:t>threefold operation</a:t>
            </a:r>
            <a:r>
              <a:rPr lang="en-US" sz="2800" dirty="0">
                <a:effectLst/>
                <a:ea typeface="Calibri" panose="020F0502020204030204" pitchFamily="34" charset="0"/>
                <a:cs typeface="Times New Roman" panose="02020603050405020304" pitchFamily="18" charset="0"/>
              </a:rPr>
              <a:t>” of the city and how it decays?</a:t>
            </a:r>
            <a:endParaRPr lang="en-GB" sz="2800" dirty="0">
              <a:effectLst/>
              <a:ea typeface="Calibri" panose="020F0502020204030204" pitchFamily="34" charset="0"/>
              <a:cs typeface="Times New Roman" panose="02020603050405020304" pitchFamily="18"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74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CC307-EEF7-483A-9C3A-E0BD58D4DFBA}"/>
              </a:ext>
            </a:extLst>
          </p:cNvPr>
          <p:cNvSpPr>
            <a:spLocks noGrp="1"/>
          </p:cNvSpPr>
          <p:nvPr>
            <p:ph type="title"/>
          </p:nvPr>
        </p:nvSpPr>
        <p:spPr/>
        <p:txBody>
          <a:bodyPr/>
          <a:lstStyle/>
          <a:p>
            <a:r>
              <a:rPr lang="en-GB" dirty="0"/>
              <a:t>Questions: Driving in the City, Thrift</a:t>
            </a:r>
          </a:p>
        </p:txBody>
      </p:sp>
      <p:sp>
        <p:nvSpPr>
          <p:cNvPr id="3" name="Content Placeholder 2">
            <a:extLst>
              <a:ext uri="{FF2B5EF4-FFF2-40B4-BE49-F238E27FC236}">
                <a16:creationId xmlns:a16="http://schemas.microsoft.com/office/drawing/2014/main" id="{791262E4-52B4-4A19-BC70-4B7D9B80F1B6}"/>
              </a:ext>
            </a:extLst>
          </p:cNvPr>
          <p:cNvSpPr>
            <a:spLocks noGrp="1"/>
          </p:cNvSpPr>
          <p:nvPr>
            <p:ph idx="1"/>
          </p:nvPr>
        </p:nvSpPr>
        <p:spPr/>
        <p:txBody>
          <a:bodyPr/>
          <a:lstStyle/>
          <a:p>
            <a:pPr algn="just">
              <a:lnSpc>
                <a:spcPct val="150000"/>
              </a:lnSpc>
              <a:spcAft>
                <a:spcPts val="800"/>
              </a:spcAft>
            </a:pPr>
            <a:r>
              <a:rPr lang="en-US" sz="2800" dirty="0">
                <a:effectLst/>
                <a:ea typeface="Calibri" panose="020F0502020204030204" pitchFamily="34" charset="0"/>
                <a:cs typeface="Times New Roman" panose="02020603050405020304" pitchFamily="18" charset="0"/>
              </a:rPr>
              <a:t>- According to Meaghan Morris, why </a:t>
            </a:r>
            <a:r>
              <a:rPr lang="en-US" sz="2800" dirty="0" err="1">
                <a:effectLst/>
                <a:ea typeface="Calibri" panose="020F0502020204030204" pitchFamily="34" charset="0"/>
                <a:cs typeface="Times New Roman" panose="02020603050405020304" pitchFamily="18" charset="0"/>
              </a:rPr>
              <a:t>Certeau’s</a:t>
            </a:r>
            <a:r>
              <a:rPr lang="en-US" sz="2800" dirty="0">
                <a:effectLst/>
                <a:ea typeface="Calibri" panose="020F0502020204030204" pitchFamily="34" charset="0"/>
                <a:cs typeface="Times New Roman" panose="02020603050405020304" pitchFamily="18" charset="0"/>
              </a:rPr>
              <a:t> pursuit of the apotheosis of the ordinary creates several problems? </a:t>
            </a:r>
            <a:endParaRPr lang="en-GB" sz="2800" dirty="0">
              <a:effectLst/>
              <a:ea typeface="Calibri" panose="020F0502020204030204" pitchFamily="34" charset="0"/>
              <a:cs typeface="Times New Roman" panose="02020603050405020304" pitchFamily="18" charset="0"/>
            </a:endParaRPr>
          </a:p>
          <a:p>
            <a:pPr algn="just">
              <a:lnSpc>
                <a:spcPct val="150000"/>
              </a:lnSpc>
              <a:spcAft>
                <a:spcPts val="800"/>
              </a:spcAft>
            </a:pPr>
            <a:r>
              <a:rPr lang="en-US" sz="2800" dirty="0">
                <a:effectLst/>
                <a:ea typeface="Calibri" panose="020F0502020204030204" pitchFamily="34" charset="0"/>
                <a:cs typeface="Times New Roman" panose="02020603050405020304" pitchFamily="18" charset="0"/>
              </a:rPr>
              <a:t>-Why must we add to the walking city its driving aspect?</a:t>
            </a:r>
            <a:endParaRPr lang="en-GB" sz="2800" dirty="0">
              <a:effectLst/>
              <a:ea typeface="Calibri" panose="020F0502020204030204" pitchFamily="34" charset="0"/>
              <a:cs typeface="Times New Roman" panose="02020603050405020304" pitchFamily="18" charset="0"/>
            </a:endParaRPr>
          </a:p>
          <a:p>
            <a:pPr algn="just">
              <a:lnSpc>
                <a:spcPct val="150000"/>
              </a:lnSpc>
              <a:spcAft>
                <a:spcPts val="800"/>
              </a:spcAft>
            </a:pPr>
            <a:r>
              <a:rPr lang="en-US" sz="2800" dirty="0">
                <a:effectLst/>
                <a:ea typeface="Calibri" panose="020F0502020204030204" pitchFamily="34" charset="0"/>
                <a:cs typeface="Times New Roman" panose="02020603050405020304" pitchFamily="18" charset="0"/>
              </a:rPr>
              <a:t>-According to Katz, in what ways does the automobiles affect and shape our identities/personalities? </a:t>
            </a:r>
            <a:endParaRPr lang="en-GB" sz="2800" dirty="0">
              <a:effectLst/>
              <a:ea typeface="Calibri" panose="020F0502020204030204" pitchFamily="34" charset="0"/>
              <a:cs typeface="Times New Roman" panose="02020603050405020304" pitchFamily="18" charset="0"/>
            </a:endParaRPr>
          </a:p>
          <a:p>
            <a:pPr marL="0" indent="0">
              <a:buNone/>
            </a:pPr>
            <a:endParaRPr lang="en-GB" sz="2800" dirty="0"/>
          </a:p>
        </p:txBody>
      </p:sp>
    </p:spTree>
    <p:extLst>
      <p:ext uri="{BB962C8B-B14F-4D97-AF65-F5344CB8AC3E}">
        <p14:creationId xmlns:p14="http://schemas.microsoft.com/office/powerpoint/2010/main" val="191397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159565-9EEC-4E5F-B871-C46F0CCBFF1C}"/>
              </a:ext>
            </a:extLst>
          </p:cNvPr>
          <p:cNvSpPr>
            <a:spLocks noGrp="1"/>
          </p:cNvSpPr>
          <p:nvPr>
            <p:ph type="title"/>
          </p:nvPr>
        </p:nvSpPr>
        <p:spPr>
          <a:xfrm>
            <a:off x="695325" y="4023657"/>
            <a:ext cx="3786178" cy="2110444"/>
          </a:xfrm>
        </p:spPr>
        <p:txBody>
          <a:bodyPr>
            <a:normAutofit/>
          </a:bodyPr>
          <a:lstStyle/>
          <a:p>
            <a:r>
              <a:rPr lang="en-GB" dirty="0"/>
              <a:t>Michel de </a:t>
            </a:r>
            <a:r>
              <a:rPr lang="en-GB" dirty="0" err="1"/>
              <a:t>Certeau</a:t>
            </a:r>
            <a:r>
              <a:rPr lang="en-GB" dirty="0"/>
              <a:t> </a:t>
            </a:r>
          </a:p>
        </p:txBody>
      </p:sp>
      <p:pic>
        <p:nvPicPr>
          <p:cNvPr id="5" name="Picture 4" descr="A picture containing person, outdoor, standing, people&#10;&#10;Description automatically generated">
            <a:extLst>
              <a:ext uri="{FF2B5EF4-FFF2-40B4-BE49-F238E27FC236}">
                <a16:creationId xmlns:a16="http://schemas.microsoft.com/office/drawing/2014/main" id="{A595065A-7134-9F27-BF85-BF8E5449DE8A}"/>
              </a:ext>
            </a:extLst>
          </p:cNvPr>
          <p:cNvPicPr>
            <a:picLocks noChangeAspect="1"/>
          </p:cNvPicPr>
          <p:nvPr/>
        </p:nvPicPr>
        <p:blipFill rotWithShape="1">
          <a:blip r:embed="rId2">
            <a:extLst>
              <a:ext uri="{28A0092B-C50C-407E-A947-70E740481C1C}">
                <a14:useLocalDpi xmlns:a14="http://schemas.microsoft.com/office/drawing/2010/main" val="0"/>
              </a:ext>
            </a:extLst>
          </a:blip>
          <a:srcRect l="-987" t="5146" r="989" b="54104"/>
          <a:stretch/>
        </p:blipFill>
        <p:spPr>
          <a:xfrm>
            <a:off x="800100" y="717656"/>
            <a:ext cx="10591800" cy="3086100"/>
          </a:xfrm>
          <a:prstGeom prst="rect">
            <a:avLst/>
          </a:prstGeom>
        </p:spPr>
      </p:pic>
      <p:cxnSp>
        <p:nvCxnSpPr>
          <p:cNvPr id="12" name="Straight Connector 11">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76800" y="4114590"/>
            <a:ext cx="9818" cy="2019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786CF2-0311-4CEA-8BD2-E57568C9BE41}"/>
              </a:ext>
            </a:extLst>
          </p:cNvPr>
          <p:cNvSpPr>
            <a:spLocks noGrp="1"/>
          </p:cNvSpPr>
          <p:nvPr>
            <p:ph idx="1"/>
          </p:nvPr>
        </p:nvSpPr>
        <p:spPr>
          <a:xfrm>
            <a:off x="4886618" y="3828701"/>
            <a:ext cx="7027475" cy="2500355"/>
          </a:xfrm>
        </p:spPr>
        <p:txBody>
          <a:bodyPr>
            <a:noAutofit/>
          </a:bodyPr>
          <a:lstStyle/>
          <a:p>
            <a:pPr>
              <a:lnSpc>
                <a:spcPct val="100000"/>
              </a:lnSpc>
            </a:pPr>
            <a:r>
              <a:rPr lang="en-GB" sz="2000" i="1" dirty="0">
                <a:effectLst/>
                <a:latin typeface="Calibri" panose="020F0502020204030204" pitchFamily="34" charset="0"/>
                <a:cs typeface="Calibri" panose="020F0502020204030204" pitchFamily="34" charset="0"/>
              </a:rPr>
              <a:t>The Practice of Everyday Life (1984) </a:t>
            </a:r>
            <a:r>
              <a:rPr lang="en-GB" sz="2000" dirty="0">
                <a:effectLst/>
                <a:latin typeface="Calibri" panose="020F0502020204030204" pitchFamily="34" charset="0"/>
                <a:cs typeface="Calibri" panose="020F0502020204030204" pitchFamily="34" charset="0"/>
              </a:rPr>
              <a:t>and </a:t>
            </a:r>
            <a:r>
              <a:rPr lang="en-GB" sz="2000" i="1" dirty="0">
                <a:effectLst/>
                <a:latin typeface="Calibri" panose="020F0502020204030204" pitchFamily="34" charset="0"/>
                <a:cs typeface="Calibri" panose="020F0502020204030204" pitchFamily="34" charset="0"/>
              </a:rPr>
              <a:t>The Practice of Everyday Life Volume 2: Living and Cooking (1998)</a:t>
            </a:r>
          </a:p>
          <a:p>
            <a:pPr>
              <a:lnSpc>
                <a:spcPct val="100000"/>
              </a:lnSpc>
            </a:pPr>
            <a:r>
              <a:rPr lang="en-GB" sz="2000" i="1" dirty="0">
                <a:latin typeface="Calibri" panose="020F0502020204030204" pitchFamily="34" charset="0"/>
                <a:cs typeface="Calibri" panose="020F0502020204030204" pitchFamily="34" charset="0"/>
              </a:rPr>
              <a:t>Strong Catholic upbringing</a:t>
            </a:r>
          </a:p>
          <a:p>
            <a:pPr>
              <a:lnSpc>
                <a:spcPct val="100000"/>
              </a:lnSpc>
            </a:pPr>
            <a:r>
              <a:rPr lang="en-GB" sz="2000" i="1" dirty="0">
                <a:effectLst/>
                <a:latin typeface="Calibri" panose="020F0502020204030204" pitchFamily="34" charset="0"/>
                <a:cs typeface="Calibri" panose="020F0502020204030204" pitchFamily="34" charset="0"/>
              </a:rPr>
              <a:t>Everyday life</a:t>
            </a:r>
            <a:r>
              <a:rPr lang="en-GB" sz="2000" i="1" dirty="0">
                <a:latin typeface="Calibri" panose="020F0502020204030204" pitchFamily="34" charset="0"/>
                <a:cs typeface="Calibri" panose="020F0502020204030204" pitchFamily="34" charset="0"/>
              </a:rPr>
              <a:t> is a balance of 2 types of practices = strategy and tactics</a:t>
            </a:r>
          </a:p>
          <a:p>
            <a:pPr>
              <a:lnSpc>
                <a:spcPct val="100000"/>
              </a:lnSpc>
            </a:pPr>
            <a:r>
              <a:rPr lang="en-GB" sz="2000" i="1" dirty="0">
                <a:latin typeface="Calibri" panose="020F0502020204030204" pitchFamily="34" charset="0"/>
                <a:cs typeface="Calibri" panose="020F0502020204030204" pitchFamily="34" charset="0"/>
              </a:rPr>
              <a:t>Daily practices subvert concepts of routine</a:t>
            </a:r>
          </a:p>
          <a:p>
            <a:pPr>
              <a:lnSpc>
                <a:spcPct val="100000"/>
              </a:lnSpc>
            </a:pPr>
            <a:r>
              <a:rPr lang="en-GB" sz="2000" i="1" dirty="0">
                <a:latin typeface="Calibri" panose="020F0502020204030204" pitchFamily="34" charset="0"/>
                <a:cs typeface="Calibri" panose="020F0502020204030204" pitchFamily="34" charset="0"/>
              </a:rPr>
              <a:t>“view everyday practices as practices” </a:t>
            </a:r>
            <a:endParaRPr lang="en-GB" sz="2000" i="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850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3DBCC8-6F7E-423A-9067-5ADA8DD0386E}"/>
              </a:ext>
            </a:extLst>
          </p:cNvPr>
          <p:cNvSpPr>
            <a:spLocks noGrp="1"/>
          </p:cNvSpPr>
          <p:nvPr>
            <p:ph type="title"/>
          </p:nvPr>
        </p:nvSpPr>
        <p:spPr>
          <a:xfrm>
            <a:off x="5604846" y="628195"/>
            <a:ext cx="5922279" cy="1272986"/>
          </a:xfrm>
        </p:spPr>
        <p:txBody>
          <a:bodyPr>
            <a:normAutofit/>
          </a:bodyPr>
          <a:lstStyle/>
          <a:p>
            <a:r>
              <a:rPr lang="en-GB" sz="4000" dirty="0"/>
              <a:t>Strategies and Tactics	</a:t>
            </a:r>
          </a:p>
        </p:txBody>
      </p:sp>
      <p:pic>
        <p:nvPicPr>
          <p:cNvPr id="5" name="Picture 4" descr="A picture containing outdoor, building, street, people&#10;&#10;Description automatically generated">
            <a:extLst>
              <a:ext uri="{FF2B5EF4-FFF2-40B4-BE49-F238E27FC236}">
                <a16:creationId xmlns:a16="http://schemas.microsoft.com/office/drawing/2014/main" id="{54204ED9-C342-45E6-9270-B65A7B1D5C5B}"/>
              </a:ext>
            </a:extLst>
          </p:cNvPr>
          <p:cNvPicPr>
            <a:picLocks noChangeAspect="1"/>
          </p:cNvPicPr>
          <p:nvPr/>
        </p:nvPicPr>
        <p:blipFill rotWithShape="1">
          <a:blip r:embed="rId2">
            <a:extLst>
              <a:ext uri="{28A0092B-C50C-407E-A947-70E740481C1C}">
                <a14:useLocalDpi xmlns:a14="http://schemas.microsoft.com/office/drawing/2010/main" val="0"/>
              </a:ext>
            </a:extLst>
          </a:blip>
          <a:srcRect l="22798" r="20461" b="-1"/>
          <a:stretch/>
        </p:blipFill>
        <p:spPr>
          <a:xfrm>
            <a:off x="20" y="-17929"/>
            <a:ext cx="4876780" cy="6875929"/>
          </a:xfrm>
          <a:prstGeom prst="rect">
            <a:avLst/>
          </a:prstGeom>
        </p:spPr>
      </p:pic>
      <p:cxnSp>
        <p:nvCxnSpPr>
          <p:cNvPr id="19" name="Straight Connector 18">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69EC91-156A-4FC8-AAC7-7B90297AAA89}"/>
              </a:ext>
            </a:extLst>
          </p:cNvPr>
          <p:cNvSpPr>
            <a:spLocks noGrp="1"/>
          </p:cNvSpPr>
          <p:nvPr>
            <p:ph idx="1"/>
          </p:nvPr>
        </p:nvSpPr>
        <p:spPr>
          <a:xfrm>
            <a:off x="5405719" y="1264688"/>
            <a:ext cx="6121406" cy="4398755"/>
          </a:xfrm>
        </p:spPr>
        <p:txBody>
          <a:bodyPr>
            <a:noAutofit/>
          </a:bodyPr>
          <a:lstStyle/>
          <a:p>
            <a:pPr>
              <a:lnSpc>
                <a:spcPct val="100000"/>
              </a:lnSpc>
            </a:pPr>
            <a:r>
              <a:rPr lang="en-GB" dirty="0">
                <a:latin typeface="Calibri" panose="020F0502020204030204" pitchFamily="34" charset="0"/>
                <a:cs typeface="Calibri" panose="020F0502020204030204" pitchFamily="34" charset="0"/>
              </a:rPr>
              <a:t>Strategies = produce and impose order to what is formally established</a:t>
            </a:r>
          </a:p>
          <a:p>
            <a:pPr>
              <a:lnSpc>
                <a:spcPct val="100000"/>
              </a:lnSpc>
            </a:pPr>
            <a:r>
              <a:rPr lang="en-GB" dirty="0">
                <a:latin typeface="Calibri" panose="020F0502020204030204" pitchFamily="34" charset="0"/>
                <a:cs typeface="Calibri" panose="020F0502020204030204" pitchFamily="34" charset="0"/>
              </a:rPr>
              <a:t>Tactics = everyday practices between the gaps of strategic control over space</a:t>
            </a:r>
          </a:p>
          <a:p>
            <a:pPr>
              <a:lnSpc>
                <a:spcPct val="100000"/>
              </a:lnSpc>
            </a:pPr>
            <a:r>
              <a:rPr lang="en-GB" dirty="0">
                <a:latin typeface="Calibri" panose="020F0502020204030204" pitchFamily="34" charset="0"/>
                <a:cs typeface="Calibri" panose="020F0502020204030204" pitchFamily="34" charset="0"/>
              </a:rPr>
              <a:t>Everyday practices as tactical – victories of weak over strong </a:t>
            </a:r>
          </a:p>
          <a:p>
            <a:pPr>
              <a:lnSpc>
                <a:spcPct val="100000"/>
              </a:lnSpc>
            </a:pPr>
            <a:r>
              <a:rPr lang="en-GB" dirty="0">
                <a:latin typeface="Calibri" panose="020F0502020204030204" pitchFamily="34" charset="0"/>
                <a:cs typeface="Calibri" panose="020F0502020204030204" pitchFamily="34" charset="0"/>
              </a:rPr>
              <a:t>Reading as activity of silent production</a:t>
            </a:r>
          </a:p>
          <a:p>
            <a:pPr>
              <a:lnSpc>
                <a:spcPct val="100000"/>
              </a:lnSpc>
            </a:pPr>
            <a:r>
              <a:rPr lang="en-GB" dirty="0">
                <a:latin typeface="Calibri" panose="020F0502020204030204" pitchFamily="34" charset="0"/>
                <a:cs typeface="Calibri" panose="020F0502020204030204" pitchFamily="34" charset="0"/>
              </a:rPr>
              <a:t>Daily practices as acts of appropriation and re-appropriation</a:t>
            </a:r>
          </a:p>
          <a:p>
            <a:pPr>
              <a:lnSpc>
                <a:spcPct val="100000"/>
              </a:lnSpc>
            </a:pPr>
            <a:r>
              <a:rPr lang="en-GB" dirty="0">
                <a:latin typeface="Calibri" panose="020F0502020204030204" pitchFamily="34" charset="0"/>
                <a:cs typeface="Calibri" panose="020F0502020204030204" pitchFamily="34" charset="0"/>
              </a:rPr>
              <a:t>Everyday practices are about spaces –place vs space</a:t>
            </a:r>
          </a:p>
        </p:txBody>
      </p:sp>
      <p:cxnSp>
        <p:nvCxnSpPr>
          <p:cNvPr id="21" name="Straight Connector 20">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88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866E82-7D90-4857-9D7D-8C22510B2FC5}"/>
              </a:ext>
            </a:extLst>
          </p:cNvPr>
          <p:cNvSpPr>
            <a:spLocks noGrp="1"/>
          </p:cNvSpPr>
          <p:nvPr>
            <p:ph type="title"/>
          </p:nvPr>
        </p:nvSpPr>
        <p:spPr>
          <a:xfrm>
            <a:off x="347661" y="612588"/>
            <a:ext cx="3601757" cy="1955927"/>
          </a:xfrm>
        </p:spPr>
        <p:txBody>
          <a:bodyPr>
            <a:normAutofit/>
          </a:bodyPr>
          <a:lstStyle/>
          <a:p>
            <a:r>
              <a:rPr lang="en-GB" sz="4000" dirty="0" err="1"/>
              <a:t>Certeau</a:t>
            </a:r>
            <a:r>
              <a:rPr lang="en-GB" sz="4000" dirty="0"/>
              <a:t> –culture </a:t>
            </a:r>
          </a:p>
        </p:txBody>
      </p:sp>
      <p:cxnSp>
        <p:nvCxnSpPr>
          <p:cNvPr id="15"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A7718E-DE59-4A78-8B98-56E4BED8BD2C}"/>
              </a:ext>
            </a:extLst>
          </p:cNvPr>
          <p:cNvSpPr>
            <a:spLocks noGrp="1"/>
          </p:cNvSpPr>
          <p:nvPr>
            <p:ph idx="1"/>
          </p:nvPr>
        </p:nvSpPr>
        <p:spPr>
          <a:xfrm>
            <a:off x="116028" y="1182741"/>
            <a:ext cx="4297081" cy="4623759"/>
          </a:xfrm>
        </p:spPr>
        <p:txBody>
          <a:bodyPr>
            <a:noAutofit/>
          </a:bodyPr>
          <a:lstStyle/>
          <a:p>
            <a:pPr>
              <a:lnSpc>
                <a:spcPct val="100000"/>
              </a:lnSpc>
            </a:pPr>
            <a:r>
              <a:rPr lang="en-GB" dirty="0">
                <a:latin typeface="Calibri" panose="020F0502020204030204" pitchFamily="34" charset="0"/>
                <a:cs typeface="Calibri" panose="020F0502020204030204" pitchFamily="34" charset="0"/>
              </a:rPr>
              <a:t>Subaltern or postcolonial studies </a:t>
            </a:r>
          </a:p>
          <a:p>
            <a:pPr>
              <a:lnSpc>
                <a:spcPct val="100000"/>
              </a:lnSpc>
            </a:pPr>
            <a:r>
              <a:rPr lang="en-GB" i="1" dirty="0" err="1">
                <a:latin typeface="Calibri" panose="020F0502020204030204" pitchFamily="34" charset="0"/>
                <a:cs typeface="Calibri" panose="020F0502020204030204" pitchFamily="34" charset="0"/>
              </a:rPr>
              <a:t>Microstoria</a:t>
            </a:r>
            <a:r>
              <a:rPr lang="en-GB" dirty="0">
                <a:latin typeface="Calibri" panose="020F0502020204030204" pitchFamily="34" charset="0"/>
                <a:cs typeface="Calibri" panose="020F0502020204030204" pitchFamily="34" charset="0"/>
              </a:rPr>
              <a:t> and </a:t>
            </a:r>
            <a:r>
              <a:rPr lang="en-GB" i="1" dirty="0" err="1">
                <a:latin typeface="Calibri" panose="020F0502020204030204" pitchFamily="34" charset="0"/>
                <a:cs typeface="Calibri" panose="020F0502020204030204" pitchFamily="34" charset="0"/>
              </a:rPr>
              <a:t>Altagsgeschichte</a:t>
            </a:r>
            <a:endParaRPr lang="en-GB" i="1" dirty="0">
              <a:latin typeface="Calibri" panose="020F0502020204030204" pitchFamily="34" charset="0"/>
              <a:cs typeface="Calibri" panose="020F0502020204030204" pitchFamily="34" charset="0"/>
            </a:endParaRPr>
          </a:p>
          <a:p>
            <a:pPr>
              <a:lnSpc>
                <a:spcPct val="100000"/>
              </a:lnSpc>
            </a:pPr>
            <a:r>
              <a:rPr lang="en-GB" dirty="0">
                <a:latin typeface="Calibri" panose="020F0502020204030204" pitchFamily="34" charset="0"/>
                <a:cs typeface="Calibri" panose="020F0502020204030204" pitchFamily="34" charset="0"/>
              </a:rPr>
              <a:t>Everyday routines shape culture</a:t>
            </a:r>
          </a:p>
          <a:p>
            <a:pPr>
              <a:lnSpc>
                <a:spcPct val="100000"/>
              </a:lnSpc>
            </a:pPr>
            <a:r>
              <a:rPr lang="en-GB" dirty="0">
                <a:latin typeface="Calibri" panose="020F0502020204030204" pitchFamily="34" charset="0"/>
                <a:cs typeface="Calibri" panose="020F0502020204030204" pitchFamily="34" charset="0"/>
              </a:rPr>
              <a:t>Institutions as conditions and framework for action</a:t>
            </a:r>
          </a:p>
          <a:p>
            <a:pPr>
              <a:lnSpc>
                <a:spcPct val="100000"/>
              </a:lnSpc>
            </a:pPr>
            <a:r>
              <a:rPr lang="en-GB" dirty="0">
                <a:latin typeface="Calibri" panose="020F0502020204030204" pitchFamily="34" charset="0"/>
                <a:cs typeface="Calibri" panose="020F0502020204030204" pitchFamily="34" charset="0"/>
              </a:rPr>
              <a:t>“symbolism of the </a:t>
            </a:r>
            <a:r>
              <a:rPr lang="en-GB" dirty="0" err="1">
                <a:latin typeface="Calibri" panose="020F0502020204030204" pitchFamily="34" charset="0"/>
                <a:cs typeface="Calibri" panose="020F0502020204030204" pitchFamily="34" charset="0"/>
              </a:rPr>
              <a:t>unconcious</a:t>
            </a:r>
            <a:r>
              <a:rPr lang="en-GB" dirty="0">
                <a:latin typeface="Calibri" panose="020F0502020204030204" pitchFamily="34" charset="0"/>
                <a:cs typeface="Calibri" panose="020F0502020204030204" pitchFamily="34" charset="0"/>
              </a:rPr>
              <a:t>”</a:t>
            </a:r>
          </a:p>
          <a:p>
            <a:pPr>
              <a:lnSpc>
                <a:spcPct val="100000"/>
              </a:lnSpc>
            </a:pPr>
            <a:r>
              <a:rPr lang="en-GB" dirty="0">
                <a:latin typeface="Calibri" panose="020F0502020204030204" pitchFamily="34" charset="0"/>
                <a:cs typeface="Calibri" panose="020F0502020204030204" pitchFamily="34" charset="0"/>
              </a:rPr>
              <a:t>“Real city” vs “planned utopian city”</a:t>
            </a:r>
          </a:p>
          <a:p>
            <a:pPr>
              <a:lnSpc>
                <a:spcPct val="100000"/>
              </a:lnSpc>
            </a:pPr>
            <a:r>
              <a:rPr lang="en-GB" dirty="0">
                <a:latin typeface="Calibri" panose="020F0502020204030204" pitchFamily="34" charset="0"/>
                <a:cs typeface="Calibri" panose="020F0502020204030204" pitchFamily="34" charset="0"/>
              </a:rPr>
              <a:t>“reading, that’s poaching” </a:t>
            </a:r>
          </a:p>
          <a:p>
            <a:pPr>
              <a:lnSpc>
                <a:spcPct val="100000"/>
              </a:lnSpc>
            </a:pPr>
            <a:endParaRPr lang="en-GB" dirty="0">
              <a:latin typeface="Calibri" panose="020F0502020204030204" pitchFamily="34" charset="0"/>
              <a:cs typeface="Calibri" panose="020F0502020204030204" pitchFamily="34" charset="0"/>
            </a:endParaRPr>
          </a:p>
        </p:txBody>
      </p:sp>
      <p:pic>
        <p:nvPicPr>
          <p:cNvPr id="5" name="Picture 4" descr="A map of a city&#10;&#10;Description automatically generated with medium confidence">
            <a:extLst>
              <a:ext uri="{FF2B5EF4-FFF2-40B4-BE49-F238E27FC236}">
                <a16:creationId xmlns:a16="http://schemas.microsoft.com/office/drawing/2014/main" id="{9BDD5B4F-5AEE-52B1-23B3-D19EFF0AECED}"/>
              </a:ext>
            </a:extLst>
          </p:cNvPr>
          <p:cNvPicPr>
            <a:picLocks noChangeAspect="1"/>
          </p:cNvPicPr>
          <p:nvPr/>
        </p:nvPicPr>
        <p:blipFill rotWithShape="1">
          <a:blip r:embed="rId2">
            <a:extLst>
              <a:ext uri="{28A0092B-C50C-407E-A947-70E740481C1C}">
                <a14:useLocalDpi xmlns:a14="http://schemas.microsoft.com/office/drawing/2010/main" val="0"/>
              </a:ext>
            </a:extLst>
          </a:blip>
          <a:srcRect l="17469" r="18531"/>
          <a:stretch/>
        </p:blipFill>
        <p:spPr>
          <a:xfrm>
            <a:off x="4876800" y="10"/>
            <a:ext cx="7315200" cy="6857990"/>
          </a:xfrm>
          <a:prstGeom prst="rect">
            <a:avLst/>
          </a:prstGeom>
        </p:spPr>
      </p:pic>
    </p:spTree>
    <p:extLst>
      <p:ext uri="{BB962C8B-B14F-4D97-AF65-F5344CB8AC3E}">
        <p14:creationId xmlns:p14="http://schemas.microsoft.com/office/powerpoint/2010/main" val="278304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F14263-F515-436A-9E49-D2E73BE990A4}"/>
              </a:ext>
            </a:extLst>
          </p:cNvPr>
          <p:cNvSpPr>
            <a:spLocks noGrp="1"/>
          </p:cNvSpPr>
          <p:nvPr>
            <p:ph type="title"/>
          </p:nvPr>
        </p:nvSpPr>
        <p:spPr>
          <a:xfrm>
            <a:off x="7992709" y="895448"/>
            <a:ext cx="3619697" cy="1919469"/>
          </a:xfrm>
        </p:spPr>
        <p:txBody>
          <a:bodyPr>
            <a:normAutofit/>
          </a:bodyPr>
          <a:lstStyle/>
          <a:p>
            <a:r>
              <a:rPr lang="en-GB" dirty="0"/>
              <a:t>Making Do</a:t>
            </a:r>
          </a:p>
        </p:txBody>
      </p:sp>
      <p:pic>
        <p:nvPicPr>
          <p:cNvPr id="5" name="Picture 4" descr="Film reel and slate">
            <a:extLst>
              <a:ext uri="{FF2B5EF4-FFF2-40B4-BE49-F238E27FC236}">
                <a16:creationId xmlns:a16="http://schemas.microsoft.com/office/drawing/2014/main" id="{BAD49863-67DA-8339-0FFB-BF82D580A899}"/>
              </a:ext>
            </a:extLst>
          </p:cNvPr>
          <p:cNvPicPr>
            <a:picLocks noChangeAspect="1"/>
          </p:cNvPicPr>
          <p:nvPr/>
        </p:nvPicPr>
        <p:blipFill rotWithShape="1">
          <a:blip r:embed="rId2"/>
          <a:srcRect l="4572" r="24227" b="-1"/>
          <a:stretch/>
        </p:blipFill>
        <p:spPr>
          <a:xfrm>
            <a:off x="20" y="10"/>
            <a:ext cx="7315180" cy="6857984"/>
          </a:xfrm>
          <a:prstGeom prst="rect">
            <a:avLst/>
          </a:prstGeom>
        </p:spPr>
      </p:pic>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CCEF1B-05F7-42D2-9F90-DEC20DFD476F}"/>
              </a:ext>
            </a:extLst>
          </p:cNvPr>
          <p:cNvSpPr>
            <a:spLocks noGrp="1"/>
          </p:cNvSpPr>
          <p:nvPr>
            <p:ph idx="1"/>
          </p:nvPr>
        </p:nvSpPr>
        <p:spPr>
          <a:xfrm>
            <a:off x="7413116" y="1963271"/>
            <a:ext cx="4159760" cy="4414635"/>
          </a:xfrm>
        </p:spPr>
        <p:txBody>
          <a:bodyPr>
            <a:normAutofit/>
          </a:bodyPr>
          <a:lstStyle/>
          <a:p>
            <a:pPr>
              <a:lnSpc>
                <a:spcPct val="100000"/>
              </a:lnSpc>
            </a:pPr>
            <a:r>
              <a:rPr lang="en-GB" sz="2000" dirty="0">
                <a:latin typeface="Calibri" panose="020F0502020204030204" pitchFamily="34" charset="0"/>
                <a:cs typeface="Calibri" panose="020F0502020204030204" pitchFamily="34" charset="0"/>
              </a:rPr>
              <a:t>Similar to Foucault but rejects systematic view of human experience</a:t>
            </a:r>
          </a:p>
          <a:p>
            <a:pPr>
              <a:lnSpc>
                <a:spcPct val="100000"/>
              </a:lnSpc>
            </a:pPr>
            <a:r>
              <a:rPr lang="en-GB" sz="2000" dirty="0">
                <a:latin typeface="Calibri" panose="020F0502020204030204" pitchFamily="34" charset="0"/>
                <a:cs typeface="Calibri" panose="020F0502020204030204" pitchFamily="34" charset="0"/>
              </a:rPr>
              <a:t>‘Ways of operating’ as ‘instructions for use’ </a:t>
            </a:r>
          </a:p>
          <a:p>
            <a:pPr>
              <a:lnSpc>
                <a:spcPct val="100000"/>
              </a:lnSpc>
            </a:pPr>
            <a:r>
              <a:rPr lang="en-GB" sz="2000" dirty="0">
                <a:latin typeface="Calibri" panose="020F0502020204030204" pitchFamily="34" charset="0"/>
                <a:cs typeface="Calibri" panose="020F0502020204030204" pitchFamily="34" charset="0"/>
              </a:rPr>
              <a:t>‘Subversion from within’ –assimilate to and are assimilated by the system</a:t>
            </a:r>
          </a:p>
          <a:p>
            <a:pPr>
              <a:lnSpc>
                <a:spcPct val="100000"/>
              </a:lnSpc>
            </a:pPr>
            <a:r>
              <a:rPr lang="en-GB" sz="2000" dirty="0">
                <a:latin typeface="Calibri" panose="020F0502020204030204" pitchFamily="34" charset="0"/>
                <a:cs typeface="Calibri" panose="020F0502020204030204" pitchFamily="34" charset="0"/>
              </a:rPr>
              <a:t>Studied popular culture and mechanisms </a:t>
            </a:r>
          </a:p>
          <a:p>
            <a:pPr>
              <a:lnSpc>
                <a:spcPct val="100000"/>
              </a:lnSpc>
            </a:pPr>
            <a:r>
              <a:rPr lang="en-GB" sz="2000" dirty="0">
                <a:latin typeface="Calibri" panose="020F0502020204030204" pitchFamily="34" charset="0"/>
                <a:cs typeface="Calibri" panose="020F0502020204030204" pitchFamily="34" charset="0"/>
              </a:rPr>
              <a:t>Effect of television, cinema and the internet</a:t>
            </a:r>
          </a:p>
          <a:p>
            <a:pPr marL="0" indent="0">
              <a:lnSpc>
                <a:spcPct val="100000"/>
              </a:lnSpc>
              <a:buNone/>
            </a:pPr>
            <a:endParaRPr lang="en-GB" sz="2000" dirty="0">
              <a:latin typeface="Calibri" panose="020F0502020204030204" pitchFamily="34" charset="0"/>
              <a:cs typeface="Calibri" panose="020F0502020204030204" pitchFamily="34" charset="0"/>
            </a:endParaRPr>
          </a:p>
          <a:p>
            <a:pPr>
              <a:lnSpc>
                <a:spcPct val="100000"/>
              </a:lnSpc>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954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275AFF-7BC9-4E0E-B780-2A4385DEC125}"/>
              </a:ext>
            </a:extLst>
          </p:cNvPr>
          <p:cNvSpPr>
            <a:spLocks noGrp="1"/>
          </p:cNvSpPr>
          <p:nvPr>
            <p:ph type="title"/>
          </p:nvPr>
        </p:nvSpPr>
        <p:spPr>
          <a:xfrm>
            <a:off x="5604846" y="860615"/>
            <a:ext cx="5922279" cy="1272986"/>
          </a:xfrm>
        </p:spPr>
        <p:txBody>
          <a:bodyPr>
            <a:normAutofit/>
          </a:bodyPr>
          <a:lstStyle/>
          <a:p>
            <a:r>
              <a:rPr lang="en-GB" sz="4800" b="1" dirty="0"/>
              <a:t>Foucault</a:t>
            </a:r>
          </a:p>
        </p:txBody>
      </p:sp>
      <p:pic>
        <p:nvPicPr>
          <p:cNvPr id="5" name="Picture 4" descr="Hands moving forward">
            <a:extLst>
              <a:ext uri="{FF2B5EF4-FFF2-40B4-BE49-F238E27FC236}">
                <a16:creationId xmlns:a16="http://schemas.microsoft.com/office/drawing/2014/main" id="{9BF70DE5-1994-ACE0-C8C0-5179D851D9CF}"/>
              </a:ext>
            </a:extLst>
          </p:cNvPr>
          <p:cNvPicPr>
            <a:picLocks noChangeAspect="1"/>
          </p:cNvPicPr>
          <p:nvPr/>
        </p:nvPicPr>
        <p:blipFill rotWithShape="1">
          <a:blip r:embed="rId2"/>
          <a:srcRect l="13346" r="26366" b="-2"/>
          <a:stretch/>
        </p:blipFill>
        <p:spPr>
          <a:xfrm>
            <a:off x="20" y="-17929"/>
            <a:ext cx="4876780" cy="6875929"/>
          </a:xfrm>
          <a:prstGeom prst="rect">
            <a:avLst/>
          </a:prstGeom>
        </p:spPr>
      </p:pic>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D1913F-4F10-4C2C-AC1F-050EFAF1AF6A}"/>
              </a:ext>
            </a:extLst>
          </p:cNvPr>
          <p:cNvSpPr>
            <a:spLocks noGrp="1"/>
          </p:cNvSpPr>
          <p:nvPr>
            <p:ph idx="1"/>
          </p:nvPr>
        </p:nvSpPr>
        <p:spPr>
          <a:xfrm>
            <a:off x="5351929" y="1598629"/>
            <a:ext cx="6220947" cy="4309435"/>
          </a:xfrm>
        </p:spPr>
        <p:txBody>
          <a:bodyPr>
            <a:normAutofit/>
          </a:bodyPr>
          <a:lstStyle/>
          <a:p>
            <a:r>
              <a:rPr lang="en-GB" sz="3200" b="1" dirty="0">
                <a:latin typeface="Calibri" panose="020F0502020204030204" pitchFamily="34" charset="0"/>
                <a:cs typeface="Calibri" panose="020F0502020204030204" pitchFamily="34" charset="0"/>
              </a:rPr>
              <a:t>Foucault:  </a:t>
            </a:r>
            <a:r>
              <a:rPr lang="en-GB" sz="3200" dirty="0">
                <a:latin typeface="Calibri" panose="020F0502020204030204" pitchFamily="34" charset="0"/>
                <a:cs typeface="Calibri" panose="020F0502020204030204" pitchFamily="34" charset="0"/>
              </a:rPr>
              <a:t>Relationship between procedures and discourse </a:t>
            </a:r>
          </a:p>
          <a:p>
            <a:r>
              <a:rPr lang="en-GB" sz="3200" dirty="0">
                <a:latin typeface="Calibri" panose="020F0502020204030204" pitchFamily="34" charset="0"/>
                <a:cs typeface="Calibri" panose="020F0502020204030204" pitchFamily="34" charset="0"/>
              </a:rPr>
              <a:t>Struggle against feudal regime is assisted by semi-autonomous force</a:t>
            </a:r>
          </a:p>
          <a:p>
            <a:r>
              <a:rPr lang="en-GB" sz="3200" dirty="0">
                <a:latin typeface="Calibri" panose="020F0502020204030204" pitchFamily="34" charset="0"/>
                <a:cs typeface="Calibri" panose="020F0502020204030204" pitchFamily="34" charset="0"/>
              </a:rPr>
              <a:t>Imposed coherence on privileged practices</a:t>
            </a:r>
          </a:p>
        </p:txBody>
      </p: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56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75BB0-9B56-4A3B-A74A-48FF44E0685B}"/>
              </a:ext>
            </a:extLst>
          </p:cNvPr>
          <p:cNvSpPr>
            <a:spLocks noGrp="1"/>
          </p:cNvSpPr>
          <p:nvPr>
            <p:ph type="title"/>
          </p:nvPr>
        </p:nvSpPr>
        <p:spPr>
          <a:xfrm>
            <a:off x="695325" y="4023657"/>
            <a:ext cx="3786178" cy="2110444"/>
          </a:xfrm>
        </p:spPr>
        <p:txBody>
          <a:bodyPr>
            <a:normAutofit/>
          </a:bodyPr>
          <a:lstStyle/>
          <a:p>
            <a:r>
              <a:rPr lang="en-GB" dirty="0"/>
              <a:t>Bourdieu</a:t>
            </a:r>
          </a:p>
        </p:txBody>
      </p:sp>
      <p:pic>
        <p:nvPicPr>
          <p:cNvPr id="5" name="Picture 4" descr="A person holding a cup of tea&#10;&#10;Description automatically generated with low confidence">
            <a:extLst>
              <a:ext uri="{FF2B5EF4-FFF2-40B4-BE49-F238E27FC236}">
                <a16:creationId xmlns:a16="http://schemas.microsoft.com/office/drawing/2014/main" id="{2570D18B-833D-6603-235A-68C486A25750}"/>
              </a:ext>
            </a:extLst>
          </p:cNvPr>
          <p:cNvPicPr>
            <a:picLocks noChangeAspect="1"/>
          </p:cNvPicPr>
          <p:nvPr/>
        </p:nvPicPr>
        <p:blipFill rotWithShape="1">
          <a:blip r:embed="rId2">
            <a:extLst>
              <a:ext uri="{28A0092B-C50C-407E-A947-70E740481C1C}">
                <a14:useLocalDpi xmlns:a14="http://schemas.microsoft.com/office/drawing/2010/main" val="0"/>
              </a:ext>
            </a:extLst>
          </a:blip>
          <a:srcRect t="30114" r="2" b="26237"/>
          <a:stretch/>
        </p:blipFill>
        <p:spPr>
          <a:xfrm>
            <a:off x="800100" y="717656"/>
            <a:ext cx="10591800" cy="3086100"/>
          </a:xfrm>
          <a:prstGeom prst="rect">
            <a:avLst/>
          </a:prstGeom>
        </p:spPr>
      </p:pic>
      <p:cxnSp>
        <p:nvCxnSpPr>
          <p:cNvPr id="12" name="Straight Connector 11">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76800" y="4114590"/>
            <a:ext cx="9818" cy="2019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56E6EB-22ED-45F7-A7CA-0D9300F716B0}"/>
              </a:ext>
            </a:extLst>
          </p:cNvPr>
          <p:cNvSpPr>
            <a:spLocks noGrp="1"/>
          </p:cNvSpPr>
          <p:nvPr>
            <p:ph idx="1"/>
          </p:nvPr>
        </p:nvSpPr>
        <p:spPr>
          <a:xfrm>
            <a:off x="5291421" y="3803756"/>
            <a:ext cx="6664082" cy="3086100"/>
          </a:xfrm>
        </p:spPr>
        <p:txBody>
          <a:bodyPr>
            <a:noAutofit/>
          </a:bodyPr>
          <a:lstStyle/>
          <a:p>
            <a:pPr>
              <a:lnSpc>
                <a:spcPct val="100000"/>
              </a:lnSpc>
            </a:pPr>
            <a:r>
              <a:rPr lang="en-GB" sz="2200" i="1" dirty="0">
                <a:latin typeface="Calibri" panose="020F0502020204030204" pitchFamily="34" charset="0"/>
                <a:cs typeface="Calibri" panose="020F0502020204030204" pitchFamily="34" charset="0"/>
              </a:rPr>
              <a:t>Habitus </a:t>
            </a:r>
            <a:r>
              <a:rPr lang="en-GB" sz="2200" dirty="0">
                <a:latin typeface="Calibri" panose="020F0502020204030204" pitchFamily="34" charset="0"/>
                <a:cs typeface="Calibri" panose="020F0502020204030204" pitchFamily="34" charset="0"/>
              </a:rPr>
              <a:t>representing social order</a:t>
            </a:r>
          </a:p>
          <a:p>
            <a:pPr>
              <a:lnSpc>
                <a:spcPct val="100000"/>
              </a:lnSpc>
            </a:pPr>
            <a:r>
              <a:rPr lang="en-GB" sz="2200" dirty="0">
                <a:latin typeface="Calibri" panose="020F0502020204030204" pitchFamily="34" charset="0"/>
                <a:cs typeface="Calibri" panose="020F0502020204030204" pitchFamily="34" charset="0"/>
              </a:rPr>
              <a:t>Isolates strategies </a:t>
            </a:r>
          </a:p>
          <a:p>
            <a:pPr>
              <a:lnSpc>
                <a:spcPct val="100000"/>
              </a:lnSpc>
            </a:pPr>
            <a:r>
              <a:rPr lang="en-GB" sz="2200" dirty="0">
                <a:latin typeface="Calibri" panose="020F0502020204030204" pitchFamily="34" charset="0"/>
                <a:cs typeface="Calibri" panose="020F0502020204030204" pitchFamily="34" charset="0"/>
              </a:rPr>
              <a:t>Strategies arise when people choose among traditions</a:t>
            </a:r>
          </a:p>
          <a:p>
            <a:pPr>
              <a:lnSpc>
                <a:spcPct val="100000"/>
              </a:lnSpc>
            </a:pPr>
            <a:r>
              <a:rPr lang="en-GB" sz="2200" dirty="0">
                <a:latin typeface="Calibri" panose="020F0502020204030204" pitchFamily="34" charset="0"/>
                <a:cs typeface="Calibri" panose="020F0502020204030204" pitchFamily="34" charset="0"/>
              </a:rPr>
              <a:t>Underlying principles govern strategies</a:t>
            </a:r>
          </a:p>
          <a:p>
            <a:pPr>
              <a:lnSpc>
                <a:spcPct val="100000"/>
              </a:lnSpc>
            </a:pPr>
            <a:r>
              <a:rPr lang="en-GB" sz="2200" dirty="0">
                <a:latin typeface="Calibri" panose="020F0502020204030204" pitchFamily="34" charset="0"/>
                <a:cs typeface="Calibri" panose="020F0502020204030204" pitchFamily="34" charset="0"/>
              </a:rPr>
              <a:t>Habitus as responsible for action rather than processes </a:t>
            </a:r>
          </a:p>
        </p:txBody>
      </p:sp>
    </p:spTree>
    <p:extLst>
      <p:ext uri="{BB962C8B-B14F-4D97-AF65-F5344CB8AC3E}">
        <p14:creationId xmlns:p14="http://schemas.microsoft.com/office/powerpoint/2010/main" val="191956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0ACF7-2DB5-4374-8142-A570799888A5}"/>
              </a:ext>
            </a:extLst>
          </p:cNvPr>
          <p:cNvSpPr>
            <a:spLocks noGrp="1"/>
          </p:cNvSpPr>
          <p:nvPr>
            <p:ph type="title"/>
          </p:nvPr>
        </p:nvSpPr>
        <p:spPr>
          <a:xfrm>
            <a:off x="5604846" y="724992"/>
            <a:ext cx="5922279" cy="1272986"/>
          </a:xfrm>
        </p:spPr>
        <p:txBody>
          <a:bodyPr>
            <a:normAutofit/>
          </a:bodyPr>
          <a:lstStyle/>
          <a:p>
            <a:r>
              <a:rPr lang="en-GB" sz="4000" dirty="0"/>
              <a:t>Michel Aug</a:t>
            </a:r>
            <a:r>
              <a:rPr lang="cs-CZ" sz="4000" dirty="0"/>
              <a:t>é</a:t>
            </a:r>
            <a:endParaRPr lang="en-GB" sz="4000" dirty="0"/>
          </a:p>
        </p:txBody>
      </p:sp>
      <p:pic>
        <p:nvPicPr>
          <p:cNvPr id="5" name="Picture 4">
            <a:extLst>
              <a:ext uri="{FF2B5EF4-FFF2-40B4-BE49-F238E27FC236}">
                <a16:creationId xmlns:a16="http://schemas.microsoft.com/office/drawing/2014/main" id="{CAEA6D61-DF78-8028-C97A-41F10C04A56E}"/>
              </a:ext>
            </a:extLst>
          </p:cNvPr>
          <p:cNvPicPr>
            <a:picLocks noChangeAspect="1"/>
          </p:cNvPicPr>
          <p:nvPr/>
        </p:nvPicPr>
        <p:blipFill rotWithShape="1">
          <a:blip r:embed="rId2">
            <a:extLst>
              <a:ext uri="{28A0092B-C50C-407E-A947-70E740481C1C}">
                <a14:useLocalDpi xmlns:a14="http://schemas.microsoft.com/office/drawing/2010/main" val="0"/>
              </a:ext>
            </a:extLst>
          </a:blip>
          <a:srcRect l="40690" r="19237" b="-2"/>
          <a:stretch/>
        </p:blipFill>
        <p:spPr>
          <a:xfrm>
            <a:off x="20" y="-17929"/>
            <a:ext cx="4876780" cy="6875929"/>
          </a:xfrm>
          <a:prstGeom prst="rect">
            <a:avLst/>
          </a:prstGeom>
        </p:spPr>
      </p:pic>
      <p:cxnSp>
        <p:nvCxnSpPr>
          <p:cNvPr id="12" name="Straight Connector 11">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88089E-77A8-4732-9CC6-A99B696E450E}"/>
              </a:ext>
            </a:extLst>
          </p:cNvPr>
          <p:cNvSpPr>
            <a:spLocks noGrp="1"/>
          </p:cNvSpPr>
          <p:nvPr>
            <p:ph idx="1"/>
          </p:nvPr>
        </p:nvSpPr>
        <p:spPr>
          <a:xfrm>
            <a:off x="5144814" y="1361485"/>
            <a:ext cx="6382311" cy="4432037"/>
          </a:xfrm>
        </p:spPr>
        <p:txBody>
          <a:bodyPr>
            <a:noAutofit/>
          </a:bodyPr>
          <a:lstStyle/>
          <a:p>
            <a:pPr>
              <a:lnSpc>
                <a:spcPct val="100000"/>
              </a:lnSpc>
            </a:pPr>
            <a:r>
              <a:rPr lang="en-GB" i="1" dirty="0">
                <a:effectLst/>
                <a:latin typeface="Calibri" panose="020F0502020204030204" pitchFamily="34" charset="0"/>
              </a:rPr>
              <a:t>Non-Places: Introduction to an Anthropology of </a:t>
            </a:r>
            <a:r>
              <a:rPr lang="en-GB" i="1" dirty="0" err="1">
                <a:effectLst/>
                <a:latin typeface="Calibri" panose="020F0502020204030204" pitchFamily="34" charset="0"/>
              </a:rPr>
              <a:t>Supermodernity</a:t>
            </a:r>
            <a:r>
              <a:rPr lang="en-GB" dirty="0">
                <a:effectLst/>
                <a:latin typeface="Calibri" panose="020F0502020204030204" pitchFamily="34" charset="0"/>
              </a:rPr>
              <a:t> (1995)</a:t>
            </a:r>
          </a:p>
          <a:p>
            <a:pPr>
              <a:lnSpc>
                <a:spcPct val="100000"/>
              </a:lnSpc>
            </a:pPr>
            <a:r>
              <a:rPr lang="en-GB" dirty="0">
                <a:latin typeface="Calibri" panose="020F0502020204030204" pitchFamily="34" charset="0"/>
                <a:cs typeface="Calibri" panose="020F0502020204030204" pitchFamily="34" charset="0"/>
              </a:rPr>
              <a:t>‘non-place’ – cannot be defined as relational, historical or concerned with identity</a:t>
            </a:r>
          </a:p>
          <a:p>
            <a:pPr>
              <a:lnSpc>
                <a:spcPct val="100000"/>
              </a:lnSpc>
            </a:pPr>
            <a:r>
              <a:rPr lang="en-GB" dirty="0" err="1">
                <a:latin typeface="Calibri" panose="020F0502020204030204" pitchFamily="34" charset="0"/>
                <a:cs typeface="Calibri" panose="020F0502020204030204" pitchFamily="34" charset="0"/>
              </a:rPr>
              <a:t>Supermodernity</a:t>
            </a:r>
            <a:r>
              <a:rPr lang="en-GB" dirty="0">
                <a:latin typeface="Calibri" panose="020F0502020204030204" pitchFamily="34" charset="0"/>
                <a:cs typeface="Calibri" panose="020F0502020204030204" pitchFamily="34" charset="0"/>
              </a:rPr>
              <a:t> produces non-places: hotels, chains, trains supermarkets</a:t>
            </a:r>
          </a:p>
          <a:p>
            <a:pPr>
              <a:lnSpc>
                <a:spcPct val="100000"/>
              </a:lnSpc>
            </a:pPr>
            <a:r>
              <a:rPr lang="en-GB" dirty="0">
                <a:latin typeface="Calibri" panose="020F0502020204030204" pitchFamily="34" charset="0"/>
                <a:cs typeface="Calibri" panose="020F0502020204030204" pitchFamily="34" charset="0"/>
              </a:rPr>
              <a:t>Opposition between place and space</a:t>
            </a:r>
          </a:p>
          <a:p>
            <a:pPr>
              <a:lnSpc>
                <a:spcPct val="100000"/>
              </a:lnSpc>
            </a:pPr>
            <a:r>
              <a:rPr lang="en-GB" dirty="0">
                <a:latin typeface="Calibri" panose="020F0502020204030204" pitchFamily="34" charset="0"/>
                <a:cs typeface="Calibri" panose="020F0502020204030204" pitchFamily="34" charset="0"/>
              </a:rPr>
              <a:t>Non-places: Spaces formed in relation to certain ends and relations individuals have with these spaces</a:t>
            </a:r>
          </a:p>
          <a:p>
            <a:pPr>
              <a:lnSpc>
                <a:spcPct val="100000"/>
              </a:lnSpc>
            </a:pPr>
            <a:r>
              <a:rPr lang="en-GB" dirty="0">
                <a:latin typeface="Calibri" panose="020F0502020204030204" pitchFamily="34" charset="0"/>
                <a:cs typeface="Calibri" panose="020F0502020204030204" pitchFamily="34" charset="0"/>
              </a:rPr>
              <a:t>Liminal space  </a:t>
            </a:r>
          </a:p>
        </p:txBody>
      </p:sp>
      <p:cxnSp>
        <p:nvCxnSpPr>
          <p:cNvPr id="14" name="Straight Connector 13">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800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E2A2C-C276-481A-9727-10D154C53E18}"/>
              </a:ext>
            </a:extLst>
          </p:cNvPr>
          <p:cNvSpPr>
            <a:spLocks noGrp="1"/>
          </p:cNvSpPr>
          <p:nvPr>
            <p:ph type="title"/>
          </p:nvPr>
        </p:nvSpPr>
        <p:spPr>
          <a:xfrm>
            <a:off x="7992709" y="895449"/>
            <a:ext cx="3619697" cy="1346752"/>
          </a:xfrm>
        </p:spPr>
        <p:txBody>
          <a:bodyPr>
            <a:normAutofit fontScale="90000"/>
          </a:bodyPr>
          <a:lstStyle/>
          <a:p>
            <a:pPr>
              <a:lnSpc>
                <a:spcPct val="90000"/>
              </a:lnSpc>
            </a:pPr>
            <a:r>
              <a:rPr lang="en-GB" dirty="0"/>
              <a:t>Michel Aug</a:t>
            </a:r>
            <a:r>
              <a:rPr lang="cs-CZ" dirty="0"/>
              <a:t>é</a:t>
            </a:r>
            <a:r>
              <a:rPr lang="en-GB" dirty="0"/>
              <a:t> –cont.</a:t>
            </a:r>
          </a:p>
        </p:txBody>
      </p:sp>
      <p:pic>
        <p:nvPicPr>
          <p:cNvPr id="5" name="Picture 4" descr="A person looking out a window&#10;&#10;Description automatically generated with medium confidence">
            <a:extLst>
              <a:ext uri="{FF2B5EF4-FFF2-40B4-BE49-F238E27FC236}">
                <a16:creationId xmlns:a16="http://schemas.microsoft.com/office/drawing/2014/main" id="{6D30EAD4-604C-585B-6524-C49DA6158114}"/>
              </a:ext>
            </a:extLst>
          </p:cNvPr>
          <p:cNvPicPr>
            <a:picLocks noChangeAspect="1"/>
          </p:cNvPicPr>
          <p:nvPr/>
        </p:nvPicPr>
        <p:blipFill rotWithShape="1">
          <a:blip r:embed="rId2">
            <a:extLst>
              <a:ext uri="{28A0092B-C50C-407E-A947-70E740481C1C}">
                <a14:useLocalDpi xmlns:a14="http://schemas.microsoft.com/office/drawing/2010/main" val="0"/>
              </a:ext>
            </a:extLst>
          </a:blip>
          <a:srcRect l="14823" r="15577" b="1"/>
          <a:stretch/>
        </p:blipFill>
        <p:spPr>
          <a:xfrm>
            <a:off x="20" y="10"/>
            <a:ext cx="7315180" cy="6857984"/>
          </a:xfrm>
          <a:prstGeom prst="rect">
            <a:avLst/>
          </a:prstGeom>
        </p:spPr>
      </p:pic>
      <p:cxnSp>
        <p:nvCxnSpPr>
          <p:cNvPr id="15"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43A686-5020-4750-8485-B459CB719F30}"/>
              </a:ext>
            </a:extLst>
          </p:cNvPr>
          <p:cNvSpPr>
            <a:spLocks noGrp="1"/>
          </p:cNvSpPr>
          <p:nvPr>
            <p:ph idx="1"/>
          </p:nvPr>
        </p:nvSpPr>
        <p:spPr>
          <a:xfrm>
            <a:off x="7637930" y="2242201"/>
            <a:ext cx="4554050" cy="4356841"/>
          </a:xfrm>
        </p:spPr>
        <p:txBody>
          <a:bodyPr>
            <a:normAutofit/>
          </a:bodyPr>
          <a:lstStyle/>
          <a:p>
            <a:pPr>
              <a:lnSpc>
                <a:spcPct val="100000"/>
              </a:lnSpc>
            </a:pPr>
            <a:r>
              <a:rPr lang="en-GB" sz="1800" dirty="0">
                <a:effectLst/>
                <a:latin typeface="Calibri" panose="020F0502020204030204" pitchFamily="34" charset="0"/>
              </a:rPr>
              <a:t>“What emerges from the fading social norms is naked, frightened, aggressive ego in search of love and help. In the search for itself and an affectionate sociality, it easily gets lost in the jungle of the self; someone who is poking around in the fog of his of his or her own self is no longer capable of noticing that this isolation, this 'solitary-confinement of the ego' is a mass sentence” [Ulrich Beck, 40 in Bauman 2000:37].</a:t>
            </a:r>
          </a:p>
          <a:p>
            <a:pPr>
              <a:lnSpc>
                <a:spcPct val="100000"/>
              </a:lnSpc>
            </a:pPr>
            <a:r>
              <a:rPr lang="en-GB" sz="1800" dirty="0">
                <a:effectLst/>
                <a:latin typeface="Calibri" panose="020F0502020204030204" pitchFamily="34" charset="0"/>
              </a:rPr>
              <a:t>Cultural constructions of space are being influenced by new technologies that facilitate communication</a:t>
            </a:r>
          </a:p>
          <a:p>
            <a:pPr>
              <a:lnSpc>
                <a:spcPct val="100000"/>
              </a:lnSpc>
            </a:pPr>
            <a:r>
              <a:rPr lang="en-GB" sz="1800" dirty="0">
                <a:latin typeface="Calibri" panose="020F0502020204030204" pitchFamily="34" charset="0"/>
              </a:rPr>
              <a:t>New system of manners</a:t>
            </a:r>
            <a:endParaRPr lang="en-GB" sz="1800" dirty="0">
              <a:effectLst/>
              <a:latin typeface="Calibri" panose="020F0502020204030204" pitchFamily="34" charset="0"/>
            </a:endParaRPr>
          </a:p>
        </p:txBody>
      </p:sp>
    </p:spTree>
    <p:extLst>
      <p:ext uri="{BB962C8B-B14F-4D97-AF65-F5344CB8AC3E}">
        <p14:creationId xmlns:p14="http://schemas.microsoft.com/office/powerpoint/2010/main" val="178618715"/>
      </p:ext>
    </p:extLst>
  </p:cSld>
  <p:clrMapOvr>
    <a:masterClrMapping/>
  </p:clrMapOvr>
</p:sld>
</file>

<file path=ppt/theme/theme1.xml><?xml version="1.0" encoding="utf-8"?>
<a:theme xmlns:a="http://schemas.openxmlformats.org/drawingml/2006/main" name="ChronicleVTI">
  <a:themeElements>
    <a:clrScheme name="AnalogousFromDarkSeedLeftStep">
      <a:dk1>
        <a:srgbClr val="000000"/>
      </a:dk1>
      <a:lt1>
        <a:srgbClr val="FFFFFF"/>
      </a:lt1>
      <a:dk2>
        <a:srgbClr val="1A212F"/>
      </a:dk2>
      <a:lt2>
        <a:srgbClr val="F0F3F1"/>
      </a:lt2>
      <a:accent1>
        <a:srgbClr val="E729C7"/>
      </a:accent1>
      <a:accent2>
        <a:srgbClr val="A617D5"/>
      </a:accent2>
      <a:accent3>
        <a:srgbClr val="6929E7"/>
      </a:accent3>
      <a:accent4>
        <a:srgbClr val="2837D8"/>
      </a:accent4>
      <a:accent5>
        <a:srgbClr val="2987E7"/>
      </a:accent5>
      <a:accent6>
        <a:srgbClr val="16BDCD"/>
      </a:accent6>
      <a:hlink>
        <a:srgbClr val="3F69BF"/>
      </a:hlink>
      <a:folHlink>
        <a:srgbClr val="7F7F7F"/>
      </a:folHlink>
    </a:clrScheme>
    <a:fontScheme name="Univers Calisto">
      <a:majorFont>
        <a:latin typeface="Sakkal Majalla"/>
        <a:ea typeface=""/>
        <a:cs typeface=""/>
      </a:majorFont>
      <a:minorFont>
        <a:latin typeface="Sakkal Majall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93</TotalTime>
  <Words>548</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Sakkal Majalla</vt:lpstr>
      <vt:lpstr>ChronicleVTI</vt:lpstr>
      <vt:lpstr>Practices and Tactics</vt:lpstr>
      <vt:lpstr>Michel de Certeau </vt:lpstr>
      <vt:lpstr>Strategies and Tactics </vt:lpstr>
      <vt:lpstr>Certeau –culture </vt:lpstr>
      <vt:lpstr>Making Do</vt:lpstr>
      <vt:lpstr>Foucault</vt:lpstr>
      <vt:lpstr>Bourdieu</vt:lpstr>
      <vt:lpstr>Michel Augé</vt:lpstr>
      <vt:lpstr>Michel Augé –cont.</vt:lpstr>
      <vt:lpstr>Questions: Walking in the City, Certeau</vt:lpstr>
      <vt:lpstr>Questions: Driving in the City, Thrift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Practices and Tactics</dc:title>
  <dc:creator>Lucy Brown</dc:creator>
  <cp:lastModifiedBy>Lucy Elizabeth Brown</cp:lastModifiedBy>
  <cp:revision>8</cp:revision>
  <dcterms:created xsi:type="dcterms:W3CDTF">2021-03-17T08:27:45Z</dcterms:created>
  <dcterms:modified xsi:type="dcterms:W3CDTF">2023-02-20T16:15:47Z</dcterms:modified>
</cp:coreProperties>
</file>