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471" r:id="rId2"/>
    <p:sldId id="2395" r:id="rId3"/>
    <p:sldId id="2516" r:id="rId4"/>
    <p:sldId id="2510" r:id="rId5"/>
    <p:sldId id="2511" r:id="rId6"/>
    <p:sldId id="2518" r:id="rId7"/>
    <p:sldId id="2517" r:id="rId8"/>
    <p:sldId id="2520" r:id="rId9"/>
    <p:sldId id="2521" r:id="rId10"/>
    <p:sldId id="2519" r:id="rId11"/>
    <p:sldId id="2522" r:id="rId12"/>
    <p:sldId id="2523" r:id="rId13"/>
    <p:sldId id="2524" r:id="rId14"/>
    <p:sldId id="2476" r:id="rId15"/>
    <p:sldId id="2495" r:id="rId16"/>
    <p:sldId id="2515" r:id="rId17"/>
    <p:sldId id="2493" r:id="rId18"/>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15:guide id="7" pos="7654" userDrawn="1">
          <p15:clr>
            <a:srgbClr val="A4A3A4"/>
          </p15:clr>
        </p15:guide>
        <p15:guide id="18" pos="14302" userDrawn="1">
          <p15:clr>
            <a:srgbClr val="A4A3A4"/>
          </p15:clr>
        </p15:guide>
        <p15:guide id="21" orient="horz" pos="4296" userDrawn="1">
          <p15:clr>
            <a:srgbClr val="A4A3A4"/>
          </p15:clr>
        </p15:guide>
        <p15:guide id="22" pos="107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8BBC1"/>
    <a:srgbClr val="F4F3F5"/>
    <a:srgbClr val="F3F3F3"/>
    <a:srgbClr val="FAF8FC"/>
    <a:srgbClr val="AA8A78"/>
    <a:srgbClr val="55677C"/>
    <a:srgbClr val="3C3B41"/>
    <a:srgbClr val="FAF8F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96092" autoAdjust="0"/>
  </p:normalViewPr>
  <p:slideViewPr>
    <p:cSldViewPr snapToGrid="0" snapToObjects="1">
      <p:cViewPr>
        <p:scale>
          <a:sx n="39" d="100"/>
          <a:sy n="39" d="100"/>
        </p:scale>
        <p:origin x="-282" y="-72"/>
      </p:cViewPr>
      <p:guideLst>
        <p:guide orient="horz" pos="4296"/>
        <p:guide pos="7654"/>
        <p:guide pos="14302"/>
        <p:guide pos="10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3/16/2020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3701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93834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456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7</a:t>
            </a:fld>
            <a:endParaRPr lang="en-US"/>
          </a:p>
        </p:txBody>
      </p:sp>
    </p:spTree>
    <p:extLst>
      <p:ext uri="{BB962C8B-B14F-4D97-AF65-F5344CB8AC3E}">
        <p14:creationId xmlns:p14="http://schemas.microsoft.com/office/powerpoint/2010/main" val="213105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62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36967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197009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20486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0757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202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19" name="Picture Placeholder 2"/>
          <p:cNvSpPr>
            <a:spLocks noGrp="1"/>
          </p:cNvSpPr>
          <p:nvPr>
            <p:ph type="pic" sz="quarter" idx="25"/>
          </p:nvPr>
        </p:nvSpPr>
        <p:spPr>
          <a:xfrm>
            <a:off x="6963410" y="1451867"/>
            <a:ext cx="10359390" cy="6757768"/>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6" name="Rounded Rectangle 5"/>
          <p:cNvSpPr/>
          <p:nvPr userDrawn="1"/>
        </p:nvSpPr>
        <p:spPr>
          <a:xfrm>
            <a:off x="501004" y="714705"/>
            <a:ext cx="1812469" cy="645479"/>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004882" y="690390"/>
            <a:ext cx="1021680" cy="615517"/>
          </a:xfrm>
          <a:prstGeom prst="rect">
            <a:avLst/>
          </a:prstGeom>
          <a:noFill/>
        </p:spPr>
        <p:txBody>
          <a:bodyPr wrap="none" lIns="182843" tIns="91422" rIns="182843" bIns="91422" rtlCol="0">
            <a:spAutoFit/>
          </a:bodyPr>
          <a:lstStyle/>
          <a:p>
            <a:pPr algn="ctr"/>
            <a:fld id="{260E2A6B-A809-4840-BF14-8648BC0BDF87}" type="slidenum">
              <a:rPr lang="id-ID" sz="2800" b="0" i="0" smtClean="0">
                <a:solidFill>
                  <a:schemeClr val="bg1"/>
                </a:solidFill>
                <a:latin typeface="Montserrat Light" charset="0"/>
                <a:ea typeface="Montserrat Light" charset="0"/>
                <a:cs typeface="Montserrat Light" charset="0"/>
              </a:rPr>
              <a:pPr algn="ctr"/>
              <a:t>‹#›</a:t>
            </a:fld>
            <a:r>
              <a:rPr lang="id-ID" sz="2800" b="0" i="0" dirty="0">
                <a:solidFill>
                  <a:schemeClr val="bg1"/>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37" r:id="rId1"/>
    <p:sldLayoutId id="2147483901" r:id="rId2"/>
    <p:sldLayoutId id="2147483938" r:id="rId3"/>
    <p:sldLayoutId id="2147483939" r:id="rId4"/>
    <p:sldLayoutId id="2147483940" r:id="rId5"/>
    <p:sldLayoutId id="2147483941" r:id="rId6"/>
    <p:sldLayoutId id="2147483949" r:id="rId7"/>
    <p:sldLayoutId id="2147483950" r:id="rId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07027" y="2842055"/>
            <a:ext cx="18189146" cy="9325630"/>
            <a:chOff x="3591079" y="2842055"/>
            <a:chExt cx="18189146" cy="9325630"/>
          </a:xfrm>
        </p:grpSpPr>
        <p:sp>
          <p:nvSpPr>
            <p:cNvPr id="10" name="TextBox 9"/>
            <p:cNvSpPr txBox="1"/>
            <p:nvPr/>
          </p:nvSpPr>
          <p:spPr>
            <a:xfrm>
              <a:off x="3591079" y="2842055"/>
              <a:ext cx="18189146" cy="9325630"/>
            </a:xfrm>
            <a:prstGeom prst="rect">
              <a:avLst/>
            </a:prstGeom>
            <a:noFill/>
          </p:spPr>
          <p:txBody>
            <a:bodyPr wrap="square" rtlCol="0">
              <a:spAutoFit/>
            </a:bodyPr>
            <a:lstStyle/>
            <a:p>
              <a:pPr algn="ctr"/>
              <a:r>
                <a:rPr lang="cs-CZ" sz="20000" spc="600" dirty="0" smtClean="0">
                  <a:solidFill>
                    <a:schemeClr val="tx2"/>
                  </a:solidFill>
                  <a:latin typeface="Playfair Display SC" charset="0"/>
                  <a:ea typeface="Playfair Display SC" charset="0"/>
                  <a:cs typeface="Playfair Display SC" charset="0"/>
                </a:rPr>
                <a:t>BEYOND ART THEORIES </a:t>
              </a:r>
            </a:p>
            <a:p>
              <a:pPr algn="ctr"/>
              <a:endParaRPr lang="en-US" sz="20000" spc="600" dirty="0">
                <a:solidFill>
                  <a:schemeClr val="tx2"/>
                </a:solidFill>
                <a:latin typeface="Playfair Display SC" charset="0"/>
                <a:ea typeface="Playfair Display SC" charset="0"/>
                <a:cs typeface="Playfair Display SC" charset="0"/>
              </a:endParaRPr>
            </a:p>
          </p:txBody>
        </p:sp>
        <p:sp>
          <p:nvSpPr>
            <p:cNvPr id="13" name="TextBox 12"/>
            <p:cNvSpPr txBox="1"/>
            <p:nvPr/>
          </p:nvSpPr>
          <p:spPr>
            <a:xfrm>
              <a:off x="8774614" y="8002947"/>
              <a:ext cx="6814239" cy="820674"/>
            </a:xfrm>
            <a:prstGeom prst="rect">
              <a:avLst/>
            </a:prstGeom>
            <a:noFill/>
          </p:spPr>
          <p:txBody>
            <a:bodyPr wrap="square" rtlCol="0">
              <a:spAutoFit/>
            </a:bodyPr>
            <a:lstStyle/>
            <a:p>
              <a:pPr algn="ctr">
                <a:lnSpc>
                  <a:spcPct val="150000"/>
                </a:lnSpc>
              </a:pPr>
              <a:endParaRPr lang="en-US" b="1" spc="600" dirty="0">
                <a:solidFill>
                  <a:schemeClr val="tx2"/>
                </a:solidFill>
                <a:latin typeface="Playfair Display SC" charset="0"/>
                <a:ea typeface="Playfair Display SC" charset="0"/>
                <a:cs typeface="Playfair Display SC" charset="0"/>
              </a:endParaRPr>
            </a:p>
          </p:txBody>
        </p:sp>
      </p:grpSp>
    </p:spTree>
    <p:extLst>
      <p:ext uri="{BB962C8B-B14F-4D97-AF65-F5344CB8AC3E}">
        <p14:creationId xmlns:p14="http://schemas.microsoft.com/office/powerpoint/2010/main" val="1304572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2900454" y="1897866"/>
            <a:ext cx="10591800" cy="10591800"/>
          </a:xfrm>
        </p:spPr>
      </p:pic>
      <p:sp>
        <p:nvSpPr>
          <p:cNvPr id="11" name="TextBox 10"/>
          <p:cNvSpPr txBox="1"/>
          <p:nvPr/>
        </p:nvSpPr>
        <p:spPr>
          <a:xfrm>
            <a:off x="1260242" y="1527164"/>
            <a:ext cx="13048882" cy="12187952"/>
          </a:xfrm>
          <a:prstGeom prst="rect">
            <a:avLst/>
          </a:prstGeom>
          <a:noFill/>
        </p:spPr>
        <p:txBody>
          <a:bodyPr wrap="square" rtlCol="0">
            <a:spAutoFit/>
          </a:bodyPr>
          <a:lstStyle/>
          <a:p>
            <a:pPr>
              <a:lnSpc>
                <a:spcPct val="150000"/>
              </a:lnSpc>
            </a:pPr>
            <a:r>
              <a:rPr lang="en-US" sz="2800" dirty="0" smtClean="0">
                <a:solidFill>
                  <a:srgbClr val="7F7F7F"/>
                </a:solidFill>
                <a:latin typeface="Montserrat Light" charset="0"/>
                <a:ea typeface="Montserrat Light" charset="0"/>
                <a:cs typeface="Montserrat Light" charset="0"/>
              </a:rPr>
              <a:t>Beds </a:t>
            </a:r>
            <a:r>
              <a:rPr lang="en-US" sz="2800" dirty="0">
                <a:solidFill>
                  <a:srgbClr val="7F7F7F"/>
                </a:solidFill>
                <a:latin typeface="Montserrat Light" charset="0"/>
                <a:ea typeface="Montserrat Light" charset="0"/>
                <a:cs typeface="Montserrat Light" charset="0"/>
              </a:rPr>
              <a:t>as art reference to Plato and his Republic (the meaning of the word, translation)</a:t>
            </a:r>
          </a:p>
          <a:p>
            <a:pPr>
              <a:lnSpc>
                <a:spcPct val="150000"/>
              </a:lnSpc>
            </a:pPr>
            <a:r>
              <a:rPr lang="en-US" sz="2800" dirty="0" err="1">
                <a:solidFill>
                  <a:srgbClr val="7F7F7F"/>
                </a:solidFill>
                <a:latin typeface="Montserrat Light" charset="0"/>
                <a:ea typeface="Montserrat Light" charset="0"/>
                <a:cs typeface="Montserrat Light" charset="0"/>
              </a:rPr>
              <a:t>Testadura</a:t>
            </a:r>
            <a:r>
              <a:rPr lang="en-US" sz="2800" dirty="0">
                <a:solidFill>
                  <a:srgbClr val="7F7F7F"/>
                </a:solidFill>
                <a:latin typeface="Montserrat Light" charset="0"/>
                <a:ea typeface="Montserrat Light" charset="0"/>
                <a:cs typeface="Montserrat Light" charset="0"/>
              </a:rPr>
              <a:t> = a person who is not familiar with contemporary art, confused with it</a:t>
            </a: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Imagine, now, a certain </a:t>
            </a:r>
            <a:r>
              <a:rPr lang="en-US" sz="2800" dirty="0" err="1">
                <a:solidFill>
                  <a:srgbClr val="7F7F7F"/>
                </a:solidFill>
                <a:latin typeface="Montserrat Light" charset="0"/>
                <a:ea typeface="Montserrat Light" charset="0"/>
                <a:cs typeface="Montserrat Light" charset="0"/>
              </a:rPr>
              <a:t>Testadura</a:t>
            </a:r>
            <a:r>
              <a:rPr lang="en-US" sz="2800" dirty="0">
                <a:solidFill>
                  <a:srgbClr val="7F7F7F"/>
                </a:solidFill>
                <a:latin typeface="Montserrat Light" charset="0"/>
                <a:ea typeface="Montserrat Light" charset="0"/>
                <a:cs typeface="Montserrat Light" charset="0"/>
              </a:rPr>
              <a:t>-a plain speaker and noted philistine-who is not aware that these are art, and who takes them to be reality simple and pure. He attributes the </a:t>
            </a:r>
            <a:r>
              <a:rPr lang="en-US" sz="2800" dirty="0" err="1">
                <a:solidFill>
                  <a:srgbClr val="7F7F7F"/>
                </a:solidFill>
                <a:latin typeface="Montserrat Light" charset="0"/>
                <a:ea typeface="Montserrat Light" charset="0"/>
                <a:cs typeface="Montserrat Light" charset="0"/>
              </a:rPr>
              <a:t>paintstreaks</a:t>
            </a:r>
            <a:r>
              <a:rPr lang="en-US" sz="2800" dirty="0">
                <a:solidFill>
                  <a:srgbClr val="7F7F7F"/>
                </a:solidFill>
                <a:latin typeface="Montserrat Light" charset="0"/>
                <a:ea typeface="Montserrat Light" charset="0"/>
                <a:cs typeface="Montserrat Light" charset="0"/>
              </a:rPr>
              <a:t> on Rauschenberg's bed to the slovenliness of the owner, and the bias in the Oldenburg bed to the ineptitude of the builder or the whimsy, perhaps, of whoever had it "custom-made." These would be mistakes, but mistakes of rather an odd kind, and not terribly different from that made by the stunned birds who pecked the sham grapes of Zeuxis</a:t>
            </a:r>
            <a:r>
              <a:rPr lang="en-US" sz="2800" dirty="0" smtClean="0">
                <a:solidFill>
                  <a:srgbClr val="7F7F7F"/>
                </a:solidFill>
                <a:latin typeface="Montserrat Light" charset="0"/>
                <a:ea typeface="Montserrat Light" charset="0"/>
                <a:cs typeface="Montserrat Light" charset="0"/>
              </a:rPr>
              <a:t>.</a:t>
            </a: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smtClean="0">
                <a:solidFill>
                  <a:srgbClr val="7F7F7F"/>
                </a:solidFill>
                <a:latin typeface="Montserrat Light" charset="0"/>
                <a:ea typeface="Montserrat Light" charset="0"/>
                <a:cs typeface="Montserrat Light" charset="0"/>
              </a:rPr>
              <a:t>They </a:t>
            </a:r>
            <a:r>
              <a:rPr lang="en-US" sz="2800" dirty="0">
                <a:solidFill>
                  <a:srgbClr val="7F7F7F"/>
                </a:solidFill>
                <a:latin typeface="Montserrat Light" charset="0"/>
                <a:ea typeface="Montserrat Light" charset="0"/>
                <a:cs typeface="Montserrat Light" charset="0"/>
              </a:rPr>
              <a:t>mistook art for reality, and so has </a:t>
            </a:r>
            <a:r>
              <a:rPr lang="en-US" sz="2800" dirty="0" err="1">
                <a:solidFill>
                  <a:srgbClr val="7F7F7F"/>
                </a:solidFill>
                <a:latin typeface="Montserrat Light" charset="0"/>
                <a:ea typeface="Montserrat Light" charset="0"/>
                <a:cs typeface="Montserrat Light" charset="0"/>
              </a:rPr>
              <a:t>Testadura</a:t>
            </a:r>
            <a:r>
              <a:rPr lang="en-US" sz="2800" dirty="0">
                <a:solidFill>
                  <a:srgbClr val="7F7F7F"/>
                </a:solidFill>
                <a:latin typeface="Montserrat Light" charset="0"/>
                <a:ea typeface="Montserrat Light" charset="0"/>
                <a:cs typeface="Montserrat Light" charset="0"/>
              </a:rPr>
              <a:t>. But it was meant to be reality, according to RT. Can one have mistaken reality for reality? How shall we describe </a:t>
            </a:r>
            <a:r>
              <a:rPr lang="en-US" sz="2800" dirty="0" err="1">
                <a:solidFill>
                  <a:srgbClr val="7F7F7F"/>
                </a:solidFill>
                <a:latin typeface="Montserrat Light" charset="0"/>
                <a:ea typeface="Montserrat Light" charset="0"/>
                <a:cs typeface="Montserrat Light" charset="0"/>
              </a:rPr>
              <a:t>Testadura's</a:t>
            </a:r>
            <a:r>
              <a:rPr lang="en-US" sz="2800" dirty="0">
                <a:solidFill>
                  <a:srgbClr val="7F7F7F"/>
                </a:solidFill>
                <a:latin typeface="Montserrat Light" charset="0"/>
                <a:ea typeface="Montserrat Light" charset="0"/>
                <a:cs typeface="Montserrat Light" charset="0"/>
              </a:rPr>
              <a:t> error? What, after all, prevents Oldenburg's creation from being a misshapen bed? This is equivalent to asking what makes it art, and with this query we enter a domain of conceptual inquiry where native speakers are poor guides: they are lost themselves. </a:t>
            </a:r>
            <a:r>
              <a:rPr lang="en-US" sz="2800" dirty="0" smtClean="0">
                <a:solidFill>
                  <a:srgbClr val="7F7F7F"/>
                </a:solidFill>
                <a:latin typeface="Montserrat Light" charset="0"/>
                <a:ea typeface="Montserrat Light" charset="0"/>
                <a:cs typeface="Montserrat Light" charset="0"/>
              </a:rPr>
              <a:t>(</a:t>
            </a:r>
            <a:r>
              <a:rPr lang="cs-CZ" sz="2800" dirty="0" smtClean="0">
                <a:solidFill>
                  <a:srgbClr val="7F7F7F"/>
                </a:solidFill>
                <a:latin typeface="Montserrat Light" charset="0"/>
                <a:ea typeface="Montserrat Light" charset="0"/>
                <a:cs typeface="Montserrat Light" charset="0"/>
              </a:rPr>
              <a:t>p. 575</a:t>
            </a:r>
            <a:r>
              <a:rPr lang="en-US" sz="2800" dirty="0" smtClean="0">
                <a:solidFill>
                  <a:srgbClr val="7F7F7F"/>
                </a:solidFill>
                <a:latin typeface="Montserrat Light" charset="0"/>
                <a:ea typeface="Montserrat Light" charset="0"/>
                <a:cs typeface="Montserrat Light" charset="0"/>
              </a:rPr>
              <a:t>)</a:t>
            </a:r>
            <a:endParaRPr lang="en-US" sz="2800" dirty="0">
              <a:solidFill>
                <a:srgbClr val="7F7F7F"/>
              </a:solidFill>
              <a:latin typeface="Montserrat Light" charset="0"/>
              <a:ea typeface="Montserrat Light" charset="0"/>
              <a:cs typeface="Montserrat Light" charset="0"/>
            </a:endParaRPr>
          </a:p>
          <a:p>
            <a:pPr>
              <a:lnSpc>
                <a:spcPct val="150000"/>
              </a:lnSpc>
            </a:pPr>
            <a:endParaRPr lang="cs-CZ" sz="2400" i="1"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spTree>
    <p:extLst>
      <p:ext uri="{BB962C8B-B14F-4D97-AF65-F5344CB8AC3E}">
        <p14:creationId xmlns:p14="http://schemas.microsoft.com/office/powerpoint/2010/main" val="4074978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7" y="2926015"/>
            <a:ext cx="11417791" cy="10618291"/>
          </a:xfrm>
          <a:prstGeom prst="rect">
            <a:avLst/>
          </a:prstGeom>
          <a:noFill/>
        </p:spPr>
        <p:txBody>
          <a:bodyPr wrap="square" rtlCol="0">
            <a:spAutoFit/>
          </a:bodyPr>
          <a:lstStyle/>
          <a:p>
            <a:pPr>
              <a:lnSpc>
                <a:spcPct val="150000"/>
              </a:lnSpc>
            </a:pPr>
            <a:r>
              <a:rPr lang="en-US" sz="2400" dirty="0" err="1" smtClean="0">
                <a:solidFill>
                  <a:srgbClr val="7F7F7F"/>
                </a:solidFill>
                <a:latin typeface="Montserrat Light" charset="0"/>
                <a:ea typeface="Montserrat Light" charset="0"/>
                <a:cs typeface="Montserrat Light" charset="0"/>
              </a:rPr>
              <a:t>Testadura's</a:t>
            </a:r>
            <a:r>
              <a:rPr lang="en-US" sz="2400" dirty="0" smtClean="0">
                <a:solidFill>
                  <a:srgbClr val="7F7F7F"/>
                </a:solidFill>
                <a:latin typeface="Montserrat Light" charset="0"/>
                <a:ea typeface="Montserrat Light" charset="0"/>
                <a:cs typeface="Montserrat Light" charset="0"/>
              </a:rPr>
              <a:t> </a:t>
            </a:r>
            <a:r>
              <a:rPr lang="en-US" sz="2400" dirty="0">
                <a:solidFill>
                  <a:srgbClr val="7F7F7F"/>
                </a:solidFill>
                <a:latin typeface="Montserrat Light" charset="0"/>
                <a:ea typeface="Montserrat Light" charset="0"/>
                <a:cs typeface="Montserrat Light" charset="0"/>
              </a:rPr>
              <a:t>mistake : </a:t>
            </a:r>
          </a:p>
          <a:p>
            <a:pPr>
              <a:lnSpc>
                <a:spcPct val="150000"/>
              </a:lnSpc>
            </a:pPr>
            <a:r>
              <a:rPr lang="en-US" sz="2400" dirty="0">
                <a:solidFill>
                  <a:srgbClr val="7F7F7F"/>
                </a:solidFill>
                <a:latin typeface="Montserrat Light" charset="0"/>
                <a:ea typeface="Montserrat Light" charset="0"/>
                <a:cs typeface="Montserrat Light" charset="0"/>
              </a:rPr>
              <a:t>"A certain sort of explanation is required, for the error here is a curiously philosophical one, rather like, if we may assume as correct some well-known views of P. F. </a:t>
            </a:r>
            <a:r>
              <a:rPr lang="en-US" sz="2400" dirty="0" err="1">
                <a:solidFill>
                  <a:srgbClr val="7F7F7F"/>
                </a:solidFill>
                <a:latin typeface="Montserrat Light" charset="0"/>
                <a:ea typeface="Montserrat Light" charset="0"/>
                <a:cs typeface="Montserrat Light" charset="0"/>
              </a:rPr>
              <a:t>Strawson</a:t>
            </a:r>
            <a:r>
              <a:rPr lang="en-US" sz="2400" dirty="0">
                <a:solidFill>
                  <a:srgbClr val="7F7F7F"/>
                </a:solidFill>
                <a:latin typeface="Montserrat Light" charset="0"/>
                <a:ea typeface="Montserrat Light" charset="0"/>
                <a:cs typeface="Montserrat Light" charset="0"/>
              </a:rPr>
              <a:t>, mistaking a person for a material body when the truth is that a person is a </a:t>
            </a:r>
            <a:r>
              <a:rPr lang="en-US" sz="2400" dirty="0" err="1">
                <a:solidFill>
                  <a:srgbClr val="7F7F7F"/>
                </a:solidFill>
                <a:latin typeface="Montserrat Light" charset="0"/>
                <a:ea typeface="Montserrat Light" charset="0"/>
                <a:cs typeface="Montserrat Light" charset="0"/>
              </a:rPr>
              <a:t>materiál</a:t>
            </a:r>
            <a:r>
              <a:rPr lang="en-US" sz="2400" dirty="0">
                <a:solidFill>
                  <a:srgbClr val="7F7F7F"/>
                </a:solidFill>
                <a:latin typeface="Montserrat Light" charset="0"/>
                <a:ea typeface="Montserrat Light" charset="0"/>
                <a:cs typeface="Montserrat Light" charset="0"/>
              </a:rPr>
              <a:t> body in the sense that a whole class of predicates, sensibly applicable to material bodies, are sensibly, and by appeal to no different criteria, applicable to persons. So you cannot discover that a person is not a material body. "(p. 576</a:t>
            </a:r>
            <a:r>
              <a:rPr lang="en-US" sz="2400" dirty="0" smtClean="0">
                <a:solidFill>
                  <a:srgbClr val="7F7F7F"/>
                </a:solidFill>
                <a:latin typeface="Montserrat Light" charset="0"/>
                <a:ea typeface="Montserrat Light" charset="0"/>
                <a:cs typeface="Montserrat Light" charset="0"/>
              </a:rPr>
              <a:t>)</a:t>
            </a: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a:p>
            <a:pPr>
              <a:lnSpc>
                <a:spcPct val="150000"/>
              </a:lnSpc>
            </a:pPr>
            <a:r>
              <a:rPr lang="en-US" sz="2400" dirty="0">
                <a:solidFill>
                  <a:srgbClr val="7F7F7F"/>
                </a:solidFill>
                <a:latin typeface="Montserrat Light" charset="0"/>
                <a:ea typeface="Montserrat Light" charset="0"/>
                <a:cs typeface="Montserrat Light" charset="0"/>
              </a:rPr>
              <a:t>Artworks are the same, example of a bed</a:t>
            </a:r>
          </a:p>
          <a:p>
            <a:pPr>
              <a:lnSpc>
                <a:spcPct val="150000"/>
              </a:lnSpc>
            </a:pPr>
            <a:r>
              <a:rPr lang="en-US" sz="2400" dirty="0">
                <a:solidFill>
                  <a:srgbClr val="7F7F7F"/>
                </a:solidFill>
                <a:latin typeface="Montserrat Light" charset="0"/>
                <a:ea typeface="Montserrat Light" charset="0"/>
                <a:cs typeface="Montserrat Light" charset="0"/>
              </a:rPr>
              <a:t>? how it is possible: is of artistic </a:t>
            </a:r>
            <a:r>
              <a:rPr lang="en-US" sz="2400" dirty="0" smtClean="0">
                <a:solidFill>
                  <a:srgbClr val="7F7F7F"/>
                </a:solidFill>
                <a:latin typeface="Montserrat Light" charset="0"/>
                <a:ea typeface="Montserrat Light" charset="0"/>
                <a:cs typeface="Montserrat Light" charset="0"/>
              </a:rPr>
              <a:t>identification</a:t>
            </a: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a:p>
            <a:pPr>
              <a:lnSpc>
                <a:spcPct val="150000"/>
              </a:lnSpc>
            </a:pPr>
            <a:r>
              <a:rPr lang="en-US" sz="2400" dirty="0">
                <a:solidFill>
                  <a:srgbClr val="7F7F7F"/>
                </a:solidFill>
                <a:latin typeface="Montserrat Light" charset="0"/>
                <a:ea typeface="Montserrat Light" charset="0"/>
                <a:cs typeface="Montserrat Light" charset="0"/>
              </a:rPr>
              <a:t>„in each case in which it is used, the a stands for some specific physical property of, or physical part of, an object; and, finally, it is a necessary condition for something to be an artwork that some part or property of it be designable by the subject of a sentence that employs this special is. It is an is, incidentally, which has near-relatives in marginal and mythical pronouncements.“ (p. 577)</a:t>
            </a:r>
          </a:p>
          <a:p>
            <a:pPr>
              <a:lnSpc>
                <a:spcPct val="150000"/>
              </a:lnSpc>
            </a:pPr>
            <a:endParaRPr lang="en-US" sz="24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3535162" y="4749131"/>
            <a:ext cx="8973312" cy="5380482"/>
          </a:xfrm>
        </p:spPr>
      </p:pic>
    </p:spTree>
    <p:extLst>
      <p:ext uri="{BB962C8B-B14F-4D97-AF65-F5344CB8AC3E}">
        <p14:creationId xmlns:p14="http://schemas.microsoft.com/office/powerpoint/2010/main" val="4066090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7" y="2926015"/>
            <a:ext cx="11417791" cy="1754326"/>
          </a:xfrm>
          <a:prstGeom prst="rect">
            <a:avLst/>
          </a:prstGeom>
          <a:noFill/>
        </p:spPr>
        <p:txBody>
          <a:bodyPr wrap="square" rtlCol="0">
            <a:spAutoFit/>
          </a:bodyPr>
          <a:lstStyle/>
          <a:p>
            <a:pPr>
              <a:lnSpc>
                <a:spcPct val="150000"/>
              </a:lnSpc>
            </a:pPr>
            <a:r>
              <a:rPr lang="en-US" sz="2400" dirty="0" smtClean="0">
                <a:solidFill>
                  <a:srgbClr val="7F7F7F"/>
                </a:solidFill>
                <a:latin typeface="Montserrat Light" charset="0"/>
                <a:ea typeface="Montserrat Light" charset="0"/>
                <a:cs typeface="Montserrat Light" charset="0"/>
              </a:rPr>
              <a:t> </a:t>
            </a:r>
            <a:endParaRPr lang="en-US" sz="2400" dirty="0">
              <a:solidFill>
                <a:srgbClr val="7F7F7F"/>
              </a:solidFill>
              <a:latin typeface="Montserrat Light" charset="0"/>
              <a:ea typeface="Montserrat Light" charset="0"/>
              <a:cs typeface="Montserrat Light" charset="0"/>
            </a:endParaRPr>
          </a:p>
          <a:p>
            <a:pPr>
              <a:lnSpc>
                <a:spcPct val="150000"/>
              </a:lnSpc>
            </a:pPr>
            <a:r>
              <a:rPr lang="en-US" sz="2400" dirty="0" smtClean="0">
                <a:solidFill>
                  <a:srgbClr val="7F7F7F"/>
                </a:solidFill>
                <a:latin typeface="Montserrat Light" charset="0"/>
                <a:ea typeface="Montserrat Light" charset="0"/>
                <a:cs typeface="Montserrat Light" charset="0"/>
              </a:rPr>
              <a:t>"</a:t>
            </a:r>
            <a:endParaRPr lang="en-US" sz="24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sp>
        <p:nvSpPr>
          <p:cNvPr id="2" name="Zástupný symbol pro obrázek 1"/>
          <p:cNvSpPr>
            <a:spLocks noGrp="1"/>
          </p:cNvSpPr>
          <p:nvPr>
            <p:ph type="pic" sz="quarter" idx="10"/>
          </p:nvPr>
        </p:nvSpPr>
        <p:spPr/>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25" y="723900"/>
            <a:ext cx="19421475" cy="1226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5375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59095" y="1517344"/>
            <a:ext cx="12505186" cy="10618291"/>
          </a:xfrm>
          <a:prstGeom prst="rect">
            <a:avLst/>
          </a:prstGeom>
          <a:noFill/>
        </p:spPr>
        <p:txBody>
          <a:bodyPr wrap="square" rtlCol="0">
            <a:spAutoFit/>
          </a:bodyPr>
          <a:lstStyle/>
          <a:p>
            <a:pPr>
              <a:lnSpc>
                <a:spcPct val="150000"/>
              </a:lnSpc>
            </a:pPr>
            <a:r>
              <a:rPr lang="en-US" sz="2400" dirty="0" smtClean="0">
                <a:solidFill>
                  <a:srgbClr val="7F7F7F"/>
                </a:solidFill>
                <a:latin typeface="Montserrat Light" charset="0"/>
                <a:ea typeface="Montserrat Light" charset="0"/>
                <a:cs typeface="Montserrat Light" charset="0"/>
              </a:rPr>
              <a:t>Two </a:t>
            </a:r>
            <a:r>
              <a:rPr lang="en-US" sz="2400" dirty="0">
                <a:solidFill>
                  <a:srgbClr val="7F7F7F"/>
                </a:solidFill>
                <a:latin typeface="Montserrat Light" charset="0"/>
                <a:ea typeface="Montserrat Light" charset="0"/>
                <a:cs typeface="Montserrat Light" charset="0"/>
              </a:rPr>
              <a:t>painters are asked to decorate the east and west walls of a science library with frescoes to be respectively called Newton's First Law and Newton's Third </a:t>
            </a:r>
            <a:r>
              <a:rPr lang="en-US" sz="2400" dirty="0" smtClean="0">
                <a:solidFill>
                  <a:srgbClr val="7F7F7F"/>
                </a:solidFill>
                <a:latin typeface="Montserrat Light" charset="0"/>
                <a:ea typeface="Montserrat Light" charset="0"/>
                <a:cs typeface="Montserrat Light" charset="0"/>
              </a:rPr>
              <a:t>Law.</a:t>
            </a:r>
            <a:endParaRPr lang="cs-CZ" sz="2400" dirty="0" smtClean="0">
              <a:solidFill>
                <a:srgbClr val="7F7F7F"/>
              </a:solidFill>
              <a:latin typeface="Montserrat Light" charset="0"/>
              <a:ea typeface="Montserrat Light" charset="0"/>
              <a:cs typeface="Montserrat Light" charset="0"/>
            </a:endParaRPr>
          </a:p>
          <a:p>
            <a:pPr>
              <a:lnSpc>
                <a:spcPct val="150000"/>
              </a:lnSpc>
            </a:pPr>
            <a:r>
              <a:rPr lang="cs-CZ" sz="2400" dirty="0" err="1" smtClean="0">
                <a:solidFill>
                  <a:srgbClr val="7F7F7F"/>
                </a:solidFill>
                <a:latin typeface="Montserrat Light" charset="0"/>
                <a:ea typeface="Montserrat Light" charset="0"/>
                <a:cs typeface="Montserrat Light" charset="0"/>
              </a:rPr>
              <a:t>First</a:t>
            </a:r>
            <a:r>
              <a:rPr lang="cs-CZ" sz="2400" dirty="0" smtClean="0">
                <a:solidFill>
                  <a:srgbClr val="7F7F7F"/>
                </a:solidFill>
                <a:latin typeface="Montserrat Light" charset="0"/>
                <a:ea typeface="Montserrat Light" charset="0"/>
                <a:cs typeface="Montserrat Light" charset="0"/>
              </a:rPr>
              <a:t> </a:t>
            </a:r>
            <a:r>
              <a:rPr lang="cs-CZ" sz="2400" dirty="0" err="1" smtClean="0">
                <a:solidFill>
                  <a:srgbClr val="7F7F7F"/>
                </a:solidFill>
                <a:latin typeface="Montserrat Light" charset="0"/>
                <a:ea typeface="Montserrat Light" charset="0"/>
                <a:cs typeface="Montserrat Light" charset="0"/>
              </a:rPr>
              <a:t>Law</a:t>
            </a:r>
            <a:r>
              <a:rPr lang="cs-CZ" sz="2400" dirty="0" smtClean="0">
                <a:solidFill>
                  <a:srgbClr val="7F7F7F"/>
                </a:solidFill>
                <a:latin typeface="Montserrat Light" charset="0"/>
                <a:ea typeface="Montserrat Light" charset="0"/>
                <a:cs typeface="Montserrat Light" charset="0"/>
              </a:rPr>
              <a:t>:</a:t>
            </a:r>
          </a:p>
          <a:p>
            <a:pPr>
              <a:lnSpc>
                <a:spcPct val="150000"/>
              </a:lnSpc>
            </a:pPr>
            <a:r>
              <a:rPr lang="en-US" sz="2400" dirty="0">
                <a:solidFill>
                  <a:srgbClr val="7F7F7F"/>
                </a:solidFill>
                <a:latin typeface="Montserrat Light" charset="0"/>
                <a:ea typeface="Montserrat Light" charset="0"/>
                <a:cs typeface="Montserrat Light" charset="0"/>
              </a:rPr>
              <a:t>In an inertial frame of reference, an object either remains at rest or continues to move at a constant velocity, unless acted upon by a </a:t>
            </a:r>
            <a:r>
              <a:rPr lang="en-US" sz="2400" dirty="0" smtClean="0">
                <a:solidFill>
                  <a:srgbClr val="7F7F7F"/>
                </a:solidFill>
                <a:latin typeface="Montserrat Light" charset="0"/>
                <a:ea typeface="Montserrat Light" charset="0"/>
                <a:cs typeface="Montserrat Light" charset="0"/>
              </a:rPr>
              <a:t>force</a:t>
            </a:r>
            <a:endParaRPr lang="cs-CZ" sz="2400" dirty="0" smtClean="0">
              <a:solidFill>
                <a:srgbClr val="7F7F7F"/>
              </a:solidFill>
              <a:latin typeface="Montserrat Light" charset="0"/>
              <a:ea typeface="Montserrat Light" charset="0"/>
              <a:cs typeface="Montserrat Light" charset="0"/>
            </a:endParaRPr>
          </a:p>
          <a:p>
            <a:pPr>
              <a:lnSpc>
                <a:spcPct val="150000"/>
              </a:lnSpc>
            </a:pPr>
            <a:r>
              <a:rPr lang="cs-CZ" sz="2400" dirty="0" err="1" smtClean="0">
                <a:solidFill>
                  <a:srgbClr val="7F7F7F"/>
                </a:solidFill>
                <a:latin typeface="Montserrat Light" charset="0"/>
                <a:ea typeface="Montserrat Light" charset="0"/>
                <a:cs typeface="Montserrat Light" charset="0"/>
              </a:rPr>
              <a:t>Third</a:t>
            </a:r>
            <a:r>
              <a:rPr lang="cs-CZ" sz="2400" dirty="0" smtClean="0">
                <a:solidFill>
                  <a:srgbClr val="7F7F7F"/>
                </a:solidFill>
                <a:latin typeface="Montserrat Light" charset="0"/>
                <a:ea typeface="Montserrat Light" charset="0"/>
                <a:cs typeface="Montserrat Light" charset="0"/>
              </a:rPr>
              <a:t> </a:t>
            </a:r>
            <a:r>
              <a:rPr lang="cs-CZ" sz="2400" dirty="0" err="1" smtClean="0">
                <a:solidFill>
                  <a:srgbClr val="7F7F7F"/>
                </a:solidFill>
                <a:latin typeface="Montserrat Light" charset="0"/>
                <a:ea typeface="Montserrat Light" charset="0"/>
                <a:cs typeface="Montserrat Light" charset="0"/>
              </a:rPr>
              <a:t>Law</a:t>
            </a:r>
            <a:r>
              <a:rPr lang="cs-CZ" sz="2400" dirty="0" smtClean="0">
                <a:solidFill>
                  <a:srgbClr val="7F7F7F"/>
                </a:solidFill>
                <a:latin typeface="Montserrat Light" charset="0"/>
                <a:ea typeface="Montserrat Light" charset="0"/>
                <a:cs typeface="Montserrat Light" charset="0"/>
              </a:rPr>
              <a:t>:</a:t>
            </a:r>
            <a:endParaRPr lang="en-US" sz="2400" dirty="0">
              <a:solidFill>
                <a:srgbClr val="7F7F7F"/>
              </a:solidFill>
              <a:latin typeface="Montserrat Light" charset="0"/>
              <a:ea typeface="Montserrat Light" charset="0"/>
              <a:cs typeface="Montserrat Light" charset="0"/>
            </a:endParaRPr>
          </a:p>
          <a:p>
            <a:pPr>
              <a:lnSpc>
                <a:spcPct val="150000"/>
              </a:lnSpc>
            </a:pPr>
            <a:r>
              <a:rPr lang="en-US" sz="2400" dirty="0">
                <a:solidFill>
                  <a:srgbClr val="7F7F7F"/>
                </a:solidFill>
                <a:latin typeface="Montserrat Light" charset="0"/>
                <a:ea typeface="Montserrat Light" charset="0"/>
                <a:cs typeface="Montserrat Light" charset="0"/>
              </a:rPr>
              <a:t>When one body exerts a force on a second body, the second body simultaneously exerts a force equal in magnitude and opposite in direction on the first body</a:t>
            </a:r>
            <a:r>
              <a:rPr lang="en-US" sz="2400" dirty="0" smtClean="0">
                <a:solidFill>
                  <a:srgbClr val="7F7F7F"/>
                </a:solidFill>
                <a:latin typeface="Montserrat Light" charset="0"/>
                <a:ea typeface="Montserrat Light" charset="0"/>
                <a:cs typeface="Montserrat Light" charset="0"/>
              </a:rPr>
              <a:t>.</a:t>
            </a: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a:solidFill>
                <a:srgbClr val="7F7F7F"/>
              </a:solidFill>
              <a:latin typeface="Montserrat Light" charset="0"/>
              <a:ea typeface="Montserrat Light" charset="0"/>
              <a:cs typeface="Montserrat Light" charset="0"/>
            </a:endParaRPr>
          </a:p>
          <a:p>
            <a:pPr>
              <a:lnSpc>
                <a:spcPct val="150000"/>
              </a:lnSpc>
            </a:pPr>
            <a:r>
              <a:rPr lang="en-US" sz="2400" dirty="0">
                <a:solidFill>
                  <a:srgbClr val="7F7F7F"/>
                </a:solidFill>
                <a:latin typeface="Montserrat Light" charset="0"/>
                <a:ea typeface="Montserrat Light" charset="0"/>
                <a:cs typeface="Montserrat Light" charset="0"/>
              </a:rPr>
              <a:t>„As objects I shall suppose the works to be indiscernible: a black, horizontal line on a white ground, equally large in each dimension and element. B explains his work as follows: a mass, pressing downward, is met by a mass pressing upward: the lower mass reacts equally and oppositely to the upper one. A explains his work as follows: the line through the space is the path of an isolated particle. The path goes from edge to edge, to give the sense of its going beyond. If it ended or began within the space, the line would be curved: and it is parallel to the top and bottom edges, for if it were closer to one than to another, there would have to be a force accounting for it, and this is inconsistent with its being the path of an isolated particle.“ (p. 577)</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434830" y="4749131"/>
            <a:ext cx="7173976" cy="5380482"/>
          </a:xfrm>
        </p:spPr>
      </p:pic>
    </p:spTree>
    <p:extLst>
      <p:ext uri="{BB962C8B-B14F-4D97-AF65-F5344CB8AC3E}">
        <p14:creationId xmlns:p14="http://schemas.microsoft.com/office/powerpoint/2010/main" val="508942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6089" y="1774659"/>
            <a:ext cx="11424938" cy="12003286"/>
          </a:xfrm>
          <a:prstGeom prst="rect">
            <a:avLst/>
          </a:prstGeom>
          <a:noFill/>
        </p:spPr>
        <p:txBody>
          <a:bodyPr wrap="square" rtlCol="0">
            <a:spAutoFit/>
          </a:bodyPr>
          <a:lstStyle/>
          <a:p>
            <a:pPr>
              <a:lnSpc>
                <a:spcPct val="150000"/>
              </a:lnSpc>
            </a:pPr>
            <a:r>
              <a:rPr lang="en-US" sz="2800" dirty="0" smtClean="0">
                <a:latin typeface="Montserrat Light" charset="0"/>
                <a:ea typeface="Montserrat Light" charset="0"/>
                <a:cs typeface="Montserrat Light" charset="0"/>
              </a:rPr>
              <a:t>There </a:t>
            </a:r>
            <a:r>
              <a:rPr lang="en-US" sz="2800" dirty="0">
                <a:latin typeface="Montserrat Light" charset="0"/>
                <a:ea typeface="Montserrat Light" charset="0"/>
                <a:cs typeface="Montserrat Light" charset="0"/>
              </a:rPr>
              <a:t>exist similar examples  (indiscernible cases) in art history: Andy Warhol and </a:t>
            </a:r>
            <a:r>
              <a:rPr lang="en-US" sz="2800" dirty="0" err="1">
                <a:latin typeface="Montserrat Light" charset="0"/>
                <a:ea typeface="Montserrat Light" charset="0"/>
                <a:cs typeface="Montserrat Light" charset="0"/>
              </a:rPr>
              <a:t>Brillo</a:t>
            </a:r>
            <a:r>
              <a:rPr lang="en-US" sz="2800" dirty="0">
                <a:latin typeface="Montserrat Light" charset="0"/>
                <a:ea typeface="Montserrat Light" charset="0"/>
                <a:cs typeface="Montserrat Light" charset="0"/>
              </a:rPr>
              <a:t> </a:t>
            </a:r>
            <a:r>
              <a:rPr lang="en-US" sz="2800" dirty="0" smtClean="0">
                <a:latin typeface="Montserrat Light" charset="0"/>
                <a:ea typeface="Montserrat Light" charset="0"/>
                <a:cs typeface="Montserrat Light" charset="0"/>
              </a:rPr>
              <a:t>Boxes</a:t>
            </a:r>
            <a:endParaRPr lang="cs-CZ" sz="2800" dirty="0" smtClean="0">
              <a:latin typeface="Montserrat Light" charset="0"/>
              <a:ea typeface="Montserrat Light" charset="0"/>
              <a:cs typeface="Montserrat Light" charset="0"/>
            </a:endParaRP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a:t>
            </a:r>
            <a:r>
              <a:rPr lang="en-US" sz="2400" dirty="0">
                <a:latin typeface="Montserrat Light" charset="0"/>
                <a:ea typeface="Montserrat Light" charset="0"/>
                <a:cs typeface="Montserrat Light" charset="0"/>
              </a:rPr>
              <a:t>Mr. Andy Warhol, the Pop artist, displays facsimiles of </a:t>
            </a:r>
            <a:r>
              <a:rPr lang="en-US" sz="2400" dirty="0" err="1">
                <a:latin typeface="Montserrat Light" charset="0"/>
                <a:ea typeface="Montserrat Light" charset="0"/>
                <a:cs typeface="Montserrat Light" charset="0"/>
              </a:rPr>
              <a:t>Brillo</a:t>
            </a:r>
            <a:r>
              <a:rPr lang="en-US" sz="2400" dirty="0">
                <a:latin typeface="Montserrat Light" charset="0"/>
                <a:ea typeface="Montserrat Light" charset="0"/>
                <a:cs typeface="Montserrat Light" charset="0"/>
              </a:rPr>
              <a:t> cartons, piled high, in neat stacks, as in the stockroom of the supermarket. They happen to be of wood, painted to look like cardboard, and why not? To paraphrase the critic of the Times, if one may make the facsimile of a human being out of bronze, why not the facsimile of a </a:t>
            </a:r>
            <a:r>
              <a:rPr lang="en-US" sz="2400" dirty="0" err="1">
                <a:latin typeface="Montserrat Light" charset="0"/>
                <a:ea typeface="Montserrat Light" charset="0"/>
                <a:cs typeface="Montserrat Light" charset="0"/>
              </a:rPr>
              <a:t>Brillo</a:t>
            </a:r>
            <a:r>
              <a:rPr lang="en-US" sz="2400" dirty="0">
                <a:latin typeface="Montserrat Light" charset="0"/>
                <a:ea typeface="Montserrat Light" charset="0"/>
                <a:cs typeface="Montserrat Light" charset="0"/>
              </a:rPr>
              <a:t> carton out of plywood? The cost of these boxes happens to be 2 x lo3 that of their homely counterparts in real life-a differential hardly ascribable to their advantage in durability. In fact the </a:t>
            </a:r>
            <a:r>
              <a:rPr lang="en-US" sz="2400" dirty="0" err="1">
                <a:latin typeface="Montserrat Light" charset="0"/>
                <a:ea typeface="Montserrat Light" charset="0"/>
                <a:cs typeface="Montserrat Light" charset="0"/>
              </a:rPr>
              <a:t>Brillo</a:t>
            </a:r>
            <a:r>
              <a:rPr lang="en-US" sz="2400" dirty="0">
                <a:latin typeface="Montserrat Light" charset="0"/>
                <a:ea typeface="Montserrat Light" charset="0"/>
                <a:cs typeface="Montserrat Light" charset="0"/>
              </a:rPr>
              <a:t> people might, at some slight increase in cost, make their boxes out of plywood without these becoming artworks, and Warhol might make his out of cardboard without their ceasing to be art. So we may forget questions of intrinsic value, and ask why the </a:t>
            </a:r>
            <a:r>
              <a:rPr lang="en-US" sz="2400" dirty="0" err="1">
                <a:latin typeface="Montserrat Light" charset="0"/>
                <a:ea typeface="Montserrat Light" charset="0"/>
                <a:cs typeface="Montserrat Light" charset="0"/>
              </a:rPr>
              <a:t>Brillo</a:t>
            </a:r>
            <a:r>
              <a:rPr lang="en-US" sz="2400" dirty="0">
                <a:latin typeface="Montserrat Light" charset="0"/>
                <a:ea typeface="Montserrat Light" charset="0"/>
                <a:cs typeface="Montserrat Light" charset="0"/>
              </a:rPr>
              <a:t> people cannot manufacture art and why Warhol cannot but make artworks</a:t>
            </a:r>
            <a:r>
              <a:rPr lang="en-US" sz="2800" dirty="0">
                <a:latin typeface="Montserrat Light" charset="0"/>
                <a:ea typeface="Montserrat Light" charset="0"/>
                <a:cs typeface="Montserrat Light" charset="0"/>
              </a:rPr>
              <a:t>.“ (p. 580)</a:t>
            </a: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The fundamental question is, why it is art? What explains the difference?</a:t>
            </a:r>
          </a:p>
          <a:p>
            <a:pPr>
              <a:lnSpc>
                <a:spcPct val="150000"/>
              </a:lnSpc>
            </a:pPr>
            <a:r>
              <a:rPr lang="en-US" sz="2800" dirty="0">
                <a:latin typeface="Montserrat Light" charset="0"/>
                <a:ea typeface="Montserrat Light" charset="0"/>
                <a:cs typeface="Montserrat Light" charset="0"/>
              </a:rPr>
              <a:t>Indiscernibility a </a:t>
            </a:r>
            <a:r>
              <a:rPr lang="en-US" sz="2800" dirty="0" err="1">
                <a:latin typeface="Montserrat Light" charset="0"/>
                <a:ea typeface="Montserrat Light" charset="0"/>
                <a:cs typeface="Montserrat Light" charset="0"/>
              </a:rPr>
              <a:t>te</a:t>
            </a:r>
            <a:r>
              <a:rPr lang="en-US" sz="2800" dirty="0">
                <a:latin typeface="Montserrat Light" charset="0"/>
                <a:ea typeface="Montserrat Light" charset="0"/>
                <a:cs typeface="Montserrat Light" charset="0"/>
              </a:rPr>
              <a:t> most crucial problem of entire philosophy (</a:t>
            </a:r>
            <a:r>
              <a:rPr lang="en-US" sz="2800" dirty="0" smtClean="0">
                <a:latin typeface="Montserrat Light" charset="0"/>
                <a:ea typeface="Montserrat Light" charset="0"/>
                <a:cs typeface="Montserrat Light" charset="0"/>
              </a:rPr>
              <a:t>act</a:t>
            </a:r>
            <a:r>
              <a:rPr lang="cs-CZ" sz="2800" dirty="0" smtClean="0">
                <a:latin typeface="Montserrat Light" charset="0"/>
                <a:ea typeface="Montserrat Light" charset="0"/>
                <a:cs typeface="Montserrat Light" charset="0"/>
              </a:rPr>
              <a:t>i</a:t>
            </a:r>
            <a:r>
              <a:rPr lang="en-US" sz="2800" dirty="0" smtClean="0">
                <a:latin typeface="Montserrat Light" charset="0"/>
                <a:ea typeface="Montserrat Light" charset="0"/>
                <a:cs typeface="Montserrat Light" charset="0"/>
              </a:rPr>
              <a:t>on</a:t>
            </a:r>
            <a:r>
              <a:rPr lang="en-US" sz="2800" dirty="0">
                <a:latin typeface="Montserrat Light" charset="0"/>
                <a:ea typeface="Montserrat Light" charset="0"/>
                <a:cs typeface="Montserrat Light" charset="0"/>
              </a:rPr>
              <a:t>, art, history)</a:t>
            </a: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923" b="12923"/>
          <a:stretch>
            <a:fillRect/>
          </a:stretch>
        </p:blipFill>
        <p:spPr>
          <a:xfrm>
            <a:off x="13258800" y="3436045"/>
            <a:ext cx="8534400" cy="9040856"/>
          </a:xfrm>
        </p:spPr>
      </p:pic>
    </p:spTree>
    <p:extLst>
      <p:ext uri="{BB962C8B-B14F-4D97-AF65-F5344CB8AC3E}">
        <p14:creationId xmlns:p14="http://schemas.microsoft.com/office/powerpoint/2010/main" val="184762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12107" y="2528799"/>
            <a:ext cx="11837773" cy="10248960"/>
          </a:xfrm>
          <a:prstGeom prst="rect">
            <a:avLst/>
          </a:prstGeom>
          <a:noFill/>
        </p:spPr>
        <p:txBody>
          <a:bodyPr wrap="square" rtlCol="0">
            <a:spAutoFit/>
          </a:bodyPr>
          <a:lstStyle/>
          <a:p>
            <a:pPr>
              <a:lnSpc>
                <a:spcPct val="150000"/>
              </a:lnSpc>
            </a:pPr>
            <a:endParaRPr lang="en-US" sz="24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Danto´s first reply:</a:t>
            </a:r>
          </a:p>
          <a:p>
            <a:pPr>
              <a:lnSpc>
                <a:spcPct val="150000"/>
              </a:lnSpc>
            </a:pPr>
            <a:r>
              <a:rPr lang="en-US" sz="2800" dirty="0">
                <a:solidFill>
                  <a:srgbClr val="7F7F7F"/>
                </a:solidFill>
                <a:latin typeface="Montserrat Light" charset="0"/>
                <a:ea typeface="Montserrat Light" charset="0"/>
                <a:cs typeface="Montserrat Light" charset="0"/>
              </a:rPr>
              <a:t>„What in the end makes the difference between a </a:t>
            </a:r>
            <a:r>
              <a:rPr lang="en-US" sz="2800" dirty="0" err="1">
                <a:solidFill>
                  <a:srgbClr val="7F7F7F"/>
                </a:solidFill>
                <a:latin typeface="Montserrat Light" charset="0"/>
                <a:ea typeface="Montserrat Light" charset="0"/>
                <a:cs typeface="Montserrat Light" charset="0"/>
              </a:rPr>
              <a:t>Brillo</a:t>
            </a:r>
            <a:r>
              <a:rPr lang="en-US" sz="2800" dirty="0">
                <a:solidFill>
                  <a:srgbClr val="7F7F7F"/>
                </a:solidFill>
                <a:latin typeface="Montserrat Light" charset="0"/>
                <a:ea typeface="Montserrat Light" charset="0"/>
                <a:cs typeface="Montserrat Light" charset="0"/>
              </a:rPr>
              <a:t> box and a work of art consisting of a </a:t>
            </a:r>
            <a:r>
              <a:rPr lang="en-US" sz="2800" dirty="0" err="1">
                <a:solidFill>
                  <a:srgbClr val="7F7F7F"/>
                </a:solidFill>
                <a:latin typeface="Montserrat Light" charset="0"/>
                <a:ea typeface="Montserrat Light" charset="0"/>
                <a:cs typeface="Montserrat Light" charset="0"/>
              </a:rPr>
              <a:t>Brillo</a:t>
            </a:r>
            <a:r>
              <a:rPr lang="en-US" sz="2800" dirty="0">
                <a:solidFill>
                  <a:srgbClr val="7F7F7F"/>
                </a:solidFill>
                <a:latin typeface="Montserrat Light" charset="0"/>
                <a:ea typeface="Montserrat Light" charset="0"/>
                <a:cs typeface="Montserrat Light" charset="0"/>
              </a:rPr>
              <a:t> Box is a certain theory of art. It is the theory that takes it up into the world of art, and keeps it from collapsing into the real object which it is (in a sense of is other than that of artistic identification). Of course, without the theory, one is unlikely to see it as art, and in order to see it as part of the </a:t>
            </a:r>
            <a:r>
              <a:rPr lang="en-US" sz="2800" dirty="0" err="1">
                <a:solidFill>
                  <a:srgbClr val="7F7F7F"/>
                </a:solidFill>
                <a:latin typeface="Montserrat Light" charset="0"/>
                <a:ea typeface="Montserrat Light" charset="0"/>
                <a:cs typeface="Montserrat Light" charset="0"/>
              </a:rPr>
              <a:t>artworld</a:t>
            </a:r>
            <a:r>
              <a:rPr lang="en-US" sz="2800" dirty="0">
                <a:solidFill>
                  <a:srgbClr val="7F7F7F"/>
                </a:solidFill>
                <a:latin typeface="Montserrat Light" charset="0"/>
                <a:ea typeface="Montserrat Light" charset="0"/>
                <a:cs typeface="Montserrat Light" charset="0"/>
              </a:rPr>
              <a:t>, one must have mastered a good deal of artistic theory as well as a considerable amount of the history of recent New York painting.“ (p. 581</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cs-CZ" sz="2800" dirty="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No real definition, no necessary and sufficient conditions</a:t>
            </a:r>
          </a:p>
          <a:p>
            <a:pPr>
              <a:lnSpc>
                <a:spcPct val="150000"/>
              </a:lnSpc>
            </a:pPr>
            <a:r>
              <a:rPr lang="en-US" sz="2800" dirty="0">
                <a:solidFill>
                  <a:srgbClr val="7F7F7F"/>
                </a:solidFill>
                <a:latin typeface="Montserrat Light" charset="0"/>
                <a:ea typeface="Montserrat Light" charset="0"/>
                <a:cs typeface="Montserrat Light" charset="0"/>
              </a:rPr>
              <a:t>Criticism of </a:t>
            </a:r>
            <a:r>
              <a:rPr lang="en-US" sz="2800" dirty="0" err="1">
                <a:solidFill>
                  <a:srgbClr val="7F7F7F"/>
                </a:solidFill>
                <a:latin typeface="Montserrat Light" charset="0"/>
                <a:ea typeface="Montserrat Light" charset="0"/>
                <a:cs typeface="Montserrat Light" charset="0"/>
              </a:rPr>
              <a:t>antiessentialism</a:t>
            </a:r>
            <a:r>
              <a:rPr lang="en-US" sz="2800" dirty="0">
                <a:solidFill>
                  <a:srgbClr val="7F7F7F"/>
                </a:solidFill>
                <a:latin typeface="Montserrat Light" charset="0"/>
                <a:ea typeface="Montserrat Light" charset="0"/>
                <a:cs typeface="Montserrat Light" charset="0"/>
              </a:rPr>
              <a:t>, Danto believed that there is an essence in art (isolated his conditions a couple of years later)</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396006" y="3171190"/>
            <a:ext cx="4445317" cy="7924800"/>
          </a:xfrm>
        </p:spPr>
      </p:pic>
    </p:spTree>
    <p:extLst>
      <p:ext uri="{BB962C8B-B14F-4D97-AF65-F5344CB8AC3E}">
        <p14:creationId xmlns:p14="http://schemas.microsoft.com/office/powerpoint/2010/main" val="3490356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7" y="3355964"/>
            <a:ext cx="9713171" cy="2516843"/>
          </a:xfrm>
          <a:prstGeom prst="rect">
            <a:avLst/>
          </a:prstGeom>
          <a:noFill/>
        </p:spPr>
        <p:txBody>
          <a:bodyPr wrap="square" rtlCol="0">
            <a:spAutoFit/>
          </a:bodyPr>
          <a:lstStyle/>
          <a:p>
            <a:pPr>
              <a:lnSpc>
                <a:spcPct val="150000"/>
              </a:lnSpc>
            </a:pPr>
            <a:r>
              <a:rPr lang="en-US" sz="2800" dirty="0" smtClean="0">
                <a:solidFill>
                  <a:srgbClr val="7F7F7F"/>
                </a:solidFill>
                <a:latin typeface="Montserrat Light" charset="0"/>
                <a:ea typeface="Montserrat Light" charset="0"/>
                <a:cs typeface="Montserrat Light" charset="0"/>
              </a:rPr>
              <a:t>Last </a:t>
            </a:r>
            <a:r>
              <a:rPr lang="en-US" sz="2800" dirty="0">
                <a:solidFill>
                  <a:srgbClr val="7F7F7F"/>
                </a:solidFill>
                <a:latin typeface="Montserrat Light" charset="0"/>
                <a:ea typeface="Montserrat Light" charset="0"/>
                <a:cs typeface="Montserrat Light" charset="0"/>
              </a:rPr>
              <a:t>passage of the article- Danto </a:t>
            </a:r>
            <a:r>
              <a:rPr lang="en-US" sz="2800" dirty="0" err="1" smtClean="0">
                <a:solidFill>
                  <a:srgbClr val="7F7F7F"/>
                </a:solidFill>
                <a:latin typeface="Montserrat Light" charset="0"/>
                <a:ea typeface="Montserrat Light" charset="0"/>
                <a:cs typeface="Montserrat Light" charset="0"/>
              </a:rPr>
              <a:t>tak</a:t>
            </a:r>
            <a:r>
              <a:rPr lang="cs-CZ" sz="2800" dirty="0" smtClean="0">
                <a:solidFill>
                  <a:srgbClr val="7F7F7F"/>
                </a:solidFill>
                <a:latin typeface="Montserrat Light" charset="0"/>
                <a:ea typeface="Montserrat Light" charset="0"/>
                <a:cs typeface="Montserrat Light" charset="0"/>
              </a:rPr>
              <a:t>e</a:t>
            </a:r>
            <a:r>
              <a:rPr lang="en-US" sz="2800" dirty="0" smtClean="0">
                <a:solidFill>
                  <a:srgbClr val="7F7F7F"/>
                </a:solidFill>
                <a:latin typeface="Montserrat Light" charset="0"/>
                <a:ea typeface="Montserrat Light" charset="0"/>
                <a:cs typeface="Montserrat Light" charset="0"/>
              </a:rPr>
              <a:t> </a:t>
            </a:r>
            <a:r>
              <a:rPr lang="en-US" sz="2800" dirty="0">
                <a:solidFill>
                  <a:srgbClr val="7F7F7F"/>
                </a:solidFill>
                <a:latin typeface="Montserrat Light" charset="0"/>
                <a:ea typeface="Montserrat Light" charset="0"/>
                <a:cs typeface="Montserrat Light" charset="0"/>
              </a:rPr>
              <a:t>it back several years later (I decided to put it aside)</a:t>
            </a:r>
          </a:p>
          <a:p>
            <a:pPr>
              <a:lnSpc>
                <a:spcPct val="150000"/>
              </a:lnSpc>
            </a:pPr>
            <a:r>
              <a:rPr lang="en-US" sz="2800" dirty="0">
                <a:solidFill>
                  <a:srgbClr val="7F7F7F"/>
                </a:solidFill>
                <a:latin typeface="Montserrat Light" charset="0"/>
                <a:ea typeface="Montserrat Light" charset="0"/>
                <a:cs typeface="Montserrat Light" charset="0"/>
              </a:rPr>
              <a:t>Next time: institutional theory of art</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327867" y="3500326"/>
            <a:ext cx="4194884" cy="6422136"/>
          </a:xfrm>
        </p:spPr>
      </p:pic>
    </p:spTree>
    <p:extLst>
      <p:ext uri="{BB962C8B-B14F-4D97-AF65-F5344CB8AC3E}">
        <p14:creationId xmlns:p14="http://schemas.microsoft.com/office/powerpoint/2010/main" val="398556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991396" y="10085924"/>
            <a:ext cx="10118271" cy="1200329"/>
          </a:xfrm>
          <a:prstGeom prst="rect">
            <a:avLst/>
          </a:prstGeom>
          <a:noFill/>
        </p:spPr>
        <p:txBody>
          <a:bodyPr wrap="square" rtlCol="0">
            <a:spAutoFit/>
          </a:bodyPr>
          <a:lstStyle/>
          <a:p>
            <a:pPr algn="just">
              <a:lnSpc>
                <a:spcPct val="150000"/>
              </a:lnSpc>
            </a:pPr>
            <a:r>
              <a:rPr lang="cs-CZ" sz="4800" dirty="0" err="1" smtClean="0">
                <a:solidFill>
                  <a:srgbClr val="7F7F7F"/>
                </a:solidFill>
                <a:latin typeface="Montserrat Light" charset="0"/>
                <a:ea typeface="Montserrat Light" charset="0"/>
                <a:cs typeface="Montserrat Light" charset="0"/>
              </a:rPr>
              <a:t>Thank</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you</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See</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you</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next</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time</a:t>
            </a:r>
            <a:r>
              <a:rPr lang="cs-CZ" sz="4800" dirty="0" smtClean="0">
                <a:solidFill>
                  <a:srgbClr val="7F7F7F"/>
                </a:solidFill>
                <a:latin typeface="Montserrat Light" charset="0"/>
                <a:ea typeface="Montserrat Light" charset="0"/>
                <a:cs typeface="Montserrat Light" charset="0"/>
              </a:rPr>
              <a:t>!</a:t>
            </a:r>
            <a:endParaRPr lang="en-US" sz="4800" dirty="0">
              <a:solidFill>
                <a:srgbClr val="7F7F7F"/>
              </a:solidFill>
              <a:latin typeface="Montserrat Light" charset="0"/>
              <a:ea typeface="Montserrat Light" charset="0"/>
              <a:cs typeface="Montserrat Light" charset="0"/>
            </a:endParaRPr>
          </a:p>
        </p:txBody>
      </p:sp>
      <p:pic>
        <p:nvPicPr>
          <p:cNvPr id="5" name="Zástupný symbol pro obrázek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8883126" y="3231043"/>
            <a:ext cx="9431177" cy="5358623"/>
          </a:xfr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04338" y="6373813"/>
            <a:ext cx="575786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rázek 5"/>
          <p:cNvSpPr>
            <a:spLocks noGrp="1"/>
          </p:cNvSpPr>
          <p:nvPr>
            <p:ph type="pic" sz="quarter" idx="11"/>
          </p:nvPr>
        </p:nvSpPr>
        <p:spPr/>
      </p:sp>
    </p:spTree>
    <p:extLst>
      <p:ext uri="{BB962C8B-B14F-4D97-AF65-F5344CB8AC3E}">
        <p14:creationId xmlns:p14="http://schemas.microsoft.com/office/powerpoint/2010/main" val="2132079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28383" y="1883539"/>
            <a:ext cx="10591800" cy="1323439"/>
          </a:xfrm>
          <a:prstGeom prst="rect">
            <a:avLst/>
          </a:prstGeom>
          <a:noFill/>
        </p:spPr>
        <p:txBody>
          <a:bodyPr wrap="square" rtlCol="0">
            <a:spAutoFit/>
          </a:bodyPr>
          <a:lstStyle/>
          <a:p>
            <a:r>
              <a:rPr lang="en-US" sz="4000" b="1" spc="600" dirty="0">
                <a:solidFill>
                  <a:schemeClr val="tx2"/>
                </a:solidFill>
                <a:latin typeface="Playfair Display SC" charset="0"/>
                <a:ea typeface="Playfair Display SC" charset="0"/>
                <a:cs typeface="Playfair Display SC" charset="0"/>
              </a:rPr>
              <a:t>Institutional and Contextual Understanding of Art</a:t>
            </a:r>
          </a:p>
        </p:txBody>
      </p:sp>
      <p:sp>
        <p:nvSpPr>
          <p:cNvPr id="11" name="TextBox 10"/>
          <p:cNvSpPr txBox="1"/>
          <p:nvPr/>
        </p:nvSpPr>
        <p:spPr>
          <a:xfrm>
            <a:off x="1668496" y="5371295"/>
            <a:ext cx="8872504" cy="2769989"/>
          </a:xfrm>
          <a:prstGeom prst="rect">
            <a:avLst/>
          </a:prstGeom>
          <a:noFill/>
        </p:spPr>
        <p:txBody>
          <a:bodyPr wrap="square" rtlCol="0">
            <a:spAutoFit/>
          </a:bodyPr>
          <a:lstStyle/>
          <a:p>
            <a:pPr>
              <a:lnSpc>
                <a:spcPct val="150000"/>
              </a:lnSpc>
            </a:pPr>
            <a:r>
              <a:rPr lang="cs-CZ" sz="3200" dirty="0" err="1" smtClean="0">
                <a:latin typeface="Montserrat Light" charset="0"/>
                <a:ea typeface="Montserrat Light" charset="0"/>
                <a:cs typeface="Montserrat Light" charset="0"/>
              </a:rPr>
              <a:t>Current</a:t>
            </a:r>
            <a:r>
              <a:rPr lang="cs-CZ" sz="3200" dirty="0" smtClean="0">
                <a:latin typeface="Montserrat Light" charset="0"/>
                <a:ea typeface="Montserrat Light" charset="0"/>
                <a:cs typeface="Montserrat Light" charset="0"/>
              </a:rPr>
              <a:t> </a:t>
            </a:r>
            <a:r>
              <a:rPr lang="cs-CZ" sz="3200" dirty="0" err="1" smtClean="0">
                <a:latin typeface="Montserrat Light" charset="0"/>
                <a:ea typeface="Montserrat Light" charset="0"/>
                <a:cs typeface="Montserrat Light" charset="0"/>
              </a:rPr>
              <a:t>situation</a:t>
            </a:r>
            <a:endParaRPr lang="cs-CZ" sz="3200" dirty="0" smtClean="0">
              <a:latin typeface="Montserrat Light" charset="0"/>
              <a:ea typeface="Montserrat Light" charset="0"/>
              <a:cs typeface="Montserrat Light" charset="0"/>
            </a:endParaRPr>
          </a:p>
          <a:p>
            <a:pPr>
              <a:lnSpc>
                <a:spcPct val="150000"/>
              </a:lnSpc>
            </a:pPr>
            <a:endParaRPr lang="cs-CZ" sz="3200" dirty="0">
              <a:latin typeface="Montserrat Light" charset="0"/>
              <a:ea typeface="Montserrat Light" charset="0"/>
              <a:cs typeface="Montserrat Light" charset="0"/>
            </a:endParaRPr>
          </a:p>
          <a:p>
            <a:pPr>
              <a:lnSpc>
                <a:spcPct val="150000"/>
              </a:lnSpc>
            </a:pPr>
            <a:r>
              <a:rPr lang="en-US" sz="3200" dirty="0">
                <a:latin typeface="Montserrat Light" charset="0"/>
                <a:ea typeface="Montserrat Light" charset="0"/>
                <a:cs typeface="Montserrat Light" charset="0"/>
              </a:rPr>
              <a:t>The </a:t>
            </a:r>
            <a:r>
              <a:rPr lang="en-US" sz="3200" dirty="0" err="1">
                <a:latin typeface="Montserrat Light" charset="0"/>
                <a:ea typeface="Montserrat Light" charset="0"/>
                <a:cs typeface="Montserrat Light" charset="0"/>
              </a:rPr>
              <a:t>Artworld</a:t>
            </a:r>
            <a:r>
              <a:rPr lang="en-US" sz="3200" dirty="0">
                <a:latin typeface="Montserrat Light" charset="0"/>
                <a:ea typeface="Montserrat Light" charset="0"/>
                <a:cs typeface="Montserrat Light" charset="0"/>
              </a:rPr>
              <a:t> (1964) – the meaning of the term </a:t>
            </a:r>
            <a:endParaRPr lang="cs-CZ" sz="3200" dirty="0" smtClean="0">
              <a:latin typeface="Montserrat Light" charset="0"/>
              <a:ea typeface="Montserrat Light" charset="0"/>
              <a:cs typeface="Montserrat Light" charset="0"/>
            </a:endParaRP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1232292" y="2637714"/>
            <a:ext cx="12947650" cy="8624805"/>
          </a:xfrm>
        </p:spPr>
      </p:pic>
      <p:sp>
        <p:nvSpPr>
          <p:cNvPr id="2" name="TextovéPole 1"/>
          <p:cNvSpPr txBox="1"/>
          <p:nvPr/>
        </p:nvSpPr>
        <p:spPr>
          <a:xfrm>
            <a:off x="11430000" y="12630494"/>
            <a:ext cx="12764530" cy="261610"/>
          </a:xfrm>
          <a:prstGeom prst="rect">
            <a:avLst/>
          </a:prstGeom>
          <a:noFill/>
        </p:spPr>
        <p:txBody>
          <a:bodyPr wrap="square" rtlCol="0">
            <a:spAutoFit/>
          </a:bodyPr>
          <a:lstStyle/>
          <a:p>
            <a:endParaRPr lang="cs-CZ" sz="1100" dirty="0"/>
          </a:p>
        </p:txBody>
      </p:sp>
    </p:spTree>
    <p:extLst>
      <p:ext uri="{BB962C8B-B14F-4D97-AF65-F5344CB8AC3E}">
        <p14:creationId xmlns:p14="http://schemas.microsoft.com/office/powerpoint/2010/main" val="1518260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991397" y="1845025"/>
            <a:ext cx="10591800" cy="830997"/>
          </a:xfrm>
          <a:prstGeom prst="rect">
            <a:avLst/>
          </a:prstGeom>
          <a:noFill/>
        </p:spPr>
        <p:txBody>
          <a:bodyPr wrap="square" rtlCol="0">
            <a:spAutoFit/>
          </a:bodyPr>
          <a:lstStyle/>
          <a:p>
            <a:r>
              <a:rPr lang="cs-CZ" sz="4800" b="1" spc="600" dirty="0" smtClean="0">
                <a:solidFill>
                  <a:srgbClr val="000000"/>
                </a:solidFill>
                <a:latin typeface="Playfair Display SC" charset="0"/>
                <a:ea typeface="Playfair Display SC" charset="0"/>
                <a:cs typeface="Playfair Display SC" charset="0"/>
              </a:rPr>
              <a:t>Arthur C. </a:t>
            </a:r>
            <a:r>
              <a:rPr lang="cs-CZ" sz="4800" b="1" spc="600" dirty="0" err="1" smtClean="0">
                <a:solidFill>
                  <a:srgbClr val="000000"/>
                </a:solidFill>
                <a:latin typeface="Playfair Display SC" charset="0"/>
                <a:ea typeface="Playfair Display SC" charset="0"/>
                <a:cs typeface="Playfair Display SC" charset="0"/>
              </a:rPr>
              <a:t>Danto</a:t>
            </a:r>
            <a:r>
              <a:rPr lang="cs-CZ" sz="4800" b="1" spc="600" dirty="0" smtClean="0">
                <a:solidFill>
                  <a:srgbClr val="000000"/>
                </a:solidFill>
                <a:latin typeface="Playfair Display SC" charset="0"/>
                <a:ea typeface="Playfair Display SC" charset="0"/>
                <a:cs typeface="Playfair Display SC" charset="0"/>
              </a:rPr>
              <a:t> (1924-2013)</a:t>
            </a:r>
            <a:endParaRPr lang="en-US" sz="4800" b="1" spc="600" dirty="0">
              <a:solidFill>
                <a:srgbClr val="000000"/>
              </a:solidFill>
              <a:latin typeface="Playfair Display SC" charset="0"/>
              <a:ea typeface="Playfair Display SC" charset="0"/>
              <a:cs typeface="Playfair Display SC" charset="0"/>
            </a:endParaRPr>
          </a:p>
        </p:txBody>
      </p:sp>
      <p:sp>
        <p:nvSpPr>
          <p:cNvPr id="34" name="TextBox 33"/>
          <p:cNvSpPr txBox="1"/>
          <p:nvPr/>
        </p:nvSpPr>
        <p:spPr>
          <a:xfrm>
            <a:off x="10991397" y="3962769"/>
            <a:ext cx="5631603" cy="456535"/>
          </a:xfrm>
          <a:prstGeom prst="rect">
            <a:avLst/>
          </a:prstGeom>
          <a:noFill/>
        </p:spPr>
        <p:txBody>
          <a:bodyPr wrap="square" rtlCol="0">
            <a:spAutoFit/>
          </a:bodyPr>
          <a:lstStyle/>
          <a:p>
            <a:pPr>
              <a:lnSpc>
                <a:spcPct val="150000"/>
              </a:lnSpc>
            </a:pPr>
            <a:r>
              <a:rPr lang="cs-CZ" sz="1800" b="1" spc="600" dirty="0" err="1" smtClean="0">
                <a:solidFill>
                  <a:srgbClr val="D6AE7E"/>
                </a:solidFill>
                <a:latin typeface="Montserrat Semi" charset="0"/>
                <a:ea typeface="Montserrat Semi" charset="0"/>
                <a:cs typeface="Montserrat Semi" charset="0"/>
              </a:rPr>
              <a:t>American</a:t>
            </a:r>
            <a:r>
              <a:rPr lang="cs-CZ" sz="1800" b="1" spc="600" dirty="0" smtClean="0">
                <a:solidFill>
                  <a:srgbClr val="D6AE7E"/>
                </a:solidFill>
                <a:latin typeface="Montserrat Semi" charset="0"/>
                <a:ea typeface="Montserrat Semi" charset="0"/>
                <a:cs typeface="Montserrat Semi" charset="0"/>
              </a:rPr>
              <a:t> </a:t>
            </a:r>
            <a:r>
              <a:rPr lang="cs-CZ" sz="1800" b="1" spc="600" dirty="0" err="1" smtClean="0">
                <a:solidFill>
                  <a:srgbClr val="D6AE7E"/>
                </a:solidFill>
                <a:latin typeface="Montserrat Semi" charset="0"/>
                <a:ea typeface="Montserrat Semi" charset="0"/>
                <a:cs typeface="Montserrat Semi" charset="0"/>
              </a:rPr>
              <a:t>philosopher</a:t>
            </a:r>
            <a:endParaRPr lang="en-US" sz="1800" b="1" spc="600" dirty="0">
              <a:solidFill>
                <a:srgbClr val="D6AE7E"/>
              </a:solidFill>
              <a:latin typeface="Montserrat Semi" charset="0"/>
              <a:ea typeface="Montserrat Semi" charset="0"/>
              <a:cs typeface="Montserrat Semi" charset="0"/>
            </a:endParaRPr>
          </a:p>
        </p:txBody>
      </p:sp>
      <p:sp>
        <p:nvSpPr>
          <p:cNvPr id="35" name="TextBox 34"/>
          <p:cNvSpPr txBox="1"/>
          <p:nvPr/>
        </p:nvSpPr>
        <p:spPr>
          <a:xfrm>
            <a:off x="10991397" y="5001024"/>
            <a:ext cx="5010603" cy="8956298"/>
          </a:xfrm>
          <a:prstGeom prst="rect">
            <a:avLst/>
          </a:prstGeom>
          <a:noFill/>
        </p:spPr>
        <p:txBody>
          <a:bodyPr wrap="square" rtlCol="0">
            <a:spAutoFit/>
          </a:bodyPr>
          <a:lstStyle/>
          <a:p>
            <a:pPr>
              <a:lnSpc>
                <a:spcPct val="150000"/>
              </a:lnSpc>
            </a:pPr>
            <a:r>
              <a:rPr lang="cs-CZ" dirty="0" err="1" smtClean="0">
                <a:solidFill>
                  <a:srgbClr val="7F7F7F"/>
                </a:solidFill>
                <a:latin typeface="Montserrat Light" charset="0"/>
                <a:ea typeface="Montserrat Light" charset="0"/>
                <a:cs typeface="Montserrat Light" charset="0"/>
              </a:rPr>
              <a:t>Analytical</a:t>
            </a:r>
            <a:r>
              <a:rPr lang="cs-CZ" dirty="0" smtClean="0">
                <a:solidFill>
                  <a:srgbClr val="7F7F7F"/>
                </a:solidFill>
                <a:latin typeface="Montserrat Light" charset="0"/>
                <a:ea typeface="Montserrat Light" charset="0"/>
                <a:cs typeface="Montserrat Light" charset="0"/>
              </a:rPr>
              <a:t> </a:t>
            </a:r>
            <a:r>
              <a:rPr lang="cs-CZ" dirty="0" err="1" smtClean="0">
                <a:solidFill>
                  <a:srgbClr val="7F7F7F"/>
                </a:solidFill>
                <a:latin typeface="Montserrat Light" charset="0"/>
                <a:ea typeface="Montserrat Light" charset="0"/>
                <a:cs typeface="Montserrat Light" charset="0"/>
              </a:rPr>
              <a:t>philosophy</a:t>
            </a:r>
            <a:endParaRPr lang="cs-CZ" dirty="0" smtClean="0">
              <a:solidFill>
                <a:srgbClr val="7F7F7F"/>
              </a:solidFill>
              <a:latin typeface="Montserrat Light" charset="0"/>
              <a:ea typeface="Montserrat Light" charset="0"/>
              <a:cs typeface="Montserrat Light" charset="0"/>
            </a:endParaRPr>
          </a:p>
          <a:p>
            <a:pPr>
              <a:lnSpc>
                <a:spcPct val="150000"/>
              </a:lnSpc>
            </a:pPr>
            <a:r>
              <a:rPr lang="cs-CZ" dirty="0" smtClean="0">
                <a:solidFill>
                  <a:srgbClr val="7F7F7F"/>
                </a:solidFill>
                <a:latin typeface="Montserrat Light" charset="0"/>
                <a:ea typeface="Montserrat Light" charset="0"/>
                <a:cs typeface="Montserrat Light" charset="0"/>
              </a:rPr>
              <a:t>Art </a:t>
            </a:r>
            <a:r>
              <a:rPr lang="cs-CZ" dirty="0" err="1" smtClean="0">
                <a:solidFill>
                  <a:srgbClr val="7F7F7F"/>
                </a:solidFill>
                <a:latin typeface="Montserrat Light" charset="0"/>
                <a:ea typeface="Montserrat Light" charset="0"/>
                <a:cs typeface="Montserrat Light" charset="0"/>
              </a:rPr>
              <a:t>criticism</a:t>
            </a:r>
            <a:endParaRPr lang="cs-CZ" dirty="0" smtClean="0">
              <a:solidFill>
                <a:srgbClr val="7F7F7F"/>
              </a:solidFill>
              <a:latin typeface="Montserrat Light" charset="0"/>
              <a:ea typeface="Montserrat Light" charset="0"/>
              <a:cs typeface="Montserrat Light" charset="0"/>
            </a:endParaRPr>
          </a:p>
          <a:p>
            <a:pPr>
              <a:lnSpc>
                <a:spcPct val="150000"/>
              </a:lnSpc>
            </a:pPr>
            <a:endParaRPr lang="cs-CZ" dirty="0">
              <a:solidFill>
                <a:srgbClr val="7F7F7F"/>
              </a:solidFill>
              <a:latin typeface="Montserrat Light" charset="0"/>
              <a:ea typeface="Montserrat Light" charset="0"/>
              <a:cs typeface="Montserrat Light" charset="0"/>
            </a:endParaRPr>
          </a:p>
          <a:p>
            <a:pPr>
              <a:lnSpc>
                <a:spcPct val="150000"/>
              </a:lnSpc>
            </a:pPr>
            <a:r>
              <a:rPr lang="en-US" dirty="0">
                <a:solidFill>
                  <a:srgbClr val="7F7F7F"/>
                </a:solidFill>
                <a:latin typeface="Montserrat Light" charset="0"/>
                <a:ea typeface="Montserrat Light" charset="0"/>
                <a:cs typeface="Montserrat Light" charset="0"/>
              </a:rPr>
              <a:t>Action</a:t>
            </a:r>
          </a:p>
          <a:p>
            <a:pPr>
              <a:lnSpc>
                <a:spcPct val="150000"/>
              </a:lnSpc>
            </a:pPr>
            <a:r>
              <a:rPr lang="en-US" dirty="0">
                <a:solidFill>
                  <a:srgbClr val="7F7F7F"/>
                </a:solidFill>
                <a:latin typeface="Montserrat Light" charset="0"/>
                <a:ea typeface="Montserrat Light" charset="0"/>
                <a:cs typeface="Montserrat Light" charset="0"/>
              </a:rPr>
              <a:t>Art</a:t>
            </a:r>
          </a:p>
          <a:p>
            <a:pPr>
              <a:lnSpc>
                <a:spcPct val="150000"/>
              </a:lnSpc>
            </a:pPr>
            <a:r>
              <a:rPr lang="en-US" dirty="0">
                <a:solidFill>
                  <a:srgbClr val="7F7F7F"/>
                </a:solidFill>
                <a:latin typeface="Montserrat Light" charset="0"/>
                <a:ea typeface="Montserrat Light" charset="0"/>
                <a:cs typeface="Montserrat Light" charset="0"/>
              </a:rPr>
              <a:t>History</a:t>
            </a:r>
          </a:p>
          <a:p>
            <a:pPr>
              <a:lnSpc>
                <a:spcPct val="150000"/>
              </a:lnSpc>
            </a:pPr>
            <a:r>
              <a:rPr lang="en-US" dirty="0">
                <a:solidFill>
                  <a:srgbClr val="7F7F7F"/>
                </a:solidFill>
                <a:latin typeface="Montserrat Light" charset="0"/>
                <a:ea typeface="Montserrat Light" charset="0"/>
                <a:cs typeface="Montserrat Light" charset="0"/>
              </a:rPr>
              <a:t>Knowledge</a:t>
            </a:r>
          </a:p>
          <a:p>
            <a:pPr>
              <a:lnSpc>
                <a:spcPct val="150000"/>
              </a:lnSpc>
            </a:pPr>
            <a:r>
              <a:rPr lang="en-US" dirty="0">
                <a:solidFill>
                  <a:srgbClr val="7F7F7F"/>
                </a:solidFill>
                <a:latin typeface="Montserrat Light" charset="0"/>
                <a:ea typeface="Montserrat Light" charset="0"/>
                <a:cs typeface="Montserrat Light" charset="0"/>
              </a:rPr>
              <a:t>History of philosophy</a:t>
            </a: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p:txBody>
      </p:sp>
      <p:sp>
        <p:nvSpPr>
          <p:cNvPr id="11" name="TextBox 10"/>
          <p:cNvSpPr txBox="1"/>
          <p:nvPr/>
        </p:nvSpPr>
        <p:spPr>
          <a:xfrm>
            <a:off x="17072157" y="5001024"/>
            <a:ext cx="5010603" cy="5078313"/>
          </a:xfrm>
          <a:prstGeom prst="rect">
            <a:avLst/>
          </a:prstGeom>
          <a:noFill/>
        </p:spPr>
        <p:txBody>
          <a:bodyPr wrap="square" rtlCol="0">
            <a:spAutoFit/>
          </a:bodyPr>
          <a:lstStyle/>
          <a:p>
            <a:pPr>
              <a:lnSpc>
                <a:spcPct val="150000"/>
              </a:lnSpc>
            </a:pPr>
            <a:r>
              <a:rPr lang="cs-CZ" dirty="0" err="1" smtClean="0">
                <a:solidFill>
                  <a:srgbClr val="7F7F7F"/>
                </a:solidFill>
                <a:latin typeface="Montserrat Light" charset="0"/>
                <a:ea typeface="Montserrat Light" charset="0"/>
                <a:cs typeface="Montserrat Light" charset="0"/>
              </a:rPr>
              <a:t>How</a:t>
            </a:r>
            <a:r>
              <a:rPr lang="cs-CZ" dirty="0" smtClean="0">
                <a:solidFill>
                  <a:srgbClr val="7F7F7F"/>
                </a:solidFill>
                <a:latin typeface="Montserrat Light" charset="0"/>
                <a:ea typeface="Montserrat Light" charset="0"/>
                <a:cs typeface="Montserrat Light" charset="0"/>
              </a:rPr>
              <a:t> </a:t>
            </a:r>
            <a:r>
              <a:rPr lang="cs-CZ" dirty="0" err="1" smtClean="0">
                <a:solidFill>
                  <a:srgbClr val="7F7F7F"/>
                </a:solidFill>
                <a:latin typeface="Montserrat Light" charset="0"/>
                <a:ea typeface="Montserrat Light" charset="0"/>
                <a:cs typeface="Montserrat Light" charset="0"/>
              </a:rPr>
              <a:t>did</a:t>
            </a:r>
            <a:r>
              <a:rPr lang="cs-CZ" dirty="0" smtClean="0">
                <a:solidFill>
                  <a:srgbClr val="7F7F7F"/>
                </a:solidFill>
                <a:latin typeface="Montserrat Light" charset="0"/>
                <a:ea typeface="Montserrat Light" charset="0"/>
                <a:cs typeface="Montserrat Light" charset="0"/>
              </a:rPr>
              <a:t> </a:t>
            </a:r>
            <a:r>
              <a:rPr lang="cs-CZ" dirty="0" err="1" smtClean="0">
                <a:solidFill>
                  <a:srgbClr val="7F7F7F"/>
                </a:solidFill>
                <a:latin typeface="Montserrat Light" charset="0"/>
                <a:ea typeface="Montserrat Light" charset="0"/>
                <a:cs typeface="Montserrat Light" charset="0"/>
              </a:rPr>
              <a:t>The</a:t>
            </a:r>
            <a:r>
              <a:rPr lang="cs-CZ" dirty="0" smtClean="0">
                <a:solidFill>
                  <a:srgbClr val="7F7F7F"/>
                </a:solidFill>
                <a:latin typeface="Montserrat Light" charset="0"/>
                <a:ea typeface="Montserrat Light" charset="0"/>
                <a:cs typeface="Montserrat Light" charset="0"/>
              </a:rPr>
              <a:t> </a:t>
            </a:r>
            <a:r>
              <a:rPr lang="cs-CZ" dirty="0" err="1" smtClean="0">
                <a:solidFill>
                  <a:srgbClr val="7F7F7F"/>
                </a:solidFill>
                <a:latin typeface="Montserrat Light" charset="0"/>
                <a:ea typeface="Montserrat Light" charset="0"/>
                <a:cs typeface="Montserrat Light" charset="0"/>
              </a:rPr>
              <a:t>Artworld</a:t>
            </a:r>
            <a:r>
              <a:rPr lang="cs-CZ" dirty="0" smtClean="0">
                <a:solidFill>
                  <a:srgbClr val="7F7F7F"/>
                </a:solidFill>
                <a:latin typeface="Montserrat Light" charset="0"/>
                <a:ea typeface="Montserrat Light" charset="0"/>
                <a:cs typeface="Montserrat Light" charset="0"/>
              </a:rPr>
              <a:t> </a:t>
            </a:r>
            <a:r>
              <a:rPr lang="cs-CZ" dirty="0" err="1" smtClean="0">
                <a:solidFill>
                  <a:srgbClr val="7F7F7F"/>
                </a:solidFill>
                <a:latin typeface="Montserrat Light" charset="0"/>
                <a:ea typeface="Montserrat Light" charset="0"/>
                <a:cs typeface="Montserrat Light" charset="0"/>
              </a:rPr>
              <a:t>become</a:t>
            </a:r>
            <a:r>
              <a:rPr lang="cs-CZ" dirty="0" smtClean="0">
                <a:solidFill>
                  <a:srgbClr val="7F7F7F"/>
                </a:solidFill>
                <a:latin typeface="Montserrat Light" charset="0"/>
                <a:ea typeface="Montserrat Light" charset="0"/>
                <a:cs typeface="Montserrat Light" charset="0"/>
              </a:rPr>
              <a:t>  so </a:t>
            </a:r>
            <a:r>
              <a:rPr lang="cs-CZ" dirty="0" err="1" smtClean="0">
                <a:solidFill>
                  <a:srgbClr val="7F7F7F"/>
                </a:solidFill>
                <a:latin typeface="Montserrat Light" charset="0"/>
                <a:ea typeface="Montserrat Light" charset="0"/>
                <a:cs typeface="Montserrat Light" charset="0"/>
              </a:rPr>
              <a:t>significant</a:t>
            </a:r>
            <a:r>
              <a:rPr lang="cs-CZ" dirty="0" smtClean="0">
                <a:solidFill>
                  <a:srgbClr val="7F7F7F"/>
                </a:solidFill>
                <a:latin typeface="Montserrat Light" charset="0"/>
                <a:ea typeface="Montserrat Light" charset="0"/>
                <a:cs typeface="Montserrat Light" charset="0"/>
              </a:rPr>
              <a:t>?</a:t>
            </a:r>
          </a:p>
          <a:p>
            <a:pPr>
              <a:lnSpc>
                <a:spcPct val="150000"/>
              </a:lnSpc>
            </a:pPr>
            <a:endParaRPr lang="cs-CZ" dirty="0">
              <a:solidFill>
                <a:srgbClr val="7F7F7F"/>
              </a:solidFill>
              <a:latin typeface="Montserrat Light" charset="0"/>
              <a:ea typeface="Montserrat Light" charset="0"/>
              <a:cs typeface="Montserrat Light" charset="0"/>
            </a:endParaRPr>
          </a:p>
          <a:p>
            <a:pPr>
              <a:lnSpc>
                <a:spcPct val="150000"/>
              </a:lnSpc>
            </a:pPr>
            <a:r>
              <a:rPr lang="cs-CZ" dirty="0" smtClean="0">
                <a:solidFill>
                  <a:srgbClr val="7F7F7F"/>
                </a:solidFill>
                <a:latin typeface="Montserrat Light" charset="0"/>
                <a:ea typeface="Montserrat Light" charset="0"/>
                <a:cs typeface="Montserrat Light" charset="0"/>
              </a:rPr>
              <a:t>Story </a:t>
            </a:r>
            <a:r>
              <a:rPr lang="cs-CZ" dirty="0" err="1" smtClean="0">
                <a:solidFill>
                  <a:srgbClr val="7F7F7F"/>
                </a:solidFill>
                <a:latin typeface="Montserrat Light" charset="0"/>
                <a:ea typeface="Montserrat Light" charset="0"/>
                <a:cs typeface="Montserrat Light" charset="0"/>
              </a:rPr>
              <a:t>of</a:t>
            </a:r>
            <a:r>
              <a:rPr lang="cs-CZ" dirty="0" smtClean="0">
                <a:solidFill>
                  <a:srgbClr val="7F7F7F"/>
                </a:solidFill>
                <a:latin typeface="Montserrat Light" charset="0"/>
                <a:ea typeface="Montserrat Light" charset="0"/>
                <a:cs typeface="Montserrat Light" charset="0"/>
              </a:rPr>
              <a:t> </a:t>
            </a:r>
            <a:r>
              <a:rPr lang="cs-CZ" dirty="0" err="1" smtClean="0">
                <a:solidFill>
                  <a:srgbClr val="7F7F7F"/>
                </a:solidFill>
                <a:latin typeface="Montserrat Light" charset="0"/>
                <a:ea typeface="Montserrat Light" charset="0"/>
                <a:cs typeface="Montserrat Light" charset="0"/>
              </a:rPr>
              <a:t>the</a:t>
            </a:r>
            <a:r>
              <a:rPr lang="cs-CZ" dirty="0" smtClean="0">
                <a:solidFill>
                  <a:srgbClr val="7F7F7F"/>
                </a:solidFill>
                <a:latin typeface="Montserrat Light" charset="0"/>
                <a:ea typeface="Montserrat Light" charset="0"/>
                <a:cs typeface="Montserrat Light" charset="0"/>
              </a:rPr>
              <a:t> </a:t>
            </a:r>
            <a:r>
              <a:rPr lang="cs-CZ" dirty="0" err="1" smtClean="0">
                <a:solidFill>
                  <a:srgbClr val="7F7F7F"/>
                </a:solidFill>
                <a:latin typeface="Montserrat Light" charset="0"/>
                <a:ea typeface="Montserrat Light" charset="0"/>
                <a:cs typeface="Montserrat Light" charset="0"/>
              </a:rPr>
              <a:t>article</a:t>
            </a:r>
            <a:r>
              <a:rPr lang="cs-CZ" dirty="0" smtClean="0">
                <a:solidFill>
                  <a:srgbClr val="7F7F7F"/>
                </a:solidFill>
                <a:latin typeface="Montserrat Light" charset="0"/>
                <a:ea typeface="Montserrat Light" charset="0"/>
                <a:cs typeface="Montserrat Light" charset="0"/>
              </a:rPr>
              <a:t> </a:t>
            </a:r>
            <a:r>
              <a:rPr lang="cs-CZ" dirty="0" smtClean="0">
                <a:solidFill>
                  <a:srgbClr val="7F7F7F"/>
                </a:solidFill>
                <a:latin typeface="Montserrat Light" charset="0"/>
                <a:ea typeface="Montserrat Light" charset="0"/>
                <a:cs typeface="Montserrat Light" charset="0"/>
                <a:sym typeface="Wingdings" panose="05000000000000000000" pitchFamily="2" charset="2"/>
              </a:rPr>
              <a:t> </a:t>
            </a:r>
            <a:endParaRPr lang="cs-CZ"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a:solidFill>
                <a:srgbClr val="7F7F7F"/>
              </a:solidFill>
              <a:latin typeface="Montserrat Light" charset="0"/>
              <a:ea typeface="Montserrat Light" charset="0"/>
              <a:cs typeface="Montserrat Light" charset="0"/>
            </a:endParaRPr>
          </a:p>
        </p:txBody>
      </p:sp>
      <p:pic>
        <p:nvPicPr>
          <p:cNvPr id="2" name="Zástupný symbol pro obrázek 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175710" y="3550921"/>
            <a:ext cx="5569819" cy="6614160"/>
          </a:xfrm>
        </p:spPr>
      </p:pic>
    </p:spTree>
    <p:extLst>
      <p:ext uri="{BB962C8B-B14F-4D97-AF65-F5344CB8AC3E}">
        <p14:creationId xmlns:p14="http://schemas.microsoft.com/office/powerpoint/2010/main" val="1722400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6" y="1601304"/>
            <a:ext cx="9713171" cy="12403395"/>
          </a:xfrm>
          <a:prstGeom prst="rect">
            <a:avLst/>
          </a:prstGeom>
          <a:noFill/>
        </p:spPr>
        <p:txBody>
          <a:bodyPr wrap="square" rtlCol="0">
            <a:spAutoFit/>
          </a:bodyPr>
          <a:lstStyle/>
          <a:p>
            <a:r>
              <a:rPr lang="cs-CZ" sz="3200" dirty="0" smtClean="0"/>
              <a:t>Hamlet</a:t>
            </a:r>
            <a:r>
              <a:rPr lang="cs-CZ" sz="3200" dirty="0"/>
              <a:t>:</a:t>
            </a:r>
          </a:p>
          <a:p>
            <a:r>
              <a:rPr lang="cs-CZ" sz="3200" dirty="0"/>
              <a:t>Do </a:t>
            </a:r>
            <a:r>
              <a:rPr lang="cs-CZ" sz="3200" dirty="0" err="1"/>
              <a:t>you</a:t>
            </a:r>
            <a:r>
              <a:rPr lang="cs-CZ" sz="3200" dirty="0"/>
              <a:t> </a:t>
            </a:r>
            <a:r>
              <a:rPr lang="cs-CZ" sz="3200" dirty="0" err="1"/>
              <a:t>see</a:t>
            </a:r>
            <a:r>
              <a:rPr lang="cs-CZ" sz="3200" dirty="0"/>
              <a:t> </a:t>
            </a:r>
            <a:r>
              <a:rPr lang="cs-CZ" sz="3200" dirty="0" err="1"/>
              <a:t>nothing</a:t>
            </a:r>
            <a:r>
              <a:rPr lang="cs-CZ" sz="3200" dirty="0"/>
              <a:t> </a:t>
            </a:r>
            <a:r>
              <a:rPr lang="cs-CZ" sz="3200" dirty="0" err="1" smtClean="0"/>
              <a:t>there</a:t>
            </a:r>
            <a:endParaRPr lang="cs-CZ" sz="3200" dirty="0"/>
          </a:p>
          <a:p>
            <a:r>
              <a:rPr lang="cs-CZ" sz="3200" dirty="0" err="1"/>
              <a:t>The</a:t>
            </a:r>
            <a:r>
              <a:rPr lang="cs-CZ" sz="3200" dirty="0"/>
              <a:t> </a:t>
            </a:r>
            <a:r>
              <a:rPr lang="cs-CZ" sz="3200" dirty="0" err="1"/>
              <a:t>Queen</a:t>
            </a:r>
            <a:r>
              <a:rPr lang="cs-CZ" sz="3200" dirty="0"/>
              <a:t>:</a:t>
            </a:r>
          </a:p>
          <a:p>
            <a:r>
              <a:rPr lang="cs-CZ" sz="3200" dirty="0" err="1"/>
              <a:t>Nothing</a:t>
            </a:r>
            <a:r>
              <a:rPr lang="cs-CZ" sz="3200" dirty="0"/>
              <a:t> </a:t>
            </a:r>
            <a:r>
              <a:rPr lang="cs-CZ" sz="3200" dirty="0" err="1"/>
              <a:t>at</a:t>
            </a:r>
            <a:r>
              <a:rPr lang="cs-CZ" sz="3200" dirty="0"/>
              <a:t> </a:t>
            </a:r>
            <a:r>
              <a:rPr lang="cs-CZ" sz="3200" dirty="0" err="1"/>
              <a:t>all</a:t>
            </a:r>
            <a:r>
              <a:rPr lang="cs-CZ" sz="3200" dirty="0"/>
              <a:t>; </a:t>
            </a:r>
            <a:r>
              <a:rPr lang="cs-CZ" sz="3200" dirty="0" err="1"/>
              <a:t>yet</a:t>
            </a:r>
            <a:r>
              <a:rPr lang="cs-CZ" sz="3200" dirty="0"/>
              <a:t> </a:t>
            </a:r>
            <a:r>
              <a:rPr lang="cs-CZ" sz="3200" dirty="0" err="1"/>
              <a:t>all</a:t>
            </a:r>
            <a:r>
              <a:rPr lang="cs-CZ" sz="3200" dirty="0"/>
              <a:t> </a:t>
            </a:r>
            <a:r>
              <a:rPr lang="cs-CZ" sz="3200" dirty="0" err="1"/>
              <a:t>that</a:t>
            </a:r>
            <a:r>
              <a:rPr lang="cs-CZ" sz="3200" dirty="0"/>
              <a:t> </a:t>
            </a:r>
            <a:r>
              <a:rPr lang="cs-CZ" sz="3200" dirty="0" err="1"/>
              <a:t>is</a:t>
            </a:r>
            <a:r>
              <a:rPr lang="cs-CZ" sz="3200" dirty="0"/>
              <a:t> I </a:t>
            </a:r>
            <a:r>
              <a:rPr lang="cs-CZ" sz="3200" dirty="0" err="1"/>
              <a:t>see</a:t>
            </a:r>
            <a:r>
              <a:rPr lang="cs-CZ" sz="3200" dirty="0"/>
              <a:t>.</a:t>
            </a:r>
          </a:p>
          <a:p>
            <a:r>
              <a:rPr lang="cs-CZ" sz="3200" dirty="0"/>
              <a:t>Shakespeare: </a:t>
            </a:r>
            <a:r>
              <a:rPr lang="cs-CZ" sz="3200" i="1" dirty="0"/>
              <a:t>Hamlet</a:t>
            </a:r>
            <a:r>
              <a:rPr lang="cs-CZ" sz="3200" dirty="0"/>
              <a:t>, </a:t>
            </a:r>
            <a:r>
              <a:rPr lang="cs-CZ" sz="3200" dirty="0" err="1"/>
              <a:t>Act</a:t>
            </a:r>
            <a:r>
              <a:rPr lang="cs-CZ" sz="3200" dirty="0"/>
              <a:t> III, </a:t>
            </a:r>
            <a:r>
              <a:rPr lang="cs-CZ" sz="3200" dirty="0" err="1"/>
              <a:t>Scene</a:t>
            </a:r>
            <a:r>
              <a:rPr lang="cs-CZ" sz="3200" dirty="0"/>
              <a:t> I </a:t>
            </a:r>
            <a:r>
              <a:rPr lang="cs-CZ" sz="3200" dirty="0" smtClean="0"/>
              <a:t>V</a:t>
            </a:r>
          </a:p>
          <a:p>
            <a:endParaRPr lang="cs-CZ" sz="3200" dirty="0"/>
          </a:p>
          <a:p>
            <a:endParaRPr lang="cs-CZ" sz="3200" dirty="0"/>
          </a:p>
          <a:p>
            <a:pPr>
              <a:lnSpc>
                <a:spcPct val="150000"/>
              </a:lnSpc>
            </a:pPr>
            <a:r>
              <a:rPr lang="en-US" sz="2800" dirty="0">
                <a:solidFill>
                  <a:srgbClr val="7F7F7F"/>
                </a:solidFill>
                <a:latin typeface="Montserrat Light" charset="0"/>
                <a:ea typeface="Montserrat Light" charset="0"/>
                <a:cs typeface="Montserrat Light" charset="0"/>
              </a:rPr>
              <a:t>Consider first the following case. Let us assume that you know how to play that form of solitaire called "Canfield"; suppose also that you are acquainted with a number of other varieties of solitaire (Wittgenstein uses "patience," i.e., "solitaire," as one instance of a form of game). Were you to see me shuffling a pack of cards, arranging the cards in piles, some face up and some face down, turning cards over one-by-one, sometimes placing them in one pile, then another, shifting piles, etc., you might say: "I see you are playing cards. What game are you playing?" However, to this I might answer: "I am not playing a game; I am telling (or reading) fortunes." (MM, p. 220)</a:t>
            </a: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3158109" y="3763982"/>
            <a:ext cx="7986926" cy="5482852"/>
          </a:xfrm>
        </p:spPr>
      </p:pic>
    </p:spTree>
    <p:extLst>
      <p:ext uri="{BB962C8B-B14F-4D97-AF65-F5344CB8AC3E}">
        <p14:creationId xmlns:p14="http://schemas.microsoft.com/office/powerpoint/2010/main" val="3459457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174639" y="2466276"/>
            <a:ext cx="11318939" cy="10248960"/>
          </a:xfrm>
          <a:prstGeom prst="rect">
            <a:avLst/>
          </a:prstGeom>
          <a:noFill/>
        </p:spPr>
        <p:txBody>
          <a:bodyPr wrap="square" rtlCol="0">
            <a:spAutoFit/>
          </a:bodyPr>
          <a:lstStyle/>
          <a:p>
            <a:pPr>
              <a:lnSpc>
                <a:spcPct val="150000"/>
              </a:lnSpc>
            </a:pPr>
            <a:r>
              <a:rPr lang="en-US" sz="2800" dirty="0" smtClean="0">
                <a:solidFill>
                  <a:srgbClr val="7F7F7F"/>
                </a:solidFill>
                <a:latin typeface="Montserrat Light" charset="0"/>
                <a:ea typeface="Montserrat Light" charset="0"/>
                <a:cs typeface="Montserrat Light" charset="0"/>
              </a:rPr>
              <a:t>Poetic </a:t>
            </a:r>
            <a:r>
              <a:rPr lang="en-US" sz="2800" dirty="0">
                <a:solidFill>
                  <a:srgbClr val="7F7F7F"/>
                </a:solidFill>
                <a:latin typeface="Montserrat Light" charset="0"/>
                <a:ea typeface="Montserrat Light" charset="0"/>
                <a:cs typeface="Montserrat Light" charset="0"/>
              </a:rPr>
              <a:t>Introduction passage of the article: comparison of Hamlet and Socrates (Socrates through Plato's dialogues)</a:t>
            </a:r>
          </a:p>
          <a:p>
            <a:pPr>
              <a:lnSpc>
                <a:spcPct val="150000"/>
              </a:lnSpc>
            </a:pPr>
            <a:r>
              <a:rPr lang="en-US" sz="2800" dirty="0">
                <a:solidFill>
                  <a:srgbClr val="7F7F7F"/>
                </a:solidFill>
                <a:latin typeface="Montserrat Light" charset="0"/>
                <a:ea typeface="Montserrat Light" charset="0"/>
                <a:cs typeface="Montserrat Light" charset="0"/>
              </a:rPr>
              <a:t>Both: art as a mirror held up to nature</a:t>
            </a:r>
          </a:p>
          <a:p>
            <a:pPr>
              <a:lnSpc>
                <a:spcPct val="150000"/>
              </a:lnSpc>
            </a:pPr>
            <a:r>
              <a:rPr lang="en-US" sz="2800" dirty="0">
                <a:solidFill>
                  <a:srgbClr val="7F7F7F"/>
                </a:solidFill>
                <a:latin typeface="Montserrat Light" charset="0"/>
                <a:ea typeface="Montserrat Light" charset="0"/>
                <a:cs typeface="Montserrat Light" charset="0"/>
              </a:rPr>
              <a:t>According to Danto: for Socrates art is useless because it only depicts the reality and nothing more→ no cognitive value </a:t>
            </a:r>
          </a:p>
          <a:p>
            <a:pPr>
              <a:lnSpc>
                <a:spcPct val="150000"/>
              </a:lnSpc>
            </a:pPr>
            <a:r>
              <a:rPr lang="en-US" sz="2800" dirty="0">
                <a:solidFill>
                  <a:srgbClr val="7F7F7F"/>
                </a:solidFill>
                <a:latin typeface="Montserrat Light" charset="0"/>
                <a:ea typeface="Montserrat Light" charset="0"/>
                <a:cs typeface="Montserrat Light" charset="0"/>
              </a:rPr>
              <a:t>Hamlet recognizes the specific importance of a mirror:  it gives us access to our appearance →  if art is like a mirror, it has a </a:t>
            </a:r>
            <a:r>
              <a:rPr lang="en-US" sz="2800" dirty="0" err="1">
                <a:solidFill>
                  <a:srgbClr val="7F7F7F"/>
                </a:solidFill>
                <a:latin typeface="Montserrat Light" charset="0"/>
                <a:ea typeface="Montserrat Light" charset="0"/>
                <a:cs typeface="Montserrat Light" charset="0"/>
              </a:rPr>
              <a:t>coginitive</a:t>
            </a:r>
            <a:r>
              <a:rPr lang="en-US" sz="2800" dirty="0">
                <a:solidFill>
                  <a:srgbClr val="7F7F7F"/>
                </a:solidFill>
                <a:latin typeface="Montserrat Light" charset="0"/>
                <a:ea typeface="Montserrat Light" charset="0"/>
                <a:cs typeface="Montserrat Light" charset="0"/>
              </a:rPr>
              <a:t> value: it reveals us something about ourselves</a:t>
            </a:r>
          </a:p>
          <a:p>
            <a:pPr>
              <a:lnSpc>
                <a:spcPct val="150000"/>
              </a:lnSpc>
            </a:pPr>
            <a:r>
              <a:rPr lang="en-US" sz="2800" dirty="0">
                <a:solidFill>
                  <a:srgbClr val="7F7F7F"/>
                </a:solidFill>
                <a:latin typeface="Montserrat Light" charset="0"/>
                <a:ea typeface="Montserrat Light" charset="0"/>
                <a:cs typeface="Montserrat Light" charset="0"/>
              </a:rPr>
              <a:t>Not only poetic but something behind: criticism of the position of </a:t>
            </a:r>
            <a:r>
              <a:rPr lang="en-US" sz="2800" dirty="0" smtClean="0">
                <a:solidFill>
                  <a:srgbClr val="7F7F7F"/>
                </a:solidFill>
                <a:latin typeface="Montserrat Light" charset="0"/>
                <a:ea typeface="Montserrat Light" charset="0"/>
                <a:cs typeface="Montserrat Light" charset="0"/>
              </a:rPr>
              <a:t>Socrates</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cs-CZ" sz="2800" dirty="0">
              <a:solidFill>
                <a:srgbClr val="7F7F7F"/>
              </a:solidFill>
              <a:latin typeface="Montserrat Light" charset="0"/>
              <a:ea typeface="Montserrat Light" charset="0"/>
              <a:cs typeface="Montserrat Light" charset="0"/>
            </a:endParaRPr>
          </a:p>
          <a:p>
            <a:pPr>
              <a:lnSpc>
                <a:spcPct val="150000"/>
              </a:lnSpc>
            </a:pPr>
            <a:r>
              <a:rPr lang="cs-CZ" sz="2800" dirty="0" smtClean="0">
                <a:solidFill>
                  <a:srgbClr val="7F7F7F"/>
                </a:solidFill>
                <a:latin typeface="Montserrat Light" charset="0"/>
                <a:ea typeface="Montserrat Light" charset="0"/>
                <a:cs typeface="Montserrat Light" charset="0"/>
              </a:rPr>
              <a:t>„</a:t>
            </a:r>
            <a:r>
              <a:rPr lang="en-US" sz="2800" dirty="0" smtClean="0">
                <a:solidFill>
                  <a:srgbClr val="7F7F7F"/>
                </a:solidFill>
                <a:latin typeface="Montserrat Light" charset="0"/>
                <a:ea typeface="Montserrat Light" charset="0"/>
                <a:cs typeface="Montserrat Light" charset="0"/>
              </a:rPr>
              <a:t>If </a:t>
            </a:r>
            <a:r>
              <a:rPr lang="en-US" sz="2800" dirty="0">
                <a:solidFill>
                  <a:srgbClr val="7F7F7F"/>
                </a:solidFill>
                <a:latin typeface="Montserrat Light" charset="0"/>
                <a:ea typeface="Montserrat Light" charset="0"/>
                <a:cs typeface="Montserrat Light" charset="0"/>
              </a:rPr>
              <a:t>a mirror-image of o is indeed an imitation of o, then, if art is imitation, mirror-images are art. But in fact mirroring objects no more is art than returning weapons to a madman is </a:t>
            </a:r>
            <a:r>
              <a:rPr lang="en-US" sz="2800" dirty="0" smtClean="0">
                <a:solidFill>
                  <a:srgbClr val="7F7F7F"/>
                </a:solidFill>
                <a:latin typeface="Montserrat Light" charset="0"/>
                <a:ea typeface="Montserrat Light" charset="0"/>
                <a:cs typeface="Montserrat Light" charset="0"/>
              </a:rPr>
              <a:t>justice</a:t>
            </a:r>
            <a:r>
              <a:rPr lang="cs-CZ" sz="2800" dirty="0" smtClean="0">
                <a:solidFill>
                  <a:srgbClr val="7F7F7F"/>
                </a:solidFill>
                <a:latin typeface="Montserrat Light" charset="0"/>
                <a:ea typeface="Montserrat Light" charset="0"/>
                <a:cs typeface="Montserrat Light" charset="0"/>
              </a:rPr>
              <a:t>.“</a:t>
            </a:r>
            <a:r>
              <a:rPr lang="en-US" sz="2800" dirty="0" smtClean="0">
                <a:solidFill>
                  <a:srgbClr val="7F7F7F"/>
                </a:solidFill>
                <a:latin typeface="Montserrat Light" charset="0"/>
                <a:ea typeface="Montserrat Light" charset="0"/>
                <a:cs typeface="Montserrat Light" charset="0"/>
              </a:rPr>
              <a:t> </a:t>
            </a:r>
            <a:r>
              <a:rPr lang="en-US" sz="2800" dirty="0">
                <a:solidFill>
                  <a:srgbClr val="7F7F7F"/>
                </a:solidFill>
                <a:latin typeface="Montserrat Light" charset="0"/>
                <a:ea typeface="Montserrat Light" charset="0"/>
                <a:cs typeface="Montserrat Light" charset="0"/>
              </a:rPr>
              <a:t>(p. 571)</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059920" y="3763982"/>
            <a:ext cx="6183304" cy="5482852"/>
          </a:xfrm>
        </p:spPr>
      </p:pic>
    </p:spTree>
    <p:extLst>
      <p:ext uri="{BB962C8B-B14F-4D97-AF65-F5344CB8AC3E}">
        <p14:creationId xmlns:p14="http://schemas.microsoft.com/office/powerpoint/2010/main" val="1797461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33236" y="4531036"/>
            <a:ext cx="10355110" cy="5009833"/>
          </a:xfrm>
          <a:prstGeom prst="rect">
            <a:avLst/>
          </a:prstGeom>
          <a:noFill/>
        </p:spPr>
        <p:txBody>
          <a:bodyPr wrap="square" rtlCol="0">
            <a:spAutoFit/>
          </a:bodyPr>
          <a:lstStyle/>
          <a:p>
            <a:pPr>
              <a:lnSpc>
                <a:spcPct val="150000"/>
              </a:lnSpc>
            </a:pPr>
            <a:r>
              <a:rPr lang="en-US" sz="3200" dirty="0" smtClean="0">
                <a:solidFill>
                  <a:srgbClr val="7F7F7F"/>
                </a:solidFill>
                <a:latin typeface="Montserrat Light" charset="0"/>
                <a:ea typeface="Montserrat Light" charset="0"/>
                <a:cs typeface="Montserrat Light" charset="0"/>
              </a:rPr>
              <a:t>Theory </a:t>
            </a:r>
            <a:r>
              <a:rPr lang="en-US" sz="3200" dirty="0" err="1">
                <a:solidFill>
                  <a:srgbClr val="7F7F7F"/>
                </a:solidFill>
                <a:latin typeface="Montserrat Light" charset="0"/>
                <a:ea typeface="Montserrat Light" charset="0"/>
                <a:cs typeface="Montserrat Light" charset="0"/>
              </a:rPr>
              <a:t>clasifying</a:t>
            </a:r>
            <a:r>
              <a:rPr lang="en-US" sz="3200" dirty="0">
                <a:solidFill>
                  <a:srgbClr val="7F7F7F"/>
                </a:solidFill>
                <a:latin typeface="Montserrat Light" charset="0"/>
                <a:ea typeface="Montserrat Light" charset="0"/>
                <a:cs typeface="Montserrat Light" charset="0"/>
              </a:rPr>
              <a:t> mirror reflection reveals itself as faulty and inadequate</a:t>
            </a:r>
          </a:p>
          <a:p>
            <a:pPr>
              <a:lnSpc>
                <a:spcPct val="150000"/>
              </a:lnSpc>
            </a:pPr>
            <a:r>
              <a:rPr lang="en-US" sz="3200" dirty="0">
                <a:solidFill>
                  <a:srgbClr val="7F7F7F"/>
                </a:solidFill>
                <a:latin typeface="Montserrat Light" charset="0"/>
                <a:ea typeface="Montserrat Light" charset="0"/>
                <a:cs typeface="Montserrat Light" charset="0"/>
              </a:rPr>
              <a:t>Being an imitation cannot be a sufficient condition for being art</a:t>
            </a:r>
          </a:p>
          <a:p>
            <a:pPr>
              <a:lnSpc>
                <a:spcPct val="150000"/>
              </a:lnSpc>
            </a:pPr>
            <a:r>
              <a:rPr lang="en-US" sz="3200" dirty="0">
                <a:solidFill>
                  <a:srgbClr val="7F7F7F"/>
                </a:solidFill>
                <a:latin typeface="Montserrat Light" charset="0"/>
                <a:ea typeface="Montserrat Light" charset="0"/>
                <a:cs typeface="Montserrat Light" charset="0"/>
              </a:rPr>
              <a:t>Photography proved not only that it is not sufficient but also that it is not necessary </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3831868" y="3218925"/>
            <a:ext cx="7353082" cy="7283053"/>
          </a:xfrm>
        </p:spPr>
      </p:pic>
    </p:spTree>
    <p:extLst>
      <p:ext uri="{BB962C8B-B14F-4D97-AF65-F5344CB8AC3E}">
        <p14:creationId xmlns:p14="http://schemas.microsoft.com/office/powerpoint/2010/main" val="4606002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167437" y="3962769"/>
            <a:ext cx="5631603" cy="456535"/>
          </a:xfrm>
          <a:prstGeom prst="rect">
            <a:avLst/>
          </a:prstGeom>
          <a:noFill/>
        </p:spPr>
        <p:txBody>
          <a:bodyPr wrap="square" rtlCol="0">
            <a:spAutoFit/>
          </a:bodyPr>
          <a:lstStyle/>
          <a:p>
            <a:pPr>
              <a:lnSpc>
                <a:spcPct val="150000"/>
              </a:lnSpc>
            </a:pPr>
            <a:r>
              <a:rPr lang="cs-CZ" sz="1800" b="1" spc="600" dirty="0" smtClean="0">
                <a:solidFill>
                  <a:schemeClr val="accent2"/>
                </a:solidFill>
                <a:latin typeface="Montserrat Semi" charset="0"/>
                <a:ea typeface="Montserrat Semi" charset="0"/>
                <a:cs typeface="Montserrat Semi" charset="0"/>
              </a:rPr>
              <a:t>  </a:t>
            </a:r>
            <a:endParaRPr lang="en-US" sz="1800" b="1" spc="600" dirty="0">
              <a:solidFill>
                <a:schemeClr val="accent2"/>
              </a:solidFill>
              <a:latin typeface="Montserrat Semi" charset="0"/>
              <a:ea typeface="Montserrat Semi" charset="0"/>
              <a:cs typeface="Montserrat Semi" charset="0"/>
            </a:endParaRPr>
          </a:p>
        </p:txBody>
      </p:sp>
      <p:sp>
        <p:nvSpPr>
          <p:cNvPr id="35" name="TextBox 34"/>
          <p:cNvSpPr txBox="1"/>
          <p:nvPr/>
        </p:nvSpPr>
        <p:spPr>
          <a:xfrm>
            <a:off x="1779084" y="1457717"/>
            <a:ext cx="10807158" cy="12187952"/>
          </a:xfrm>
          <a:prstGeom prst="rect">
            <a:avLst/>
          </a:prstGeom>
          <a:noFill/>
        </p:spPr>
        <p:txBody>
          <a:bodyPr wrap="square" rtlCol="0">
            <a:spAutoFit/>
          </a:bodyPr>
          <a:lstStyle/>
          <a:p>
            <a:pPr>
              <a:lnSpc>
                <a:spcPct val="150000"/>
              </a:lnSpc>
            </a:pPr>
            <a:r>
              <a:rPr lang="en-US" sz="2800" dirty="0" smtClean="0">
                <a:latin typeface="Montserrat Light" charset="0"/>
                <a:ea typeface="Montserrat Light" charset="0"/>
                <a:cs typeface="Montserrat Light" charset="0"/>
              </a:rPr>
              <a:t>„</a:t>
            </a:r>
            <a:r>
              <a:rPr lang="en-US" sz="2800" dirty="0">
                <a:latin typeface="Montserrat Light" charset="0"/>
                <a:ea typeface="Montserrat Light" charset="0"/>
                <a:cs typeface="Montserrat Light" charset="0"/>
              </a:rPr>
              <a:t>It is, of course, indispensable in </a:t>
            </a:r>
            <a:r>
              <a:rPr lang="en-US" sz="2800" dirty="0" err="1">
                <a:latin typeface="Montserrat Light" charset="0"/>
                <a:ea typeface="Montserrat Light" charset="0"/>
                <a:cs typeface="Montserrat Light" charset="0"/>
              </a:rPr>
              <a:t>socratic</a:t>
            </a:r>
            <a:r>
              <a:rPr lang="en-US" sz="2800" dirty="0">
                <a:latin typeface="Montserrat Light" charset="0"/>
                <a:ea typeface="Montserrat Light" charset="0"/>
                <a:cs typeface="Montserrat Light" charset="0"/>
              </a:rPr>
              <a:t> discussion that all participants be masters of the concept up for analysis, since the aim is to match a real defining expression to a term in active use, and the test for adequacy presumably consists in showing that the former analyzes and applies to all and only those things of which the latter is true.“ (p. 571-572</a:t>
            </a:r>
            <a:r>
              <a:rPr lang="en-US" sz="2800" dirty="0" smtClean="0">
                <a:latin typeface="Montserrat Light" charset="0"/>
                <a:ea typeface="Montserrat Light" charset="0"/>
                <a:cs typeface="Montserrat Light" charset="0"/>
              </a:rPr>
              <a:t>)</a:t>
            </a:r>
            <a:endParaRPr lang="cs-CZ" sz="2800" dirty="0" smtClean="0">
              <a:latin typeface="Montserrat Light" charset="0"/>
              <a:ea typeface="Montserrat Light" charset="0"/>
              <a:cs typeface="Montserrat Light" charset="0"/>
            </a:endParaRPr>
          </a:p>
          <a:p>
            <a:pPr>
              <a:lnSpc>
                <a:spcPct val="150000"/>
              </a:lnSpc>
            </a:pPr>
            <a:endParaRPr lang="cs-CZ" sz="2800" dirty="0" smtClean="0">
              <a:latin typeface="Montserrat Light" charset="0"/>
              <a:ea typeface="Montserrat Light" charset="0"/>
              <a:cs typeface="Montserrat Light" charset="0"/>
            </a:endParaRPr>
          </a:p>
          <a:p>
            <a:pPr>
              <a:lnSpc>
                <a:spcPct val="150000"/>
              </a:lnSpc>
            </a:pPr>
            <a:r>
              <a:rPr lang="cs-CZ" sz="2800" dirty="0" err="1" smtClean="0">
                <a:latin typeface="Montserrat Light" charset="0"/>
                <a:ea typeface="Montserrat Light" charset="0"/>
                <a:cs typeface="Montserrat Light" charset="0"/>
              </a:rPr>
              <a:t>Criticism</a:t>
            </a:r>
            <a:r>
              <a:rPr lang="cs-CZ" sz="2800" dirty="0" smtClean="0">
                <a:latin typeface="Montserrat Light" charset="0"/>
                <a:ea typeface="Montserrat Light" charset="0"/>
                <a:cs typeface="Montserrat Light" charset="0"/>
              </a:rPr>
              <a:t> </a:t>
            </a:r>
            <a:r>
              <a:rPr lang="cs-CZ" sz="2800" dirty="0" err="1" smtClean="0">
                <a:latin typeface="Montserrat Light" charset="0"/>
                <a:ea typeface="Montserrat Light" charset="0"/>
                <a:cs typeface="Montserrat Light" charset="0"/>
              </a:rPr>
              <a:t>of</a:t>
            </a:r>
            <a:r>
              <a:rPr lang="cs-CZ" sz="2800" dirty="0" smtClean="0">
                <a:latin typeface="Montserrat Light" charset="0"/>
                <a:ea typeface="Montserrat Light" charset="0"/>
                <a:cs typeface="Montserrat Light" charset="0"/>
              </a:rPr>
              <a:t> </a:t>
            </a:r>
            <a:r>
              <a:rPr lang="cs-CZ" sz="2800" dirty="0" err="1" smtClean="0">
                <a:latin typeface="Montserrat Light" charset="0"/>
                <a:ea typeface="Montserrat Light" charset="0"/>
                <a:cs typeface="Montserrat Light" charset="0"/>
              </a:rPr>
              <a:t>antiessentialism</a:t>
            </a:r>
            <a:endParaRPr lang="en-US" sz="2800" dirty="0">
              <a:latin typeface="Montserrat Light" charset="0"/>
              <a:ea typeface="Montserrat Light" charset="0"/>
              <a:cs typeface="Montserrat Light" charset="0"/>
            </a:endParaRPr>
          </a:p>
          <a:p>
            <a:pPr>
              <a:lnSpc>
                <a:spcPct val="150000"/>
              </a:lnSpc>
            </a:pPr>
            <a:endParaRPr lang="cs-CZ" sz="2800" dirty="0" smtClean="0">
              <a:latin typeface="Montserrat Light" charset="0"/>
              <a:ea typeface="Montserrat Light" charset="0"/>
              <a:cs typeface="Montserrat Light" charset="0"/>
            </a:endParaRPr>
          </a:p>
          <a:p>
            <a:pPr>
              <a:lnSpc>
                <a:spcPct val="150000"/>
              </a:lnSpc>
            </a:pPr>
            <a:r>
              <a:rPr lang="cs-CZ" sz="2800" dirty="0" smtClean="0">
                <a:latin typeface="Montserrat Light" charset="0"/>
                <a:ea typeface="Montserrat Light" charset="0"/>
                <a:cs typeface="Montserrat Light" charset="0"/>
              </a:rPr>
              <a:t>„</a:t>
            </a:r>
            <a:r>
              <a:rPr lang="en-US" sz="2800" dirty="0" smtClean="0">
                <a:latin typeface="Montserrat Light" charset="0"/>
                <a:ea typeface="Montserrat Light" charset="0"/>
                <a:cs typeface="Montserrat Light" charset="0"/>
              </a:rPr>
              <a:t>It </a:t>
            </a:r>
            <a:r>
              <a:rPr lang="en-US" sz="2800" dirty="0">
                <a:latin typeface="Montserrat Light" charset="0"/>
                <a:ea typeface="Montserrat Light" charset="0"/>
                <a:cs typeface="Montserrat Light" charset="0"/>
              </a:rPr>
              <a:t>is our use of the term that the theory allegedly means to capture, but we are supposed able, in the words of a recent writer, "to separate those objects which are works of art from those which are not, because . . . we know how correctly to use the word 'art' and to apply the phrase 'work of art'." Theories, on this account, are somewhat like </a:t>
            </a:r>
            <a:r>
              <a:rPr lang="en-US" sz="2800" dirty="0" err="1">
                <a:latin typeface="Montserrat Light" charset="0"/>
                <a:ea typeface="Montserrat Light" charset="0"/>
                <a:cs typeface="Montserrat Light" charset="0"/>
              </a:rPr>
              <a:t>mirrorimages</a:t>
            </a:r>
            <a:r>
              <a:rPr lang="en-US" sz="2800" dirty="0">
                <a:latin typeface="Montserrat Light" charset="0"/>
                <a:ea typeface="Montserrat Light" charset="0"/>
                <a:cs typeface="Montserrat Light" charset="0"/>
              </a:rPr>
              <a:t> on Socrates' account, showing forth what we already know, wordy reflections of the actual linguistic practice we are masters in</a:t>
            </a:r>
            <a:r>
              <a:rPr lang="en-US" sz="2800" dirty="0" smtClean="0">
                <a:latin typeface="Montserrat Light" charset="0"/>
                <a:ea typeface="Montserrat Light" charset="0"/>
                <a:cs typeface="Montserrat Light" charset="0"/>
              </a:rPr>
              <a:t>.</a:t>
            </a:r>
            <a:r>
              <a:rPr lang="cs-CZ" sz="2800" dirty="0" smtClean="0">
                <a:latin typeface="Montserrat Light" charset="0"/>
                <a:ea typeface="Montserrat Light" charset="0"/>
                <a:cs typeface="Montserrat Light" charset="0"/>
              </a:rPr>
              <a:t>“ (p. 572)</a:t>
            </a:r>
            <a:endParaRPr lang="cs-CZ" sz="2800" dirty="0">
              <a:latin typeface="Montserrat Light" charset="0"/>
              <a:ea typeface="Montserrat Light" charset="0"/>
              <a:cs typeface="Montserrat Light" charset="0"/>
            </a:endParaRPr>
          </a:p>
          <a:p>
            <a:pPr>
              <a:lnSpc>
                <a:spcPct val="150000"/>
              </a:lnSpc>
            </a:pPr>
            <a:endParaRPr lang="cs-CZ" sz="2400" dirty="0" smtClean="0">
              <a:latin typeface="Montserrat Light" charset="0"/>
              <a:ea typeface="Montserrat Light" charset="0"/>
              <a:cs typeface="Montserrat Light" charset="0"/>
            </a:endParaRPr>
          </a:p>
          <a:p>
            <a:pPr>
              <a:lnSpc>
                <a:spcPct val="150000"/>
              </a:lnSpc>
            </a:pPr>
            <a:endParaRPr lang="en-US" sz="2400" dirty="0">
              <a:latin typeface="Montserrat Light" charset="0"/>
              <a:ea typeface="Montserrat Light" charset="0"/>
              <a:cs typeface="Montserrat Light" charset="0"/>
            </a:endParaRPr>
          </a:p>
        </p:txBody>
      </p:sp>
      <p:pic>
        <p:nvPicPr>
          <p:cNvPr id="2" name="Zástupný symbol pro obrázek 1"/>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tretch>
            <a:fillRect/>
          </a:stretch>
        </p:blipFill>
        <p:spPr>
          <a:xfrm>
            <a:off x="13728357" y="3376477"/>
            <a:ext cx="9921240" cy="6977938"/>
          </a:xfrm>
        </p:spPr>
      </p:pic>
    </p:spTree>
    <p:extLst>
      <p:ext uri="{BB962C8B-B14F-4D97-AF65-F5344CB8AC3E}">
        <p14:creationId xmlns:p14="http://schemas.microsoft.com/office/powerpoint/2010/main" val="16403659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05086" y="2327942"/>
            <a:ext cx="12480471" cy="9602629"/>
          </a:xfrm>
          <a:prstGeom prst="rect">
            <a:avLst/>
          </a:prstGeom>
          <a:noFill/>
        </p:spPr>
        <p:txBody>
          <a:bodyPr wrap="square" rtlCol="0">
            <a:spAutoFit/>
          </a:bodyPr>
          <a:lstStyle/>
          <a:p>
            <a:pPr>
              <a:lnSpc>
                <a:spcPct val="150000"/>
              </a:lnSpc>
            </a:pPr>
            <a:r>
              <a:rPr lang="en-US" sz="2400" dirty="0" smtClean="0">
                <a:solidFill>
                  <a:srgbClr val="7F7F7F"/>
                </a:solidFill>
                <a:latin typeface="Montserrat Light" charset="0"/>
                <a:ea typeface="Montserrat Light" charset="0"/>
                <a:cs typeface="Montserrat Light" charset="0"/>
              </a:rPr>
              <a:t>, </a:t>
            </a:r>
            <a:endParaRPr lang="cs-CZ" sz="2400" b="1"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Art as imitation- persuasive definition: it can explain a organize quite a lot of artworks</a:t>
            </a:r>
          </a:p>
          <a:p>
            <a:pPr>
              <a:lnSpc>
                <a:spcPct val="150000"/>
              </a:lnSpc>
            </a:pPr>
            <a:r>
              <a:rPr lang="en-US" sz="2800" dirty="0">
                <a:solidFill>
                  <a:srgbClr val="7F7F7F"/>
                </a:solidFill>
                <a:latin typeface="Montserrat Light" charset="0"/>
                <a:ea typeface="Montserrat Light" charset="0"/>
                <a:cs typeface="Montserrat Light" charset="0"/>
              </a:rPr>
              <a:t>? if a completely new object appears that does not fit the definition:</a:t>
            </a:r>
          </a:p>
          <a:p>
            <a:pPr>
              <a:lnSpc>
                <a:spcPct val="150000"/>
              </a:lnSpc>
            </a:pPr>
            <a:r>
              <a:rPr lang="en-US" sz="2800" dirty="0">
                <a:solidFill>
                  <a:srgbClr val="7F7F7F"/>
                </a:solidFill>
                <a:latin typeface="Montserrat Light" charset="0"/>
                <a:ea typeface="Montserrat Light" charset="0"/>
                <a:cs typeface="Montserrat Light" charset="0"/>
              </a:rPr>
              <a:t>A joke, an artist was insane – we can test it→ put the theory into doubts</a:t>
            </a:r>
          </a:p>
          <a:p>
            <a:pPr>
              <a:lnSpc>
                <a:spcPct val="150000"/>
              </a:lnSpc>
            </a:pPr>
            <a:r>
              <a:rPr lang="en-US" sz="2800" dirty="0">
                <a:solidFill>
                  <a:srgbClr val="7F7F7F"/>
                </a:solidFill>
                <a:latin typeface="Montserrat Light" charset="0"/>
                <a:ea typeface="Montserrat Light" charset="0"/>
                <a:cs typeface="Montserrat Light" charset="0"/>
              </a:rPr>
              <a:t>Something like this happened with Post-impressionism: if we accept it as art, we have to reconsider our approach to art theories </a:t>
            </a:r>
          </a:p>
          <a:p>
            <a:pPr>
              <a:lnSpc>
                <a:spcPct val="150000"/>
              </a:lnSpc>
            </a:pPr>
            <a:r>
              <a:rPr lang="en-US" sz="2800" dirty="0">
                <a:solidFill>
                  <a:srgbClr val="7F7F7F"/>
                </a:solidFill>
                <a:latin typeface="Montserrat Light" charset="0"/>
                <a:ea typeface="Montserrat Light" charset="0"/>
                <a:cs typeface="Montserrat Light" charset="0"/>
              </a:rPr>
              <a:t>This happened, but we have not changed our language at all (</a:t>
            </a:r>
            <a:r>
              <a:rPr lang="en-US" sz="2800" dirty="0" err="1">
                <a:solidFill>
                  <a:srgbClr val="7F7F7F"/>
                </a:solidFill>
                <a:latin typeface="Montserrat Light" charset="0"/>
                <a:ea typeface="Montserrat Light" charset="0"/>
                <a:cs typeface="Montserrat Light" charset="0"/>
              </a:rPr>
              <a:t>antiessentialism</a:t>
            </a:r>
            <a:r>
              <a:rPr lang="en-US" sz="2800" dirty="0">
                <a:solidFill>
                  <a:srgbClr val="7F7F7F"/>
                </a:solidFill>
                <a:latin typeface="Montserrat Light" charset="0"/>
                <a:ea typeface="Montserrat Light" charset="0"/>
                <a:cs typeface="Montserrat Light" charset="0"/>
              </a:rPr>
              <a:t>) </a:t>
            </a:r>
          </a:p>
          <a:p>
            <a:pPr>
              <a:lnSpc>
                <a:spcPct val="150000"/>
              </a:lnSpc>
            </a:pPr>
            <a:r>
              <a:rPr lang="en-US" sz="2800" dirty="0">
                <a:solidFill>
                  <a:srgbClr val="7F7F7F"/>
                </a:solidFill>
                <a:latin typeface="Montserrat Light" charset="0"/>
                <a:ea typeface="Montserrat Light" charset="0"/>
                <a:cs typeface="Montserrat Light" charset="0"/>
              </a:rPr>
              <a:t>New theory: RT</a:t>
            </a:r>
          </a:p>
          <a:p>
            <a:pPr>
              <a:lnSpc>
                <a:spcPct val="150000"/>
              </a:lnSpc>
            </a:pPr>
            <a:r>
              <a:rPr lang="en-US" sz="2800" dirty="0">
                <a:solidFill>
                  <a:srgbClr val="7F7F7F"/>
                </a:solidFill>
                <a:latin typeface="Montserrat Light" charset="0"/>
                <a:ea typeface="Montserrat Light" charset="0"/>
                <a:cs typeface="Montserrat Light" charset="0"/>
              </a:rPr>
              <a:t>„According to it, the artists in question were to be understood not as unsuccessfully imitating real forms but as successfully creating new ones, quite as real as the forms which the older art had been thought, in its best examples, to be creditably imitating.“  (p. 573)</a:t>
            </a:r>
          </a:p>
          <a:p>
            <a:pPr>
              <a:lnSpc>
                <a:spcPct val="150000"/>
              </a:lnSpc>
            </a:pPr>
            <a:endParaRPr lang="en-US" sz="2400" b="1"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192622" y="4597581"/>
            <a:ext cx="7094220" cy="5273993"/>
          </a:xfrm>
        </p:spPr>
      </p:pic>
    </p:spTree>
    <p:extLst>
      <p:ext uri="{BB962C8B-B14F-4D97-AF65-F5344CB8AC3E}">
        <p14:creationId xmlns:p14="http://schemas.microsoft.com/office/powerpoint/2010/main" val="6596466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7" y="3355964"/>
            <a:ext cx="9713171" cy="9602629"/>
          </a:xfrm>
          <a:prstGeom prst="rect">
            <a:avLst/>
          </a:prstGeom>
          <a:noFill/>
        </p:spPr>
        <p:txBody>
          <a:bodyPr wrap="square" rtlCol="0">
            <a:spAutoFit/>
          </a:bodyPr>
          <a:lstStyle/>
          <a:p>
            <a:pPr>
              <a:lnSpc>
                <a:spcPct val="150000"/>
              </a:lnSpc>
            </a:pPr>
            <a:r>
              <a:rPr lang="en-US" sz="2800" dirty="0" smtClean="0">
                <a:solidFill>
                  <a:srgbClr val="7F7F7F"/>
                </a:solidFill>
                <a:latin typeface="Montserrat Light" charset="0"/>
                <a:ea typeface="Montserrat Light" charset="0"/>
                <a:cs typeface="Montserrat Light" charset="0"/>
              </a:rPr>
              <a:t>„</a:t>
            </a:r>
            <a:r>
              <a:rPr lang="en-US" sz="2800" dirty="0">
                <a:solidFill>
                  <a:srgbClr val="7F7F7F"/>
                </a:solidFill>
                <a:latin typeface="Montserrat Light" charset="0"/>
                <a:ea typeface="Montserrat Light" charset="0"/>
                <a:cs typeface="Montserrat Light" charset="0"/>
              </a:rPr>
              <a:t>one might almost interpret the crude drawing in Van Gogh and Cézanne, the dislocation of form from contour in Rouault and Dufy, the arbitrary use of color planes in Gauguin and the Fauves, as so many ways of drawing attention to the fact that these were non-imitations, specifically intended not to deceive. Logically, this would be roughly like printing "Not Legal Tender'' across a brilliantly counterfeited dollar bill, the resulting object (counterfeit cum inscription) rendered incapable of deceiving anyone.“ (p. 574</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cs-CZ" sz="2800" dirty="0" smtClean="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Through this theory (RT) one has to interpret contemporary art </a:t>
            </a:r>
          </a:p>
          <a:p>
            <a:pPr>
              <a:lnSpc>
                <a:spcPct val="150000"/>
              </a:lnSpc>
            </a:pPr>
            <a:endParaRPr lang="cs-CZ" sz="24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3342419" y="3500326"/>
            <a:ext cx="8165780" cy="6422136"/>
          </a:xfrm>
        </p:spPr>
      </p:pic>
    </p:spTree>
    <p:extLst>
      <p:ext uri="{BB962C8B-B14F-4D97-AF65-F5344CB8AC3E}">
        <p14:creationId xmlns:p14="http://schemas.microsoft.com/office/powerpoint/2010/main" val="366130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33014</TotalTime>
  <Words>1995</Words>
  <Application>Microsoft Office PowerPoint</Application>
  <PresentationFormat>Vlastní</PresentationFormat>
  <Paragraphs>97</Paragraphs>
  <Slides>17</Slides>
  <Notes>4</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Default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Awesome PPT</Manager>
  <Company>Awesome PPT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Slidedizer Presentation</dc:title>
  <dc:subject>Awesome PPT</dc:subject>
  <dc:creator>Slidedizer Co.</dc:creator>
  <cp:keywords>Awesome PPT</cp:keywords>
  <dc:description>Awesome PPT</dc:description>
  <cp:lastModifiedBy>Šárka</cp:lastModifiedBy>
  <cp:revision>6334</cp:revision>
  <dcterms:created xsi:type="dcterms:W3CDTF">2014-11-12T21:47:38Z</dcterms:created>
  <dcterms:modified xsi:type="dcterms:W3CDTF">2020-03-16T11:24:53Z</dcterms:modified>
  <cp:category>Awesome PPT</cp:category>
</cp:coreProperties>
</file>