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94" r:id="rId8"/>
    <p:sldId id="265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éta Zandlová" userId="f597e985-6016-45b0-9e05-c32aa333b728" providerId="ADAL" clId="{EEC5CD6D-2CD2-45DE-BF2E-5D303E487872}"/>
    <pc:docChg chg="custSel addSld modSld">
      <pc:chgData name="Markéta Zandlová" userId="f597e985-6016-45b0-9e05-c32aa333b728" providerId="ADAL" clId="{EEC5CD6D-2CD2-45DE-BF2E-5D303E487872}" dt="2020-10-05T13:00:13.551" v="89" actId="122"/>
      <pc:docMkLst>
        <pc:docMk/>
      </pc:docMkLst>
      <pc:sldChg chg="modSp mod">
        <pc:chgData name="Markéta Zandlová" userId="f597e985-6016-45b0-9e05-c32aa333b728" providerId="ADAL" clId="{EEC5CD6D-2CD2-45DE-BF2E-5D303E487872}" dt="2020-10-04T14:59:12.234" v="29" actId="20577"/>
        <pc:sldMkLst>
          <pc:docMk/>
          <pc:sldMk cId="769239402" sldId="256"/>
        </pc:sldMkLst>
        <pc:spChg chg="mod">
          <ac:chgData name="Markéta Zandlová" userId="f597e985-6016-45b0-9e05-c32aa333b728" providerId="ADAL" clId="{EEC5CD6D-2CD2-45DE-BF2E-5D303E487872}" dt="2020-10-04T14:59:12.234" v="29" actId="20577"/>
          <ac:spMkLst>
            <pc:docMk/>
            <pc:sldMk cId="769239402" sldId="256"/>
            <ac:spMk id="2" creationId="{00000000-0000-0000-0000-000000000000}"/>
          </ac:spMkLst>
        </pc:spChg>
      </pc:sldChg>
      <pc:sldChg chg="delSp modSp new mod">
        <pc:chgData name="Markéta Zandlová" userId="f597e985-6016-45b0-9e05-c32aa333b728" providerId="ADAL" clId="{EEC5CD6D-2CD2-45DE-BF2E-5D303E487872}" dt="2020-10-05T13:00:13.551" v="89" actId="122"/>
        <pc:sldMkLst>
          <pc:docMk/>
          <pc:sldMk cId="87322192" sldId="293"/>
        </pc:sldMkLst>
        <pc:spChg chg="mod">
          <ac:chgData name="Markéta Zandlová" userId="f597e985-6016-45b0-9e05-c32aa333b728" providerId="ADAL" clId="{EEC5CD6D-2CD2-45DE-BF2E-5D303E487872}" dt="2020-10-05T13:00:13.551" v="89" actId="122"/>
          <ac:spMkLst>
            <pc:docMk/>
            <pc:sldMk cId="87322192" sldId="293"/>
            <ac:spMk id="2" creationId="{E62D55AC-02AB-4D09-A084-C414885780F8}"/>
          </ac:spMkLst>
        </pc:spChg>
        <pc:spChg chg="del mod">
          <ac:chgData name="Markéta Zandlová" userId="f597e985-6016-45b0-9e05-c32aa333b728" providerId="ADAL" clId="{EEC5CD6D-2CD2-45DE-BF2E-5D303E487872}" dt="2020-10-05T12:59:41.368" v="81" actId="478"/>
          <ac:spMkLst>
            <pc:docMk/>
            <pc:sldMk cId="87322192" sldId="293"/>
            <ac:spMk id="3" creationId="{2C862CD2-6304-45BD-9F24-9CF5D2659848}"/>
          </ac:spMkLst>
        </pc:spChg>
      </pc:sldChg>
    </pc:docChg>
  </pc:docChgLst>
  <pc:docChgLst>
    <pc:chgData name="Markéta Zandlová" userId="f597e985-6016-45b0-9e05-c32aa333b728" providerId="ADAL" clId="{9B3078E8-CF4F-4369-A3B7-9632EE73E37C}"/>
    <pc:docChg chg="addSld delSld modSld">
      <pc:chgData name="Markéta Zandlová" userId="f597e985-6016-45b0-9e05-c32aa333b728" providerId="ADAL" clId="{9B3078E8-CF4F-4369-A3B7-9632EE73E37C}" dt="2021-10-04T20:29:08.340" v="8" actId="47"/>
      <pc:docMkLst>
        <pc:docMk/>
      </pc:docMkLst>
      <pc:sldChg chg="modSp mod">
        <pc:chgData name="Markéta Zandlová" userId="f597e985-6016-45b0-9e05-c32aa333b728" providerId="ADAL" clId="{9B3078E8-CF4F-4369-A3B7-9632EE73E37C}" dt="2021-10-04T20:26:48.116" v="7" actId="20577"/>
        <pc:sldMkLst>
          <pc:docMk/>
          <pc:sldMk cId="769239402" sldId="256"/>
        </pc:sldMkLst>
        <pc:spChg chg="mod">
          <ac:chgData name="Markéta Zandlová" userId="f597e985-6016-45b0-9e05-c32aa333b728" providerId="ADAL" clId="{9B3078E8-CF4F-4369-A3B7-9632EE73E37C}" dt="2021-10-04T20:26:38.294" v="2" actId="20577"/>
          <ac:spMkLst>
            <pc:docMk/>
            <pc:sldMk cId="769239402" sldId="256"/>
            <ac:spMk id="2" creationId="{00000000-0000-0000-0000-000000000000}"/>
          </ac:spMkLst>
        </pc:spChg>
        <pc:spChg chg="mod">
          <ac:chgData name="Markéta Zandlová" userId="f597e985-6016-45b0-9e05-c32aa333b728" providerId="ADAL" clId="{9B3078E8-CF4F-4369-A3B7-9632EE73E37C}" dt="2021-10-04T20:26:48.116" v="7" actId="20577"/>
          <ac:spMkLst>
            <pc:docMk/>
            <pc:sldMk cId="769239402" sldId="256"/>
            <ac:spMk id="3" creationId="{00000000-0000-0000-0000-000000000000}"/>
          </ac:spMkLst>
        </pc:spChg>
      </pc:sldChg>
      <pc:sldChg chg="del">
        <pc:chgData name="Markéta Zandlová" userId="f597e985-6016-45b0-9e05-c32aa333b728" providerId="ADAL" clId="{9B3078E8-CF4F-4369-A3B7-9632EE73E37C}" dt="2021-10-04T20:29:08.340" v="8" actId="47"/>
        <pc:sldMkLst>
          <pc:docMk/>
          <pc:sldMk cId="87322192" sldId="293"/>
        </pc:sldMkLst>
      </pc:sldChg>
      <pc:sldChg chg="new">
        <pc:chgData name="Markéta Zandlová" userId="f597e985-6016-45b0-9e05-c32aa333b728" providerId="ADAL" clId="{9B3078E8-CF4F-4369-A3B7-9632EE73E37C}" dt="2021-10-04T20:26:26.597" v="0" actId="680"/>
        <pc:sldMkLst>
          <pc:docMk/>
          <pc:sldMk cId="2190605271" sldId="29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442F1-9F41-46BA-9088-463C65F9E517}" type="datetimeFigureOut">
              <a:rPr lang="cs-CZ" smtClean="0"/>
              <a:t>02.10.2023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31EE653-3B9D-4E0F-9F48-B4DD1997D07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442F1-9F41-46BA-9088-463C65F9E517}" type="datetimeFigureOut">
              <a:rPr lang="cs-CZ" smtClean="0"/>
              <a:t>02.10.2023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E653-3B9D-4E0F-9F48-B4DD1997D07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442F1-9F41-46BA-9088-463C65F9E517}" type="datetimeFigureOut">
              <a:rPr lang="cs-CZ" smtClean="0"/>
              <a:t>02.10.2023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E653-3B9D-4E0F-9F48-B4DD1997D07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442F1-9F41-46BA-9088-463C65F9E517}" type="datetimeFigureOut">
              <a:rPr lang="cs-CZ" smtClean="0"/>
              <a:t>02.10.2023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E653-3B9D-4E0F-9F48-B4DD1997D07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442F1-9F41-46BA-9088-463C65F9E517}" type="datetimeFigureOut">
              <a:rPr lang="cs-CZ" smtClean="0"/>
              <a:t>02.10.2023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1EE653-3B9D-4E0F-9F48-B4DD1997D071}" type="slidenum">
              <a:rPr lang="cs-CZ" smtClean="0"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442F1-9F41-46BA-9088-463C65F9E517}" type="datetimeFigureOut">
              <a:rPr lang="cs-CZ" smtClean="0"/>
              <a:t>02.10.2023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E653-3B9D-4E0F-9F48-B4DD1997D07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442F1-9F41-46BA-9088-463C65F9E517}" type="datetimeFigureOut">
              <a:rPr lang="cs-CZ" smtClean="0"/>
              <a:t>02.10.2023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E653-3B9D-4E0F-9F48-B4DD1997D07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442F1-9F41-46BA-9088-463C65F9E517}" type="datetimeFigureOut">
              <a:rPr lang="cs-CZ" smtClean="0"/>
              <a:t>02.10.2023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E653-3B9D-4E0F-9F48-B4DD1997D07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442F1-9F41-46BA-9088-463C65F9E517}" type="datetimeFigureOut">
              <a:rPr lang="cs-CZ" smtClean="0"/>
              <a:t>02.10.2023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E653-3B9D-4E0F-9F48-B4DD1997D07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442F1-9F41-46BA-9088-463C65F9E517}" type="datetimeFigureOut">
              <a:rPr lang="cs-CZ" smtClean="0"/>
              <a:t>02.10.2023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E653-3B9D-4E0F-9F48-B4DD1997D071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442F1-9F41-46BA-9088-463C65F9E517}" type="datetimeFigureOut">
              <a:rPr lang="cs-CZ" smtClean="0"/>
              <a:t>02.10.2023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31EE653-3B9D-4E0F-9F48-B4DD1997D071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394442F1-9F41-46BA-9088-463C65F9E517}" type="datetimeFigureOut">
              <a:rPr lang="cs-CZ" smtClean="0"/>
              <a:t>02.10.2023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331EE653-3B9D-4E0F-9F48-B4DD1997D071}" type="slidenum">
              <a:rPr lang="cs-CZ" smtClean="0"/>
              <a:t>‹#›</a:t>
            </a:fld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Antropologie A prostor </a:t>
            </a:r>
            <a:br>
              <a:rPr lang="cs-CZ" sz="3200" dirty="0"/>
            </a:br>
            <a:r>
              <a:rPr lang="cs-CZ" sz="3200" dirty="0"/>
              <a:t>ZS </a:t>
            </a:r>
            <a:r>
              <a:rPr lang="cs-CZ" sz="3200" dirty="0" smtClean="0"/>
              <a:t>2023</a:t>
            </a:r>
            <a:r>
              <a:rPr lang="cs-CZ" sz="4800" dirty="0"/>
              <a:t/>
            </a:r>
            <a:br>
              <a:rPr lang="cs-CZ" sz="4800" dirty="0"/>
            </a:br>
            <a:r>
              <a:rPr lang="cs-CZ" sz="4800" dirty="0"/>
              <a:t/>
            </a:r>
            <a:br>
              <a:rPr lang="cs-CZ" sz="4800" dirty="0"/>
            </a:br>
            <a:r>
              <a:rPr lang="cs-CZ" sz="4800" dirty="0"/>
              <a:t/>
            </a:r>
            <a:br>
              <a:rPr lang="cs-CZ" sz="4800" dirty="0"/>
            </a:br>
            <a:r>
              <a:rPr lang="cs-CZ" sz="4400" dirty="0"/>
              <a:t>I. Představení kurzu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cs-CZ" sz="2800" dirty="0"/>
              <a:t>Markéta Zandlová, Ph.D.</a:t>
            </a:r>
          </a:p>
        </p:txBody>
      </p:sp>
    </p:spTree>
    <p:extLst>
      <p:ext uri="{BB962C8B-B14F-4D97-AF65-F5344CB8AC3E}">
        <p14:creationId xmlns:p14="http://schemas.microsoft.com/office/powerpoint/2010/main" val="769239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7209134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826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http://www.mesto-telc.cz/pics/mesto/planek/mapa1_tel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59484" y="65044"/>
            <a:ext cx="6590971" cy="656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193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9208"/>
            <a:ext cx="6131024" cy="1371600"/>
          </a:xfrm>
        </p:spPr>
        <p:txBody>
          <a:bodyPr>
            <a:normAutofit/>
          </a:bodyPr>
          <a:lstStyle/>
          <a:p>
            <a:r>
              <a:rPr lang="cs-CZ" sz="2800" b="1" dirty="0"/>
              <a:t>LINIE – PRŮSEČÍKY – </a:t>
            </a:r>
            <a:r>
              <a:rPr lang="cs-CZ" sz="2800" b="1" dirty="0" err="1"/>
              <a:t>cENTRA</a:t>
            </a:r>
            <a:r>
              <a:rPr lang="cs-CZ" sz="2800" b="1" dirty="0"/>
              <a:t/>
            </a:r>
            <a:br>
              <a:rPr lang="cs-CZ" sz="2800" b="1" dirty="0"/>
            </a:b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Místo je určeno prostorovými vztahy: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dirty="0"/>
              <a:t>Linie = silnice, stezky a cesty, vedoucí z jednoho místa na jiné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dirty="0"/>
              <a:t>Průsečíky = křižovatky, kde se lidí míjejí, potkávají i shromažďují (realizace ekonomických výměn - trh)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dirty="0"/>
              <a:t>Centra a Monumenty = náboženská nebo politická centra, vyznačující se nějakým památníkem, monumentem, který definuje prostor (geografický i sociální) a hranice, za nimiž se již nacházejí „Jiní“ a také „jiná“ centra a „jiné“ prostory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dirty="0"/>
              <a:t>Cesty, křižovatky, centra a monumenty se mohou překrývat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2273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8352928" cy="4698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8486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116042"/>
          </a:xfrm>
        </p:spPr>
        <p:txBody>
          <a:bodyPr>
            <a:normAutofit/>
          </a:bodyPr>
          <a:lstStyle/>
          <a:p>
            <a:r>
              <a:rPr lang="cs-CZ" sz="2800" b="1" dirty="0"/>
              <a:t>MÍSTO A ČAS /</a:t>
            </a:r>
            <a:br>
              <a:rPr lang="cs-CZ" sz="2800" b="1" dirty="0"/>
            </a:br>
            <a:r>
              <a:rPr lang="cs-CZ" sz="2800" b="1" dirty="0"/>
              <a:t>symboly centra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7620000" cy="4569371"/>
          </a:xfrm>
        </p:spPr>
        <p:txBody>
          <a:bodyPr>
            <a:norm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b="0" dirty="0"/>
              <a:t>místo se protíná s časem = každé „místo“ má svou historii, každá historie své stopy, svá místa = „historický prostor“;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b="0" dirty="0"/>
              <a:t>místa - představa kontinuity , blízkosti a intimity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b="0" dirty="0"/>
              <a:t>odkazují k minulosti, pracují s historickou dimenzí (historická centra měst; jména ulic a náměstí jsou „přehlídkou historie“ 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b="0" dirty="0"/>
              <a:t>místa jsou symbolická: francouzské město má v centru katedrálu jako symbol náboženské autority a monument spojený s politickou mocí - celé město je centrem geografického i sociálního prostoru a symbolickým centrem politické struktury;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b="0" dirty="0"/>
              <a:t>v centru se konají „</a:t>
            </a:r>
            <a:r>
              <a:rPr lang="cs-CZ" b="0" dirty="0" err="1"/>
              <a:t>komemorativní</a:t>
            </a:r>
            <a:r>
              <a:rPr lang="cs-CZ" b="0" dirty="0"/>
              <a:t> rituály“, </a:t>
            </a:r>
          </a:p>
        </p:txBody>
      </p:sp>
    </p:spTree>
    <p:extLst>
      <p:ext uri="{BB962C8B-B14F-4D97-AF65-F5344CB8AC3E}">
        <p14:creationId xmlns:p14="http://schemas.microsoft.com/office/powerpoint/2010/main" val="2436690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3384376" cy="4518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356992"/>
            <a:ext cx="5909486" cy="3320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64650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cap="small" dirty="0"/>
              <a:t>MÍSTA A NE-MÍSTA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cs-CZ" dirty="0"/>
          </a:p>
          <a:p>
            <a:pPr algn="ctr"/>
            <a:r>
              <a:rPr lang="cs-CZ" sz="2800" dirty="0">
                <a:solidFill>
                  <a:schemeClr val="tx2"/>
                </a:solidFill>
              </a:rPr>
              <a:t>místo</a:t>
            </a:r>
            <a:r>
              <a:rPr lang="cs-CZ" sz="2800" dirty="0"/>
              <a:t>: relační, historické,  nesoucí význam, týkající se identity</a:t>
            </a:r>
          </a:p>
          <a:p>
            <a:pPr algn="ctr"/>
            <a:r>
              <a:rPr lang="cs-CZ" sz="2800" dirty="0"/>
              <a:t>X</a:t>
            </a:r>
          </a:p>
          <a:p>
            <a:pPr algn="ctr"/>
            <a:r>
              <a:rPr lang="cs-CZ" sz="2800" dirty="0"/>
              <a:t>kde toto chybí, jedná se o </a:t>
            </a:r>
            <a:r>
              <a:rPr lang="cs-CZ" sz="2800" dirty="0">
                <a:solidFill>
                  <a:schemeClr val="tx2"/>
                </a:solidFill>
              </a:rPr>
              <a:t>ne-místo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88643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Místa a ne-místa</a:t>
            </a:r>
            <a:br>
              <a:rPr lang="cs-CZ" sz="2800" dirty="0"/>
            </a:b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b="0" dirty="0"/>
              <a:t>Místa a ne-místa jsou polarity v </a:t>
            </a:r>
            <a:r>
              <a:rPr lang="cs-CZ" dirty="0"/>
              <a:t>rámci kontinua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b="0" dirty="0"/>
              <a:t>Koncepty místa a ne-místa hovoří spíše o </a:t>
            </a:r>
            <a:r>
              <a:rPr lang="cs-CZ" dirty="0"/>
              <a:t>vztahu </a:t>
            </a:r>
            <a:r>
              <a:rPr lang="cs-CZ" b="0" dirty="0"/>
              <a:t>jednotlivých lidí k nim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b="0" dirty="0"/>
              <a:t>Vnik ne-míst je důsledkem </a:t>
            </a:r>
            <a:r>
              <a:rPr lang="cs-CZ" dirty="0"/>
              <a:t>zrychlení dějin </a:t>
            </a:r>
            <a:r>
              <a:rPr lang="cs-CZ" b="0" dirty="0"/>
              <a:t>a </a:t>
            </a:r>
            <a:r>
              <a:rPr lang="cs-CZ" dirty="0"/>
              <a:t>nadprodukce událostí</a:t>
            </a:r>
            <a:r>
              <a:rPr lang="cs-CZ" b="0" dirty="0"/>
              <a:t>: jsme zahlcováni informacemi a obrazy, prostor je přesycen, vše stále v pohybu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FF0000"/>
                </a:solidFill>
              </a:rPr>
              <a:t>Ne-místa </a:t>
            </a:r>
            <a:r>
              <a:rPr lang="cs-CZ" b="0" dirty="0"/>
              <a:t>= </a:t>
            </a:r>
            <a:r>
              <a:rPr lang="cs-CZ" dirty="0">
                <a:solidFill>
                  <a:srgbClr val="FF0000"/>
                </a:solidFill>
              </a:rPr>
              <a:t>prostory a zařízení, určená pro zrychlený a zahuštěný pohyb osob i věcí</a:t>
            </a:r>
            <a:r>
              <a:rPr lang="cs-CZ" b="0" dirty="0"/>
              <a:t>, pro konzum (letiště, nádraží, dálnice, dopravní prostředky, nákupní centra, bankomaty, počítače, kabely a sítě ….),  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b="0" dirty="0"/>
              <a:t>Místa a ne-místa jsou v napětí: každé místo v sobě má potenciál stát se ne-místem; místa se stávají útočištěm pro obyvatele ne-míst (sen o domku v přírodě..);</a:t>
            </a:r>
            <a:r>
              <a:rPr lang="cs-CZ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95765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00039"/>
            <a:ext cx="7030823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42835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 descr="Beran: Definice křižovatky znovu navštívená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95770"/>
            <a:ext cx="7992888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1886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05552"/>
            <a:ext cx="7272808" cy="1152128"/>
          </a:xfrm>
        </p:spPr>
        <p:txBody>
          <a:bodyPr>
            <a:noAutofit/>
          </a:bodyPr>
          <a:lstStyle/>
          <a:p>
            <a:r>
              <a:rPr lang="cs-CZ" sz="2400" dirty="0" smtClean="0"/>
              <a:t>konceptualizace místa </a:t>
            </a:r>
            <a:r>
              <a:rPr lang="cs-CZ" sz="2400" dirty="0"/>
              <a:t>a prostoru souvisí s dějinami oboru 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276872"/>
            <a:ext cx="7704856" cy="3744416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AutoNum type="arabicPeriod"/>
            </a:pPr>
            <a:endParaRPr lang="cs-CZ" sz="2300" dirty="0"/>
          </a:p>
          <a:p>
            <a:pPr marL="457200" indent="-457200">
              <a:buAutoNum type="arabicPeriod"/>
            </a:pPr>
            <a:r>
              <a:rPr lang="cs-CZ" sz="2600" dirty="0" smtClean="0"/>
              <a:t>Východiska </a:t>
            </a:r>
            <a:r>
              <a:rPr lang="cs-CZ" sz="2600" dirty="0"/>
              <a:t>antropologie </a:t>
            </a:r>
            <a:r>
              <a:rPr lang="cs-CZ" sz="2600" b="0" dirty="0"/>
              <a:t>přelomu 19./20. st</a:t>
            </a:r>
            <a:r>
              <a:rPr lang="cs-CZ" sz="2600" b="0" dirty="0" smtClean="0"/>
              <a:t>.: </a:t>
            </a:r>
          </a:p>
          <a:p>
            <a:pPr algn="ctr"/>
            <a:r>
              <a:rPr lang="cs-CZ" sz="2600" dirty="0" smtClean="0"/>
              <a:t>E</a:t>
            </a:r>
            <a:r>
              <a:rPr lang="cs-CZ" sz="2600" dirty="0" smtClean="0"/>
              <a:t>sencialismus</a:t>
            </a:r>
          </a:p>
          <a:p>
            <a:pPr algn="ctr"/>
            <a:r>
              <a:rPr lang="cs-CZ" sz="2600" dirty="0" smtClean="0"/>
              <a:t>samozřejmost </a:t>
            </a:r>
            <a:r>
              <a:rPr lang="cs-CZ" sz="2600" dirty="0"/>
              <a:t>vztahu místo = kultura = terén </a:t>
            </a:r>
            <a:endParaRPr lang="cs-CZ" sz="2600" dirty="0" smtClean="0"/>
          </a:p>
          <a:p>
            <a:r>
              <a:rPr lang="cs-CZ" sz="2600" b="0" dirty="0"/>
              <a:t>(</a:t>
            </a:r>
            <a:r>
              <a:rPr lang="cs-CZ" sz="2600" b="0" dirty="0" smtClean="0"/>
              <a:t>např</a:t>
            </a:r>
            <a:r>
              <a:rPr lang="cs-CZ" sz="2600" b="0" dirty="0"/>
              <a:t>. B. </a:t>
            </a:r>
            <a:r>
              <a:rPr lang="cs-CZ" sz="2600" b="0" dirty="0" err="1" smtClean="0"/>
              <a:t>Malinowski</a:t>
            </a:r>
            <a:r>
              <a:rPr lang="cs-CZ" sz="2600" b="0" dirty="0" smtClean="0"/>
              <a:t> - </a:t>
            </a:r>
            <a:r>
              <a:rPr lang="cs-CZ" sz="2600" b="0" dirty="0" err="1" smtClean="0"/>
              <a:t>Argonauts</a:t>
            </a:r>
            <a:r>
              <a:rPr lang="cs-CZ" sz="2600" b="0" dirty="0" smtClean="0"/>
              <a:t> </a:t>
            </a:r>
            <a:r>
              <a:rPr lang="cs-CZ" sz="2600" b="0" dirty="0" err="1"/>
              <a:t>of</a:t>
            </a:r>
            <a:r>
              <a:rPr lang="cs-CZ" sz="2600" b="0" dirty="0"/>
              <a:t> </a:t>
            </a:r>
            <a:r>
              <a:rPr lang="cs-CZ" sz="2600" b="0" dirty="0" err="1"/>
              <a:t>the</a:t>
            </a:r>
            <a:r>
              <a:rPr lang="cs-CZ" sz="2600" b="0" dirty="0"/>
              <a:t> Western </a:t>
            </a:r>
            <a:r>
              <a:rPr lang="cs-CZ" sz="2600" b="0" dirty="0" err="1"/>
              <a:t>Pacific</a:t>
            </a:r>
            <a:r>
              <a:rPr lang="cs-CZ" sz="2600" b="0" dirty="0"/>
              <a:t>, </a:t>
            </a:r>
            <a:r>
              <a:rPr lang="cs-CZ" sz="2600" b="0" dirty="0" smtClean="0"/>
              <a:t>1922; R. </a:t>
            </a:r>
            <a:r>
              <a:rPr lang="cs-CZ" sz="2600" b="0" dirty="0" err="1" smtClean="0"/>
              <a:t>Benedictová</a:t>
            </a:r>
            <a:r>
              <a:rPr lang="cs-CZ" sz="2600" b="0" dirty="0" smtClean="0"/>
              <a:t> – Kulturní vzorce, 1934)</a:t>
            </a:r>
          </a:p>
          <a:p>
            <a:endParaRPr lang="cs-CZ" sz="2600" b="0" dirty="0"/>
          </a:p>
          <a:p>
            <a:pPr lvl="1"/>
            <a:r>
              <a:rPr lang="cs-CZ" sz="2600" b="0" dirty="0"/>
              <a:t>Prostor není tematizován jako takový, není teoretizován, je </a:t>
            </a:r>
            <a:r>
              <a:rPr lang="cs-CZ" sz="2600" b="1" dirty="0"/>
              <a:t>implicitním předpokladem</a:t>
            </a:r>
          </a:p>
          <a:p>
            <a:pPr lvl="1"/>
            <a:r>
              <a:rPr lang="cs-CZ" sz="2600" b="0" dirty="0"/>
              <a:t>Prostor konceptualizován jako </a:t>
            </a:r>
            <a:r>
              <a:rPr lang="cs-CZ" sz="2600" b="1" dirty="0"/>
              <a:t>vnější </a:t>
            </a:r>
            <a:r>
              <a:rPr lang="cs-CZ" sz="2600" b="1" dirty="0" smtClean="0"/>
              <a:t>prostředí</a:t>
            </a:r>
            <a:r>
              <a:rPr lang="cs-CZ" sz="2600" dirty="0"/>
              <a:t> </a:t>
            </a:r>
            <a:r>
              <a:rPr lang="cs-CZ" sz="2600" dirty="0" smtClean="0"/>
              <a:t>=</a:t>
            </a:r>
            <a:r>
              <a:rPr lang="cs-CZ" sz="2600" b="0" dirty="0" smtClean="0"/>
              <a:t> </a:t>
            </a:r>
            <a:r>
              <a:rPr lang="cs-CZ" sz="2600" b="0" dirty="0"/>
              <a:t>jako „</a:t>
            </a:r>
            <a:r>
              <a:rPr lang="cs-CZ" sz="2600" b="1" dirty="0"/>
              <a:t>příroda</a:t>
            </a:r>
            <a:r>
              <a:rPr lang="cs-CZ" sz="2600" b="0" dirty="0"/>
              <a:t>“, </a:t>
            </a:r>
            <a:r>
              <a:rPr lang="cs-CZ" sz="2600" b="0" dirty="0" smtClean="0"/>
              <a:t> </a:t>
            </a:r>
            <a:r>
              <a:rPr lang="cs-CZ" sz="2600" b="0" dirty="0"/>
              <a:t>vnější kontext lidské existence a budování </a:t>
            </a:r>
            <a:r>
              <a:rPr lang="cs-CZ" sz="2600" b="0" dirty="0" smtClean="0"/>
              <a:t>kultury X na druhé straně je „</a:t>
            </a:r>
            <a:r>
              <a:rPr lang="cs-CZ" sz="2600" b="1" dirty="0" smtClean="0"/>
              <a:t>kultura“ </a:t>
            </a:r>
            <a:r>
              <a:rPr lang="cs-CZ" sz="2600" b="0" dirty="0" smtClean="0"/>
              <a:t>(civilizace), </a:t>
            </a:r>
            <a:r>
              <a:rPr lang="cs-CZ" sz="2600" b="0" dirty="0"/>
              <a:t>radikálně </a:t>
            </a:r>
            <a:r>
              <a:rPr lang="cs-CZ" sz="2600" b="0" dirty="0" smtClean="0"/>
              <a:t>odlišná</a:t>
            </a:r>
            <a:endParaRPr lang="cs-CZ" sz="2600" b="0" dirty="0"/>
          </a:p>
        </p:txBody>
      </p:sp>
    </p:spTree>
    <p:extLst>
      <p:ext uri="{BB962C8B-B14F-4D97-AF65-F5344CB8AC3E}">
        <p14:creationId xmlns:p14="http://schemas.microsoft.com/office/powerpoint/2010/main" val="29323705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4744"/>
            <a:ext cx="7461989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58484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43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9" y="2920274"/>
            <a:ext cx="6562875" cy="393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16632"/>
            <a:ext cx="5328592" cy="3996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088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Místa a ne-místa</a:t>
            </a:r>
            <a:br>
              <a:rPr lang="cs-CZ" sz="2800" dirty="0"/>
            </a:b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4844752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Ne-místa =  prostory + vztahy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cs-CZ" dirty="0"/>
              <a:t>prostory, vytvořené za účelem sloužit </a:t>
            </a:r>
            <a:r>
              <a:rPr lang="cs-CZ" dirty="0" err="1"/>
              <a:t>supermodernitě</a:t>
            </a:r>
            <a:r>
              <a:rPr lang="cs-CZ" dirty="0"/>
              <a:t> - transport, tranzit, obchod, zábava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cs-CZ" dirty="0"/>
              <a:t>vztahy, které lidé k těmto prostorům (ne)mají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cs-CZ" dirty="0"/>
              <a:t>ne-místo: kde není symbolizována ani identita, ani vztahy, ani historie</a:t>
            </a:r>
          </a:p>
          <a:p>
            <a:r>
              <a:rPr lang="cs-CZ" dirty="0"/>
              <a:t> </a:t>
            </a:r>
          </a:p>
          <a:p>
            <a:pPr algn="ctr">
              <a:lnSpc>
                <a:spcPct val="120000"/>
              </a:lnSpc>
            </a:pPr>
            <a:r>
              <a:rPr lang="cs-CZ" dirty="0"/>
              <a:t>„Antropologické místo“ vytváří </a:t>
            </a:r>
            <a:r>
              <a:rPr lang="cs-CZ" dirty="0">
                <a:solidFill>
                  <a:schemeClr val="tx2"/>
                </a:solidFill>
              </a:rPr>
              <a:t>organický sociální život</a:t>
            </a:r>
            <a:r>
              <a:rPr lang="cs-CZ" dirty="0"/>
              <a:t>, je prostorem blízkosti, intimity, rozumění</a:t>
            </a:r>
          </a:p>
          <a:p>
            <a:pPr algn="ctr"/>
            <a:r>
              <a:rPr lang="cs-CZ" dirty="0"/>
              <a:t>X</a:t>
            </a:r>
          </a:p>
          <a:p>
            <a:pPr algn="ctr"/>
            <a:r>
              <a:rPr lang="cs-CZ" dirty="0"/>
              <a:t>ne-místa vytvářejí </a:t>
            </a:r>
            <a:r>
              <a:rPr lang="cs-CZ" dirty="0">
                <a:solidFill>
                  <a:schemeClr val="tx2"/>
                </a:solidFill>
              </a:rPr>
              <a:t>osamělost</a:t>
            </a:r>
            <a:r>
              <a:rPr lang="cs-CZ" dirty="0"/>
              <a:t>, jsou prostorem anonymity, </a:t>
            </a:r>
            <a:r>
              <a:rPr lang="cs-CZ" dirty="0" smtClean="0"/>
              <a:t>homogenizace</a:t>
            </a:r>
          </a:p>
          <a:p>
            <a:pPr algn="ctr"/>
            <a:endParaRPr lang="cs-CZ" dirty="0"/>
          </a:p>
          <a:p>
            <a:pPr lvl="0" algn="r"/>
            <a:r>
              <a:rPr lang="cs-CZ" i="1" dirty="0" smtClean="0">
                <a:solidFill>
                  <a:srgbClr val="FF0000"/>
                </a:solidFill>
              </a:rPr>
              <a:t>… více k ne-místům a co z </a:t>
            </a:r>
            <a:r>
              <a:rPr lang="cs-CZ" i="1" smtClean="0">
                <a:solidFill>
                  <a:srgbClr val="FF0000"/>
                </a:solidFill>
              </a:rPr>
              <a:t>toho plyne v </a:t>
            </a:r>
            <a:r>
              <a:rPr lang="cs-CZ" i="1" dirty="0" smtClean="0">
                <a:solidFill>
                  <a:srgbClr val="FF0000"/>
                </a:solidFill>
              </a:rPr>
              <a:t>následující hodině…</a:t>
            </a:r>
            <a:endParaRPr lang="cs-CZ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882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91264" cy="1371600"/>
          </a:xfrm>
        </p:spPr>
        <p:txBody>
          <a:bodyPr>
            <a:normAutofit/>
          </a:bodyPr>
          <a:lstStyle/>
          <a:p>
            <a:r>
              <a:rPr lang="cs-CZ" sz="2400" dirty="0"/>
              <a:t>Vývoj </a:t>
            </a:r>
            <a:r>
              <a:rPr lang="cs-CZ" sz="2400" dirty="0" err="1" smtClean="0"/>
              <a:t>konceptulizace</a:t>
            </a:r>
            <a:r>
              <a:rPr lang="cs-CZ" sz="2400" dirty="0" smtClean="0"/>
              <a:t> </a:t>
            </a:r>
            <a:r>
              <a:rPr lang="cs-CZ" sz="2400" dirty="0"/>
              <a:t>místa a prostoru </a:t>
            </a:r>
            <a:r>
              <a:rPr lang="cs-CZ" sz="2400" dirty="0"/>
              <a:t/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147248" cy="5256584"/>
          </a:xfrm>
        </p:spPr>
        <p:txBody>
          <a:bodyPr>
            <a:normAutofit fontScale="92500" lnSpcReduction="10000"/>
          </a:bodyPr>
          <a:lstStyle/>
          <a:p>
            <a:pPr lvl="1" indent="-457200">
              <a:spcAft>
                <a:spcPts val="600"/>
              </a:spcAft>
              <a:buClrTx/>
              <a:buAutoNum type="arabicPeriod" startAt="2"/>
            </a:pPr>
            <a:r>
              <a:rPr lang="cs-CZ" sz="1900" b="1" dirty="0"/>
              <a:t>Proměny antropologie od cca 50 let. </a:t>
            </a:r>
            <a:r>
              <a:rPr lang="cs-CZ" sz="1900" dirty="0"/>
              <a:t>:</a:t>
            </a:r>
          </a:p>
          <a:p>
            <a:pPr marL="685800" lvl="2" indent="0">
              <a:spcAft>
                <a:spcPts val="600"/>
              </a:spcAft>
              <a:buClrTx/>
              <a:buNone/>
            </a:pPr>
            <a:r>
              <a:rPr lang="cs-CZ" sz="1700" b="1" dirty="0"/>
              <a:t>E. </a:t>
            </a:r>
            <a:r>
              <a:rPr lang="cs-CZ" sz="1700" b="1" dirty="0" err="1"/>
              <a:t>Leach</a:t>
            </a:r>
            <a:r>
              <a:rPr lang="cs-CZ" sz="1700" b="1" dirty="0"/>
              <a:t>  </a:t>
            </a:r>
            <a:r>
              <a:rPr lang="cs-CZ" sz="1700" dirty="0"/>
              <a:t>- časoprostorová dynamika sociálních systémů; </a:t>
            </a:r>
            <a:r>
              <a:rPr lang="cs-CZ" sz="1700" b="1" dirty="0"/>
              <a:t>F. Barth</a:t>
            </a:r>
            <a:r>
              <a:rPr lang="cs-CZ" sz="1700" dirty="0"/>
              <a:t> (</a:t>
            </a:r>
            <a:r>
              <a:rPr lang="cs-CZ" sz="1700" i="1" dirty="0" err="1"/>
              <a:t>Ethnic</a:t>
            </a:r>
            <a:r>
              <a:rPr lang="cs-CZ" sz="1700" i="1" dirty="0"/>
              <a:t> </a:t>
            </a:r>
            <a:r>
              <a:rPr lang="cs-CZ" sz="1700" i="1" dirty="0" err="1"/>
              <a:t>groups</a:t>
            </a:r>
            <a:r>
              <a:rPr lang="cs-CZ" sz="1700" i="1" dirty="0"/>
              <a:t> and </a:t>
            </a:r>
            <a:r>
              <a:rPr lang="cs-CZ" sz="1700" i="1" dirty="0" err="1"/>
              <a:t>boundaries</a:t>
            </a:r>
            <a:r>
              <a:rPr lang="cs-CZ" sz="1700" i="1" dirty="0"/>
              <a:t>. </a:t>
            </a:r>
            <a:r>
              <a:rPr lang="cs-CZ" sz="1700" i="1" dirty="0" err="1"/>
              <a:t>The</a:t>
            </a:r>
            <a:r>
              <a:rPr lang="cs-CZ" sz="1700" i="1" dirty="0"/>
              <a:t> </a:t>
            </a:r>
            <a:r>
              <a:rPr lang="cs-CZ" sz="1700" i="1" dirty="0" err="1"/>
              <a:t>social</a:t>
            </a:r>
            <a:r>
              <a:rPr lang="cs-CZ" sz="1700" i="1" dirty="0"/>
              <a:t> </a:t>
            </a:r>
            <a:r>
              <a:rPr lang="cs-CZ" sz="1700" i="1" dirty="0" err="1"/>
              <a:t>organization</a:t>
            </a:r>
            <a:r>
              <a:rPr lang="cs-CZ" sz="1700" i="1" dirty="0"/>
              <a:t> </a:t>
            </a:r>
            <a:r>
              <a:rPr lang="cs-CZ" sz="1700" i="1" dirty="0" err="1"/>
              <a:t>of</a:t>
            </a:r>
            <a:r>
              <a:rPr lang="cs-CZ" sz="1700" i="1" dirty="0"/>
              <a:t> </a:t>
            </a:r>
            <a:r>
              <a:rPr lang="cs-CZ" sz="1700" i="1" dirty="0" err="1"/>
              <a:t>culture</a:t>
            </a:r>
            <a:r>
              <a:rPr lang="cs-CZ" sz="1700" i="1" dirty="0"/>
              <a:t> </a:t>
            </a:r>
            <a:r>
              <a:rPr lang="cs-CZ" sz="1700" i="1" dirty="0" err="1"/>
              <a:t>difference</a:t>
            </a:r>
            <a:r>
              <a:rPr lang="cs-CZ" sz="1700" i="1" dirty="0"/>
              <a:t>. 1969)</a:t>
            </a:r>
            <a:r>
              <a:rPr lang="cs-CZ" sz="1700" dirty="0"/>
              <a:t>: podstatné </a:t>
            </a:r>
            <a:r>
              <a:rPr lang="cs-CZ" sz="1700" b="1" dirty="0"/>
              <a:t>hranice sociálních systémů</a:t>
            </a:r>
            <a:r>
              <a:rPr lang="cs-CZ" sz="1700" dirty="0"/>
              <a:t>, nikoli obsah; hranice jsou vyjednávané a nesamozřejmé = první krok k</a:t>
            </a:r>
            <a:r>
              <a:rPr lang="cs-CZ" sz="1700" b="1" dirty="0"/>
              <a:t> rozvázání těsné propojenosti kultury a místa</a:t>
            </a:r>
          </a:p>
          <a:p>
            <a:pPr lvl="1" indent="-457200">
              <a:spcAft>
                <a:spcPts val="600"/>
              </a:spcAft>
              <a:buClrTx/>
              <a:buFont typeface="+mj-lt"/>
              <a:buAutoNum type="arabicPeriod" startAt="3"/>
            </a:pPr>
            <a:r>
              <a:rPr lang="cs-CZ" sz="1900" b="1" dirty="0"/>
              <a:t>Rozpad koloniálních systémů</a:t>
            </a:r>
            <a:r>
              <a:rPr lang="cs-CZ" sz="1900" dirty="0"/>
              <a:t> –„</a:t>
            </a:r>
            <a:r>
              <a:rPr lang="cs-CZ" sz="1900" b="1" dirty="0"/>
              <a:t>krize</a:t>
            </a:r>
            <a:r>
              <a:rPr lang="cs-CZ" sz="1900" dirty="0"/>
              <a:t>“, související s </a:t>
            </a:r>
            <a:r>
              <a:rPr lang="cs-CZ" sz="1900" dirty="0" err="1"/>
              <a:t>problematizací</a:t>
            </a:r>
            <a:r>
              <a:rPr lang="cs-CZ" sz="1900" dirty="0"/>
              <a:t> nároku </a:t>
            </a:r>
            <a:r>
              <a:rPr lang="cs-CZ" sz="1900" b="1" dirty="0"/>
              <a:t>autoritativnosti, neutrality a objektivity </a:t>
            </a:r>
            <a:r>
              <a:rPr lang="cs-CZ" sz="1900" dirty="0"/>
              <a:t>antropologického poznávání, vědění a psaní</a:t>
            </a:r>
          </a:p>
          <a:p>
            <a:pPr marL="342900" lvl="1" indent="-342900">
              <a:spcAft>
                <a:spcPts val="600"/>
              </a:spcAft>
              <a:buClrTx/>
            </a:pPr>
            <a:r>
              <a:rPr lang="cs-CZ" sz="1900" dirty="0"/>
              <a:t>konstitutivní, nereflektovaná </a:t>
            </a:r>
            <a:r>
              <a:rPr lang="cs-CZ" sz="1900" b="1" dirty="0"/>
              <a:t>situovanost </a:t>
            </a:r>
            <a:r>
              <a:rPr lang="cs-CZ" sz="1900" dirty="0"/>
              <a:t>antropologie (= konkrétní </a:t>
            </a:r>
            <a:r>
              <a:rPr lang="cs-CZ" sz="1900" i="1" dirty="0"/>
              <a:t>praxe</a:t>
            </a:r>
            <a:r>
              <a:rPr lang="cs-CZ" sz="1900" dirty="0"/>
              <a:t> s etikou a epistemologií) </a:t>
            </a:r>
            <a:r>
              <a:rPr lang="cs-CZ" sz="1900" b="1" dirty="0"/>
              <a:t>v koloniálních mocenských strukturách </a:t>
            </a:r>
            <a:r>
              <a:rPr lang="cs-CZ" sz="1900" dirty="0"/>
              <a:t>(</a:t>
            </a:r>
            <a:r>
              <a:rPr lang="cs-CZ" sz="1900" dirty="0" err="1"/>
              <a:t>Asad</a:t>
            </a:r>
            <a:r>
              <a:rPr lang="cs-CZ" sz="1900" dirty="0"/>
              <a:t> 1973); </a:t>
            </a:r>
          </a:p>
          <a:p>
            <a:pPr marL="342900" lvl="1" indent="-342900">
              <a:spcAft>
                <a:spcPts val="600"/>
              </a:spcAft>
              <a:buClrTx/>
            </a:pPr>
            <a:r>
              <a:rPr lang="cs-CZ" sz="1900" dirty="0"/>
              <a:t>reakce na </a:t>
            </a:r>
            <a:r>
              <a:rPr lang="cs-CZ" sz="1900" b="1" dirty="0"/>
              <a:t>feministické hnutí </a:t>
            </a:r>
            <a:r>
              <a:rPr lang="cs-CZ" sz="1900" dirty="0"/>
              <a:t>a jeho </a:t>
            </a:r>
            <a:r>
              <a:rPr lang="cs-CZ" sz="1900" dirty="0" err="1"/>
              <a:t>problematizaci</a:t>
            </a:r>
            <a:r>
              <a:rPr lang="cs-CZ" sz="1900" dirty="0"/>
              <a:t> představy neutrálního, </a:t>
            </a:r>
            <a:r>
              <a:rPr lang="cs-CZ" sz="1900" b="1" dirty="0"/>
              <a:t>objektivního</a:t>
            </a:r>
            <a:r>
              <a:rPr lang="cs-CZ" sz="1900" dirty="0"/>
              <a:t>, </a:t>
            </a:r>
            <a:r>
              <a:rPr lang="cs-CZ" sz="1900" dirty="0" err="1"/>
              <a:t>genderově</a:t>
            </a:r>
            <a:r>
              <a:rPr lang="cs-CZ" sz="1900" dirty="0"/>
              <a:t> indiferentního pozorovatele (</a:t>
            </a:r>
            <a:r>
              <a:rPr lang="cs-CZ" sz="1900" dirty="0" err="1"/>
              <a:t>Behar</a:t>
            </a:r>
            <a:r>
              <a:rPr lang="cs-CZ" sz="1900" dirty="0"/>
              <a:t>, </a:t>
            </a:r>
            <a:r>
              <a:rPr lang="cs-CZ" sz="1900" dirty="0" err="1"/>
              <a:t>Gordon</a:t>
            </a:r>
            <a:r>
              <a:rPr lang="cs-CZ" sz="1900" dirty="0"/>
              <a:t> 1992)</a:t>
            </a:r>
          </a:p>
          <a:p>
            <a:pPr marL="342900" lvl="1" indent="-342900">
              <a:spcAft>
                <a:spcPts val="600"/>
              </a:spcAft>
              <a:buClrTx/>
            </a:pPr>
            <a:r>
              <a:rPr lang="cs-CZ" sz="1900" b="1" dirty="0"/>
              <a:t>krize reprezentace </a:t>
            </a:r>
            <a:r>
              <a:rPr lang="cs-CZ" sz="1900" dirty="0"/>
              <a:t>- revize etnografického psaní, jehož transparentnost a věrohodnost byla zpochybněna (</a:t>
            </a:r>
            <a:r>
              <a:rPr lang="cs-CZ" sz="1900" dirty="0" err="1"/>
              <a:t>Clifford</a:t>
            </a:r>
            <a:r>
              <a:rPr lang="cs-CZ" sz="1900" dirty="0"/>
              <a:t>, Marcus 1986; </a:t>
            </a:r>
            <a:r>
              <a:rPr lang="cs-CZ" sz="1900" dirty="0" err="1"/>
              <a:t>Geertz</a:t>
            </a:r>
            <a:r>
              <a:rPr lang="cs-CZ" sz="1900" dirty="0"/>
              <a:t> 1990; </a:t>
            </a:r>
            <a:r>
              <a:rPr lang="cs-CZ" sz="1900" dirty="0" err="1"/>
              <a:t>Stocking</a:t>
            </a:r>
            <a:r>
              <a:rPr lang="cs-CZ" sz="1900" dirty="0"/>
              <a:t> 1983). </a:t>
            </a:r>
          </a:p>
          <a:p>
            <a:pPr marL="0" lvl="1" indent="0">
              <a:spcAft>
                <a:spcPts val="600"/>
              </a:spcAft>
              <a:buClrTx/>
              <a:buNone/>
            </a:pPr>
            <a:endParaRPr lang="cs-CZ" sz="1800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5320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507288" cy="1371600"/>
          </a:xfrm>
        </p:spPr>
        <p:txBody>
          <a:bodyPr>
            <a:normAutofit/>
          </a:bodyPr>
          <a:lstStyle/>
          <a:p>
            <a:r>
              <a:rPr lang="cs-CZ" sz="2400" dirty="0"/>
              <a:t>Vývoj </a:t>
            </a:r>
            <a:r>
              <a:rPr lang="cs-CZ" sz="2400" dirty="0" smtClean="0"/>
              <a:t>konceptualizace </a:t>
            </a:r>
            <a:r>
              <a:rPr lang="cs-CZ" sz="2400" dirty="0"/>
              <a:t>místa a prostoru </a:t>
            </a:r>
            <a:r>
              <a:rPr lang="cs-CZ" sz="2400" dirty="0"/>
              <a:t/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7620000" cy="4713387"/>
          </a:xfrm>
        </p:spPr>
        <p:txBody>
          <a:bodyPr/>
          <a:lstStyle/>
          <a:p>
            <a:pPr marL="0" lvl="1" indent="0">
              <a:spcAft>
                <a:spcPts val="600"/>
              </a:spcAft>
              <a:buClrTx/>
              <a:buNone/>
            </a:pPr>
            <a:endParaRPr lang="cs-CZ" b="1" dirty="0" smtClean="0"/>
          </a:p>
          <a:p>
            <a:pPr marL="0" lvl="1" indent="0">
              <a:spcAft>
                <a:spcPts val="600"/>
              </a:spcAft>
              <a:buClrTx/>
              <a:buNone/>
            </a:pPr>
            <a:r>
              <a:rPr lang="cs-CZ" b="1" dirty="0" smtClean="0"/>
              <a:t>4</a:t>
            </a:r>
            <a:r>
              <a:rPr lang="cs-CZ" b="1" dirty="0"/>
              <a:t>.  „Obrat“ disciplíny</a:t>
            </a:r>
            <a:r>
              <a:rPr lang="cs-CZ" dirty="0"/>
              <a:t> - zakládající tzv. </a:t>
            </a:r>
            <a:r>
              <a:rPr lang="cs-CZ" b="1" dirty="0"/>
              <a:t>kritickou či postmoderní antropologii</a:t>
            </a:r>
          </a:p>
          <a:p>
            <a:pPr marL="0" lvl="1" indent="0">
              <a:spcAft>
                <a:spcPts val="600"/>
              </a:spcAft>
              <a:buClrTx/>
              <a:buNone/>
            </a:pPr>
            <a:r>
              <a:rPr lang="cs-CZ" dirty="0"/>
              <a:t> -  příklon </a:t>
            </a:r>
            <a:r>
              <a:rPr lang="cs-CZ" b="1" dirty="0"/>
              <a:t>k reflexivitě </a:t>
            </a:r>
            <a:r>
              <a:rPr lang="cs-CZ" dirty="0"/>
              <a:t>jako nutnosti explicitního přiznání a </a:t>
            </a:r>
            <a:r>
              <a:rPr lang="cs-CZ" dirty="0" err="1"/>
              <a:t>teoretizace</a:t>
            </a:r>
            <a:r>
              <a:rPr lang="cs-CZ" dirty="0"/>
              <a:t> subjektivity a </a:t>
            </a:r>
            <a:r>
              <a:rPr lang="cs-CZ" b="1" dirty="0"/>
              <a:t>situovanosti badatelek a badatelů</a:t>
            </a:r>
            <a:r>
              <a:rPr lang="cs-CZ" dirty="0"/>
              <a:t>, a to jak při samotném výzkumu, tak i v procesu psaní a publikování; experimentování s formou etnografických textů (</a:t>
            </a:r>
            <a:r>
              <a:rPr lang="cs-CZ" dirty="0" err="1"/>
              <a:t>Clifford</a:t>
            </a:r>
            <a:r>
              <a:rPr lang="cs-CZ" dirty="0"/>
              <a:t>, Marcus 1986; </a:t>
            </a:r>
            <a:r>
              <a:rPr lang="cs-CZ" dirty="0" err="1"/>
              <a:t>Rabinow</a:t>
            </a:r>
            <a:r>
              <a:rPr lang="cs-CZ" dirty="0"/>
              <a:t> 1978; </a:t>
            </a:r>
            <a:r>
              <a:rPr lang="cs-CZ" dirty="0" err="1"/>
              <a:t>Stocking</a:t>
            </a:r>
            <a:r>
              <a:rPr lang="cs-CZ" dirty="0"/>
              <a:t>, G. W. Jr., 1983)</a:t>
            </a:r>
          </a:p>
          <a:p>
            <a:pPr marL="0" lvl="1" indent="0">
              <a:spcAft>
                <a:spcPts val="600"/>
              </a:spcAft>
              <a:buClrTx/>
              <a:buNone/>
            </a:pPr>
            <a:endParaRPr lang="cs-CZ" dirty="0" smtClean="0"/>
          </a:p>
          <a:p>
            <a:pPr marL="0" lvl="1" indent="0">
              <a:spcAft>
                <a:spcPts val="600"/>
              </a:spcAft>
              <a:buClrTx/>
              <a:buNone/>
            </a:pPr>
            <a:r>
              <a:rPr lang="cs-CZ" b="1" dirty="0" smtClean="0"/>
              <a:t>Od </a:t>
            </a:r>
            <a:r>
              <a:rPr lang="cs-CZ" b="1" dirty="0"/>
              <a:t>80 let</a:t>
            </a:r>
            <a:r>
              <a:rPr lang="cs-CZ" dirty="0"/>
              <a:t>. – </a:t>
            </a:r>
            <a:r>
              <a:rPr lang="cs-CZ" b="1" dirty="0">
                <a:solidFill>
                  <a:srgbClr val="FF0000"/>
                </a:solidFill>
              </a:rPr>
              <a:t>kritická antropologie</a:t>
            </a:r>
            <a:r>
              <a:rPr lang="cs-CZ" b="1" dirty="0"/>
              <a:t>: </a:t>
            </a:r>
            <a:r>
              <a:rPr lang="cs-CZ" dirty="0"/>
              <a:t>řada </a:t>
            </a:r>
            <a:r>
              <a:rPr lang="cs-CZ" b="1" dirty="0"/>
              <a:t>nových konceptů</a:t>
            </a:r>
            <a:r>
              <a:rPr lang="cs-CZ" dirty="0"/>
              <a:t> vztahu člověka a jeho prostředí; které zdůrazňují několik </a:t>
            </a:r>
            <a:r>
              <a:rPr lang="cs-CZ" b="1" dirty="0"/>
              <a:t>rysů:</a:t>
            </a:r>
          </a:p>
          <a:p>
            <a:pPr marL="0" lvl="1" indent="0">
              <a:spcAft>
                <a:spcPts val="600"/>
              </a:spcAft>
              <a:buClrTx/>
              <a:buNone/>
            </a:pPr>
            <a:endParaRPr lang="cs-CZ" dirty="0"/>
          </a:p>
          <a:p>
            <a:pPr marL="0" lvl="1" indent="0">
              <a:spcAft>
                <a:spcPts val="600"/>
              </a:spcAft>
              <a:buClrTx/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6557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91264" cy="972026"/>
          </a:xfrm>
        </p:spPr>
        <p:txBody>
          <a:bodyPr>
            <a:normAutofit/>
          </a:bodyPr>
          <a:lstStyle/>
          <a:p>
            <a:r>
              <a:rPr lang="cs-CZ" sz="2400" dirty="0" smtClean="0"/>
              <a:t>Kritická antropologie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7620000" cy="5040560"/>
          </a:xfrm>
        </p:spPr>
        <p:txBody>
          <a:bodyPr>
            <a:normAutofit fontScale="92500" lnSpcReduction="10000"/>
          </a:bodyPr>
          <a:lstStyle/>
          <a:p>
            <a:pPr marL="342900" lvl="1" indent="-342900"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r>
              <a:rPr lang="cs-CZ" sz="1700" b="1" dirty="0">
                <a:solidFill>
                  <a:srgbClr val="FF0000"/>
                </a:solidFill>
              </a:rPr>
              <a:t>nesamozřejmost </a:t>
            </a:r>
            <a:r>
              <a:rPr lang="cs-CZ" sz="1700" dirty="0"/>
              <a:t>vztahu člověka a místa: člověk  místu dává mu významy, obývá jej a tím vytváří</a:t>
            </a:r>
          </a:p>
          <a:p>
            <a:pPr marL="342900" lvl="1" indent="-342900"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r>
              <a:rPr lang="cs-CZ" sz="1700" b="1" dirty="0"/>
              <a:t>migrace, globalizace, </a:t>
            </a:r>
            <a:r>
              <a:rPr lang="cs-CZ" sz="1700" b="1" dirty="0" err="1"/>
              <a:t>transnacionlismus</a:t>
            </a:r>
            <a:r>
              <a:rPr lang="cs-CZ" sz="1700" b="1" dirty="0"/>
              <a:t>, kosmopolitismus</a:t>
            </a:r>
            <a:r>
              <a:rPr lang="cs-CZ" sz="1700" dirty="0"/>
              <a:t> atd.: lidé obývají více světů současně, jsou v pohybu, zažívají různé roviny sociální zkušenosti (lokální i globální atd.) = </a:t>
            </a:r>
            <a:r>
              <a:rPr lang="cs-CZ" sz="1700" dirty="0" err="1">
                <a:solidFill>
                  <a:srgbClr val="FF0000"/>
                </a:solidFill>
              </a:rPr>
              <a:t>deteritorializace</a:t>
            </a:r>
            <a:r>
              <a:rPr lang="cs-CZ" sz="1700" dirty="0">
                <a:solidFill>
                  <a:srgbClr val="FF0000"/>
                </a:solidFill>
              </a:rPr>
              <a:t>, de-lokalizace; </a:t>
            </a:r>
            <a:r>
              <a:rPr lang="cs-CZ" sz="1700" dirty="0" err="1">
                <a:solidFill>
                  <a:srgbClr val="FF0000"/>
                </a:solidFill>
              </a:rPr>
              <a:t>reteritorializace</a:t>
            </a:r>
            <a:r>
              <a:rPr lang="cs-CZ" sz="1700" dirty="0">
                <a:solidFill>
                  <a:srgbClr val="FF0000"/>
                </a:solidFill>
              </a:rPr>
              <a:t>, </a:t>
            </a:r>
            <a:r>
              <a:rPr lang="cs-CZ" sz="1700" dirty="0" err="1">
                <a:solidFill>
                  <a:srgbClr val="FF0000"/>
                </a:solidFill>
              </a:rPr>
              <a:t>glokalizace</a:t>
            </a:r>
            <a:r>
              <a:rPr lang="cs-CZ" sz="1700" dirty="0">
                <a:solidFill>
                  <a:srgbClr val="FF0000"/>
                </a:solidFill>
              </a:rPr>
              <a:t>..</a:t>
            </a:r>
          </a:p>
          <a:p>
            <a:pPr marL="342900" lvl="1" indent="-342900"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r>
              <a:rPr lang="cs-CZ" sz="1700" b="1" dirty="0"/>
              <a:t>nové </a:t>
            </a:r>
            <a:r>
              <a:rPr lang="cs-CZ" sz="1700" b="1" dirty="0">
                <a:solidFill>
                  <a:srgbClr val="FF0000"/>
                </a:solidFill>
              </a:rPr>
              <a:t>metodologické rámce</a:t>
            </a:r>
            <a:r>
              <a:rPr lang="cs-CZ" sz="1700" b="1" dirty="0"/>
              <a:t>, např. </a:t>
            </a:r>
            <a:r>
              <a:rPr lang="cs-CZ" sz="1700" b="1" dirty="0" err="1"/>
              <a:t>multi-sited</a:t>
            </a:r>
            <a:r>
              <a:rPr lang="cs-CZ" sz="1700" b="1" dirty="0"/>
              <a:t> </a:t>
            </a:r>
            <a:r>
              <a:rPr lang="cs-CZ" sz="1700" b="1" dirty="0" err="1"/>
              <a:t>ethnography</a:t>
            </a:r>
            <a:r>
              <a:rPr lang="cs-CZ" sz="1700" b="1" dirty="0"/>
              <a:t> </a:t>
            </a:r>
            <a:endParaRPr lang="cs-CZ" sz="1700" dirty="0"/>
          </a:p>
          <a:p>
            <a:pPr marL="342900" lvl="1" indent="-342900"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r>
              <a:rPr lang="cs-CZ" sz="1700" dirty="0" err="1"/>
              <a:t>Appadurai</a:t>
            </a:r>
            <a:r>
              <a:rPr lang="cs-CZ" sz="1700" dirty="0"/>
              <a:t>: antropologie „svazovala“ lidi s místy; ve skutečnosti by měla zkoumat </a:t>
            </a:r>
            <a:r>
              <a:rPr lang="cs-CZ" sz="1700" b="1" dirty="0">
                <a:solidFill>
                  <a:srgbClr val="FF0000"/>
                </a:solidFill>
              </a:rPr>
              <a:t>toky</a:t>
            </a:r>
            <a:r>
              <a:rPr lang="cs-CZ" sz="1700" b="1" dirty="0"/>
              <a:t>, </a:t>
            </a:r>
            <a:r>
              <a:rPr lang="cs-CZ" sz="1700" dirty="0"/>
              <a:t>utvářející „tekuté“ prostory, jejichž významy jsou současně vytvářeny a prožívány </a:t>
            </a:r>
            <a:r>
              <a:rPr lang="cs-CZ" sz="1700" b="1" dirty="0"/>
              <a:t>lokálně </a:t>
            </a:r>
          </a:p>
          <a:p>
            <a:pPr marL="342900" lvl="1" indent="-342900"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r>
              <a:rPr lang="cs-CZ" sz="1700" dirty="0"/>
              <a:t>geografická distance </a:t>
            </a:r>
            <a:r>
              <a:rPr lang="cs-CZ" sz="1700" b="1" dirty="0"/>
              <a:t>nerovná se</a:t>
            </a:r>
            <a:r>
              <a:rPr lang="cs-CZ" sz="1700" dirty="0"/>
              <a:t> distance kulturní a sociální</a:t>
            </a:r>
          </a:p>
          <a:p>
            <a:pPr marL="342900" lvl="1" indent="-342900"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r>
              <a:rPr lang="cs-CZ" sz="1700" dirty="0"/>
              <a:t>místo „exotiky“ studium vlastní společnosti – např. město = </a:t>
            </a:r>
            <a:r>
              <a:rPr lang="cs-CZ" sz="1700" dirty="0">
                <a:solidFill>
                  <a:srgbClr val="FF0000"/>
                </a:solidFill>
              </a:rPr>
              <a:t>urbánní antropologie</a:t>
            </a:r>
          </a:p>
          <a:p>
            <a:pPr marL="342900" lvl="1" indent="-342900"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r>
              <a:rPr lang="cs-CZ" sz="1700" dirty="0">
                <a:solidFill>
                  <a:srgbClr val="FF0000"/>
                </a:solidFill>
              </a:rPr>
              <a:t>symetrická antropologie</a:t>
            </a:r>
            <a:r>
              <a:rPr lang="cs-CZ" sz="1700" dirty="0"/>
              <a:t> – místo, lokalizace atd. nejsou vnější, objektivní, dané a nehybné kontexty existence = ale aktivně jednají, jsou „</a:t>
            </a:r>
            <a:r>
              <a:rPr lang="cs-CZ" sz="1700" b="1" dirty="0">
                <a:solidFill>
                  <a:srgbClr val="FF0000"/>
                </a:solidFill>
              </a:rPr>
              <a:t>aktéři</a:t>
            </a:r>
            <a:r>
              <a:rPr lang="cs-CZ" sz="1700" b="1" dirty="0"/>
              <a:t>“</a:t>
            </a:r>
            <a:r>
              <a:rPr lang="cs-CZ" sz="1700" dirty="0"/>
              <a:t>  (symetrie vztahu a zkoumání světa lidského a nelidského = je třeba brát vážně i jednání neživých aktérů) = místo, prostor se v tomto pohledu stává aktérem, který něco „umožňuje“, něco komplikuje, odolává, vybízí k něčemu …  </a:t>
            </a:r>
          </a:p>
        </p:txBody>
      </p:sp>
    </p:spTree>
    <p:extLst>
      <p:ext uri="{BB962C8B-B14F-4D97-AF65-F5344CB8AC3E}">
        <p14:creationId xmlns:p14="http://schemas.microsoft.com/office/powerpoint/2010/main" val="683833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6059016" cy="1371600"/>
          </a:xfrm>
        </p:spPr>
        <p:txBody>
          <a:bodyPr>
            <a:normAutofit/>
          </a:bodyPr>
          <a:lstStyle/>
          <a:p>
            <a:r>
              <a:rPr lang="cs-CZ" sz="2400" dirty="0"/>
              <a:t>Proměny konceptu místa = reflexe proměny světa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1800" dirty="0"/>
              <a:t>„</a:t>
            </a:r>
            <a:r>
              <a:rPr lang="cs-CZ" sz="1800" dirty="0" err="1"/>
              <a:t>supermodernita</a:t>
            </a:r>
            <a:r>
              <a:rPr lang="cs-CZ" sz="1800" dirty="0"/>
              <a:t>“, postmodernita, globalizace, kosmopolitismus, </a:t>
            </a:r>
            <a:r>
              <a:rPr lang="cs-CZ" sz="1800" dirty="0" err="1"/>
              <a:t>transnacionalismus</a:t>
            </a:r>
            <a:r>
              <a:rPr lang="cs-CZ" sz="1800" dirty="0"/>
              <a:t>… = proměna uspořádání sociální reality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1800" dirty="0"/>
              <a:t>studium místa a prostoru ukazuje různé roviny současného života lidí: </a:t>
            </a:r>
          </a:p>
          <a:p>
            <a:pPr marL="800100" lvl="1" indent="-342900"/>
            <a:r>
              <a:rPr lang="cs-CZ" sz="1800" dirty="0"/>
              <a:t>Mohou žít lokálně, ale jsou ovlivňováni globálními procesy;</a:t>
            </a:r>
          </a:p>
          <a:p>
            <a:pPr marL="800100" lvl="1" indent="-342900"/>
            <a:r>
              <a:rPr lang="cs-CZ" sz="1800" dirty="0"/>
              <a:t>jsou neustále v pohybu (letiště, silnice); </a:t>
            </a:r>
          </a:p>
          <a:p>
            <a:pPr marL="800100" lvl="1" indent="-342900"/>
            <a:r>
              <a:rPr lang="cs-CZ" sz="1800" dirty="0"/>
              <a:t>jsou neustále disciplinováni (Foucault) či </a:t>
            </a:r>
            <a:r>
              <a:rPr lang="cs-CZ" sz="1800" dirty="0" err="1"/>
              <a:t>medikalizováni</a:t>
            </a:r>
            <a:r>
              <a:rPr lang="cs-CZ" sz="1800" dirty="0"/>
              <a:t> (nemocnice, porodnice);</a:t>
            </a:r>
          </a:p>
          <a:p>
            <a:pPr marL="800100" lvl="1" indent="-342900"/>
            <a:r>
              <a:rPr lang="cs-CZ" sz="1800" dirty="0"/>
              <a:t>vyjednávají, co je pro ně „domov“, žijí v trvalém provizoriu (uprchlický tábor); </a:t>
            </a:r>
          </a:p>
          <a:p>
            <a:pPr marL="800100" lvl="1" indent="-342900"/>
            <a:r>
              <a:rPr lang="cs-CZ" sz="1800" dirty="0"/>
              <a:t>hledají místa smyslu a spočinutí (klášter); </a:t>
            </a:r>
          </a:p>
          <a:p>
            <a:pPr marL="800100" lvl="1" indent="-342900"/>
            <a:r>
              <a:rPr lang="cs-CZ" sz="1800" dirty="0"/>
              <a:t>jsou součástí všudypřítomného konzumu, neoliberálních ekonomik a </a:t>
            </a:r>
            <a:r>
              <a:rPr lang="cs-CZ" sz="1800" dirty="0" err="1"/>
              <a:t>komodifikace</a:t>
            </a:r>
            <a:r>
              <a:rPr lang="cs-CZ" sz="1800" dirty="0"/>
              <a:t> (nákupní centra) atd.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7944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1CD616-DFAF-49E8-AEE6-C00AB39B3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2060848"/>
            <a:ext cx="6768752" cy="2448272"/>
          </a:xfrm>
        </p:spPr>
        <p:txBody>
          <a:bodyPr>
            <a:normAutofit/>
          </a:bodyPr>
          <a:lstStyle/>
          <a:p>
            <a:r>
              <a:rPr lang="cs-CZ" dirty="0" err="1" smtClean="0"/>
              <a:t>Teoretizace</a:t>
            </a:r>
            <a:r>
              <a:rPr lang="cs-CZ" dirty="0" smtClean="0"/>
              <a:t> prostoru v měnícím se světě</a:t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err="1" smtClean="0"/>
              <a:t>Marc</a:t>
            </a:r>
            <a:r>
              <a:rPr lang="cs-CZ" dirty="0" smtClean="0"/>
              <a:t> </a:t>
            </a:r>
            <a:r>
              <a:rPr lang="cs-CZ" dirty="0" err="1" smtClean="0"/>
              <a:t>augé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0605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908130"/>
          </a:xfrm>
        </p:spPr>
        <p:txBody>
          <a:bodyPr>
            <a:noAutofit/>
          </a:bodyPr>
          <a:lstStyle/>
          <a:p>
            <a:r>
              <a:rPr lang="en-US" sz="2400" dirty="0"/>
              <a:t>Marc Augé. 1992. Non-Places.</a:t>
            </a:r>
            <a:r>
              <a:rPr lang="en-US" sz="2000" dirty="0"/>
              <a:t> Introduction to an Anthropology of </a:t>
            </a:r>
            <a:r>
              <a:rPr lang="en-US" sz="2000" dirty="0" err="1"/>
              <a:t>Supermodernity</a:t>
            </a:r>
            <a:r>
              <a:rPr lang="en-US" sz="2000" dirty="0"/>
              <a:t>. </a:t>
            </a:r>
            <a:br>
              <a:rPr lang="en-US" sz="2000" dirty="0"/>
            </a:br>
            <a:r>
              <a:rPr lang="en-US" sz="2000" dirty="0"/>
              <a:t>London, New York: Verso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76872"/>
            <a:ext cx="7620000" cy="4176464"/>
          </a:xfrm>
        </p:spPr>
        <p:txBody>
          <a:bodyPr>
            <a:normAutofit fontScale="92500" lnSpcReduction="20000"/>
          </a:bodyPr>
          <a:lstStyle/>
          <a:p>
            <a:r>
              <a:rPr lang="cs-CZ" cap="all" dirty="0">
                <a:solidFill>
                  <a:srgbClr val="0070C0"/>
                </a:solidFill>
              </a:rPr>
              <a:t>Místo (Place)</a:t>
            </a:r>
            <a:endParaRPr lang="cs-CZ" dirty="0">
              <a:solidFill>
                <a:srgbClr val="0070C0"/>
              </a:solidFill>
            </a:endParaRPr>
          </a:p>
          <a:p>
            <a:r>
              <a:rPr lang="cs-CZ" dirty="0">
                <a:solidFill>
                  <a:srgbClr val="0070C0"/>
                </a:solidFill>
              </a:rPr>
              <a:t>LINIE – PRŮSEČÍKY – CENTRA/MONUMENTY</a:t>
            </a:r>
          </a:p>
          <a:p>
            <a:r>
              <a:rPr lang="cs-CZ" dirty="0">
                <a:solidFill>
                  <a:srgbClr val="0070C0"/>
                </a:solidFill>
              </a:rPr>
              <a:t>MÍSTO A ČAS</a:t>
            </a:r>
          </a:p>
          <a:p>
            <a:r>
              <a:rPr lang="cs-CZ" dirty="0">
                <a:solidFill>
                  <a:srgbClr val="0070C0"/>
                </a:solidFill>
              </a:rPr>
              <a:t>SYMBOLY</a:t>
            </a:r>
          </a:p>
          <a:p>
            <a:pPr algn="r"/>
            <a:r>
              <a:rPr lang="cs-CZ" cap="small" dirty="0">
                <a:solidFill>
                  <a:schemeClr val="tx2"/>
                </a:solidFill>
              </a:rPr>
              <a:t>MÍSTA A NE-MÍSTA</a:t>
            </a:r>
            <a:endParaRPr lang="cs-CZ" dirty="0">
              <a:solidFill>
                <a:schemeClr val="tx2"/>
              </a:solidFill>
            </a:endParaRPr>
          </a:p>
          <a:p>
            <a:pPr algn="r"/>
            <a:r>
              <a:rPr lang="cs-CZ" dirty="0">
                <a:solidFill>
                  <a:schemeClr val="tx2"/>
                </a:solidFill>
              </a:rPr>
              <a:t>MÍSTO A PROSTOR (PLACE AND SPACE) </a:t>
            </a:r>
          </a:p>
          <a:p>
            <a:pPr algn="r"/>
            <a:r>
              <a:rPr lang="cs-CZ" dirty="0">
                <a:solidFill>
                  <a:schemeClr val="tx2"/>
                </a:solidFill>
              </a:rPr>
              <a:t>INVAZE TEXTU DO PROSTORU – řeč NE-MÍST</a:t>
            </a:r>
          </a:p>
          <a:p>
            <a:pPr algn="r"/>
            <a:r>
              <a:rPr lang="cs-CZ" cap="all" dirty="0">
                <a:solidFill>
                  <a:schemeClr val="tx2"/>
                </a:solidFill>
              </a:rPr>
              <a:t>Svoboda</a:t>
            </a:r>
          </a:p>
          <a:p>
            <a:pPr algn="r"/>
            <a:r>
              <a:rPr lang="cs-CZ" dirty="0">
                <a:solidFill>
                  <a:schemeClr val="tx2"/>
                </a:solidFill>
              </a:rPr>
              <a:t>NE-MÍSTA, HISTORIE A ČAS</a:t>
            </a:r>
          </a:p>
          <a:p>
            <a:pPr algn="r"/>
            <a:r>
              <a:rPr lang="cs-CZ" cap="all" dirty="0">
                <a:solidFill>
                  <a:schemeClr val="tx2"/>
                </a:solidFill>
              </a:rPr>
              <a:t>univerzální kosmologie</a:t>
            </a:r>
            <a:endParaRPr lang="cs-CZ" dirty="0">
              <a:solidFill>
                <a:schemeClr val="tx2"/>
              </a:solidFill>
            </a:endParaRPr>
          </a:p>
          <a:p>
            <a:pPr algn="r"/>
            <a:r>
              <a:rPr lang="cs-CZ" dirty="0">
                <a:solidFill>
                  <a:schemeClr val="tx2"/>
                </a:solidFill>
              </a:rPr>
              <a:t>SUPERMODERNITA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9606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116042"/>
          </a:xfrm>
        </p:spPr>
        <p:txBody>
          <a:bodyPr/>
          <a:lstStyle/>
          <a:p>
            <a:r>
              <a:rPr lang="cs-CZ" sz="2800" dirty="0"/>
              <a:t>place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cs-CZ" dirty="0"/>
              <a:t>lokalizované v čase a prostorou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cs-CZ" dirty="0"/>
              <a:t>konkrétní i symbolické 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cs-CZ" dirty="0"/>
              <a:t>je obdařováno významy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cs-CZ" dirty="0"/>
              <a:t>prostor </a:t>
            </a:r>
            <a:r>
              <a:rPr lang="cs-CZ" cap="all" dirty="0"/>
              <a:t>identity (</a:t>
            </a:r>
            <a:r>
              <a:rPr lang="cs-CZ" dirty="0"/>
              <a:t>lze se identifikovat s nimi a skrze ně) </a:t>
            </a:r>
            <a:r>
              <a:rPr lang="cs-CZ" cap="all" dirty="0"/>
              <a:t>– 	     vztahování se (vztahů) (</a:t>
            </a:r>
            <a:r>
              <a:rPr lang="cs-CZ" dirty="0"/>
              <a:t>ti, kdo místo obývají, 		     mají vztah k jeho historii) 			       		     </a:t>
            </a:r>
            <a:r>
              <a:rPr lang="cs-CZ" cap="all" dirty="0"/>
              <a:t>historie </a:t>
            </a:r>
            <a:endParaRPr lang="cs-CZ" dirty="0"/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cs-CZ" dirty="0"/>
              <a:t>dává prostorový i sociální řád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/>
              <a:t> je „geometrické“ – lze jej mapovat, jeho podoba odpovídá sociálnímu prostoru</a:t>
            </a:r>
          </a:p>
        </p:txBody>
      </p:sp>
    </p:spTree>
    <p:extLst>
      <p:ext uri="{BB962C8B-B14F-4D97-AF65-F5344CB8AC3E}">
        <p14:creationId xmlns:p14="http://schemas.microsoft.com/office/powerpoint/2010/main" val="41997241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ákladní">
  <a:themeElements>
    <a:clrScheme name="Základní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Základní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Základní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892</TotalTime>
  <Words>1270</Words>
  <Application>Microsoft Office PowerPoint</Application>
  <PresentationFormat>Předvádění na obrazovce (4:3)</PresentationFormat>
  <Paragraphs>97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6" baseType="lpstr">
      <vt:lpstr>Arial</vt:lpstr>
      <vt:lpstr>Arial Black</vt:lpstr>
      <vt:lpstr>Wingdings</vt:lpstr>
      <vt:lpstr>Základní</vt:lpstr>
      <vt:lpstr>Antropologie A prostor  ZS 2023   I. Představení kurzu</vt:lpstr>
      <vt:lpstr>konceptualizace místa a prostoru souvisí s dějinami oboru </vt:lpstr>
      <vt:lpstr>Vývoj konceptulizace místa a prostoru  </vt:lpstr>
      <vt:lpstr>Vývoj konceptualizace místa a prostoru  </vt:lpstr>
      <vt:lpstr>Kritická antropologie</vt:lpstr>
      <vt:lpstr>Proměny konceptu místa = reflexe proměny světa</vt:lpstr>
      <vt:lpstr>Teoretizace prostoru v měnícím se světě  Marc augé</vt:lpstr>
      <vt:lpstr>Marc Augé. 1992. Non-Places. Introduction to an Anthropology of Supermodernity.  London, New York: Verso</vt:lpstr>
      <vt:lpstr>place</vt:lpstr>
      <vt:lpstr>Prezentace aplikace PowerPoint</vt:lpstr>
      <vt:lpstr>Prezentace aplikace PowerPoint</vt:lpstr>
      <vt:lpstr>LINIE – PRŮSEČÍKY – cENTRA </vt:lpstr>
      <vt:lpstr>Prezentace aplikace PowerPoint</vt:lpstr>
      <vt:lpstr>MÍSTO A ČAS / symboly centra</vt:lpstr>
      <vt:lpstr>Prezentace aplikace PowerPoint</vt:lpstr>
      <vt:lpstr>MÍSTA A NE-MÍSTA</vt:lpstr>
      <vt:lpstr>Místa a ne-místa </vt:lpstr>
      <vt:lpstr>Prezentace aplikace PowerPoint</vt:lpstr>
      <vt:lpstr>Prezentace aplikace PowerPoint</vt:lpstr>
      <vt:lpstr>Prezentace aplikace PowerPoint</vt:lpstr>
      <vt:lpstr>Prezentace aplikace PowerPoint</vt:lpstr>
      <vt:lpstr>Místa a ne-místa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zandlova@live.com</dc:creator>
  <cp:lastModifiedBy>uživatel</cp:lastModifiedBy>
  <cp:revision>35</cp:revision>
  <dcterms:created xsi:type="dcterms:W3CDTF">2016-02-21T15:24:39Z</dcterms:created>
  <dcterms:modified xsi:type="dcterms:W3CDTF">2023-10-02T08:33:12Z</dcterms:modified>
</cp:coreProperties>
</file>